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59" r:id="rId6"/>
    <p:sldId id="260" r:id="rId7"/>
    <p:sldId id="262" r:id="rId8"/>
    <p:sldId id="276" r:id="rId9"/>
    <p:sldId id="280" r:id="rId10"/>
    <p:sldId id="277" r:id="rId11"/>
    <p:sldId id="272" r:id="rId12"/>
    <p:sldId id="273" r:id="rId13"/>
    <p:sldId id="281" r:id="rId14"/>
    <p:sldId id="275" r:id="rId15"/>
    <p:sldId id="274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52" autoAdjust="0"/>
  </p:normalViewPr>
  <p:slideViewPr>
    <p:cSldViewPr>
      <p:cViewPr varScale="1">
        <p:scale>
          <a:sx n="81" d="100"/>
          <a:sy n="81" d="100"/>
        </p:scale>
        <p:origin x="168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B883E-D6D9-48FA-B7F7-BF9CF99843E0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AA574-8A67-46FC-A4AF-FE1D4092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commute is </a:t>
            </a:r>
            <a:r>
              <a:rPr lang="en-US" dirty="0" err="1" smtClean="0"/>
              <a:t>Rockridge</a:t>
            </a:r>
            <a:r>
              <a:rPr lang="en-US" dirty="0" smtClean="0"/>
              <a:t> – Pleasant Hill/Contra Costa Centre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59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</a:t>
            </a:r>
            <a:r>
              <a:rPr lang="en-US" baseline="0" dirty="0" smtClean="0"/>
              <a:t> Oakland Airport Connector have a surcharge?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82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which system</a:t>
            </a:r>
            <a:r>
              <a:rPr lang="en-US" baseline="0" dirty="0" smtClean="0"/>
              <a:t> offers better value on my website!!!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Millbrae</a:t>
            </a:r>
            <a:r>
              <a:rPr lang="en-US" baseline="0" dirty="0" smtClean="0"/>
              <a:t> – North Berkeley [1, 1]. $4.90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Proxy for miles traveled on BART</a:t>
            </a:r>
          </a:p>
          <a:p>
            <a:r>
              <a:rPr lang="en-US" dirty="0" err="1" smtClean="0"/>
              <a:t>Transbay</a:t>
            </a:r>
            <a:r>
              <a:rPr lang="en-US" baseline="0" dirty="0" smtClean="0"/>
              <a:t> tube ~ Bay Bridge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4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= no </a:t>
            </a:r>
            <a:r>
              <a:rPr lang="en-US" dirty="0" err="1" smtClean="0"/>
              <a:t>transbay</a:t>
            </a:r>
            <a:r>
              <a:rPr lang="en-US" dirty="0" smtClean="0"/>
              <a:t> tube. Orange = </a:t>
            </a:r>
            <a:r>
              <a:rPr lang="en-US" dirty="0" err="1" smtClean="0"/>
              <a:t>transbay</a:t>
            </a:r>
            <a:endParaRPr lang="en-US" dirty="0" smtClean="0"/>
          </a:p>
          <a:p>
            <a:r>
              <a:rPr lang="en-US" dirty="0" smtClean="0"/>
              <a:t>Square = non-airport</a:t>
            </a:r>
            <a:r>
              <a:rPr lang="en-US" baseline="0" dirty="0" smtClean="0"/>
              <a:t> (lower half). Triangle = airport (upper half)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= no </a:t>
            </a:r>
            <a:r>
              <a:rPr lang="en-US" dirty="0" err="1" smtClean="0"/>
              <a:t>transbay</a:t>
            </a:r>
            <a:r>
              <a:rPr lang="en-US" dirty="0" smtClean="0"/>
              <a:t> tube. Orange = </a:t>
            </a:r>
            <a:r>
              <a:rPr lang="en-US" dirty="0" err="1" smtClean="0"/>
              <a:t>transbay</a:t>
            </a:r>
            <a:endParaRPr lang="en-US" dirty="0" smtClean="0"/>
          </a:p>
          <a:p>
            <a:r>
              <a:rPr lang="en-US" dirty="0" smtClean="0"/>
              <a:t>Square = non-airport</a:t>
            </a:r>
            <a:r>
              <a:rPr lang="en-US" baseline="0" dirty="0" smtClean="0"/>
              <a:t> (lower half). Triangle = airport (upper half)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3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= no </a:t>
            </a:r>
            <a:r>
              <a:rPr lang="en-US" dirty="0" err="1" smtClean="0"/>
              <a:t>transbay</a:t>
            </a:r>
            <a:r>
              <a:rPr lang="en-US" dirty="0" smtClean="0"/>
              <a:t> tube. Orange = </a:t>
            </a:r>
            <a:r>
              <a:rPr lang="en-US" dirty="0" err="1" smtClean="0"/>
              <a:t>transbay</a:t>
            </a:r>
            <a:endParaRPr lang="en-US" dirty="0" smtClean="0"/>
          </a:p>
          <a:p>
            <a:r>
              <a:rPr lang="en-US" dirty="0" smtClean="0"/>
              <a:t>Square = non-airport</a:t>
            </a:r>
            <a:r>
              <a:rPr lang="en-US" baseline="0" dirty="0" smtClean="0"/>
              <a:t> (lower half). Triangle = airport (upper half)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3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set 1.75 to be the intercept</a:t>
            </a:r>
            <a:r>
              <a:rPr lang="en-US" baseline="0" dirty="0" smtClean="0"/>
              <a:t> because I know it’s the minimum fare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  <a:r>
              <a:rPr lang="en-US" baseline="0" dirty="0" smtClean="0"/>
              <a:t> Fremont – SFO: driving, you take the San Mateo Bridge, so driving miles are much fewer than BART miles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26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= no </a:t>
            </a:r>
            <a:r>
              <a:rPr lang="en-US" dirty="0" err="1" smtClean="0"/>
              <a:t>transbay</a:t>
            </a:r>
            <a:r>
              <a:rPr lang="en-US" dirty="0" smtClean="0"/>
              <a:t> tube. Orange = </a:t>
            </a:r>
            <a:r>
              <a:rPr lang="en-US" dirty="0" err="1" smtClean="0"/>
              <a:t>transbay</a:t>
            </a:r>
            <a:endParaRPr lang="en-US" dirty="0" smtClean="0"/>
          </a:p>
          <a:p>
            <a:r>
              <a:rPr lang="en-US" dirty="0" smtClean="0"/>
              <a:t>Square = non-airport</a:t>
            </a:r>
            <a:r>
              <a:rPr lang="en-US" baseline="0" dirty="0" smtClean="0"/>
              <a:t> (lower half). Triangle = airport (upper half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3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7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7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9B8A-9619-4BEF-927A-37AFF9F633D6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6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isfaction.wordpress.com/2011/10/05/calling-google-maps-api-from-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ite/tsweetser/dc-metro-pro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rt.gov/tickets/index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art.gov/tickets/index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710" y="0"/>
            <a:ext cx="6553200" cy="3581400"/>
          </a:xfrm>
        </p:spPr>
        <p:txBody>
          <a:bodyPr/>
          <a:lstStyle/>
          <a:p>
            <a:r>
              <a:rPr lang="en-US" b="1" dirty="0" smtClean="0"/>
              <a:t>Mileage-Based </a:t>
            </a:r>
            <a:br>
              <a:rPr lang="en-US" b="1" dirty="0" smtClean="0"/>
            </a:br>
            <a:r>
              <a:rPr lang="en-US" b="1" dirty="0" smtClean="0"/>
              <a:t>Transit Fares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462338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Timothy Sweetser, FCAS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Bay Area R Users Group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October 2, 2013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://upload.wikimedia.org/wikipedia/en/7/7a/BART_tick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2952750" cy="47910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7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" y="4187"/>
            <a:ext cx="6864700" cy="686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77000" y="761999"/>
                <a:ext cx="2667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Linear regression:</a:t>
                </a:r>
              </a:p>
              <a:p>
                <a:r>
                  <a:rPr lang="en-US" sz="2800" dirty="0" smtClean="0">
                    <a:latin typeface="Cambria Math"/>
                  </a:rPr>
                  <a:t>Fare</a:t>
                </a:r>
                <a:r>
                  <a:rPr lang="en-US" sz="2800" i="1" dirty="0" smtClean="0">
                    <a:latin typeface="Cambria Math"/>
                  </a:rPr>
                  <a:t> = </a:t>
                </a:r>
              </a:p>
              <a:p>
                <a:r>
                  <a:rPr lang="en-US" sz="2800" dirty="0" smtClean="0">
                    <a:latin typeface="Cambria Math"/>
                  </a:rPr>
                  <a:t>1.75 +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0.09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 * Miles +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.80∗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Airport</m:t>
                    </m:r>
                  </m:oMath>
                </a14:m>
                <a:r>
                  <a:rPr lang="en-US" sz="2800" b="0" dirty="0" smtClean="0">
                    <a:latin typeface="Cambria Math"/>
                    <a:ea typeface="Cambria Math"/>
                  </a:rPr>
                  <a:t> + 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.71</m:t>
                    </m:r>
                    <m:r>
                      <a:rPr lang="en-US" sz="2800" b="0" i="0" smtClean="0">
                        <a:latin typeface="Cambria Math"/>
                        <a:ea typeface="Cambria Math"/>
                      </a:rPr>
                      <m:t>∗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 </a:t>
                </a:r>
                <a:r>
                  <a:rPr lang="en-US" sz="2800" dirty="0" err="1" smtClean="0">
                    <a:latin typeface="Cambria Math"/>
                  </a:rPr>
                  <a:t>Transbay</a:t>
                </a:r>
                <a:r>
                  <a:rPr lang="en-US" sz="2800" dirty="0" smtClean="0">
                    <a:latin typeface="Cambria Math"/>
                  </a:rPr>
                  <a:t> - 0.52*Airport: </a:t>
                </a:r>
                <a:r>
                  <a:rPr lang="en-US" sz="2800" dirty="0" err="1" smtClean="0">
                    <a:latin typeface="Cambria Math"/>
                  </a:rPr>
                  <a:t>Transbay</a:t>
                </a:r>
                <a:endParaRPr lang="en-US" sz="28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761999"/>
                <a:ext cx="2667000" cy="3970318"/>
              </a:xfrm>
              <a:prstGeom prst="rect">
                <a:avLst/>
              </a:prstGeom>
              <a:blipFill rotWithShape="1">
                <a:blip r:embed="rId4"/>
                <a:stretch>
                  <a:fillRect l="-4805" t="-1382" r="-6636" b="-3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4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2" y="0"/>
            <a:ext cx="77778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29400" y="2667000"/>
            <a:ext cx="22860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TransBay</a:t>
            </a:r>
            <a:r>
              <a:rPr lang="en-US" i="1" dirty="0" smtClean="0"/>
              <a:t> </a:t>
            </a:r>
            <a:r>
              <a:rPr lang="en-US" dirty="0" smtClean="0"/>
              <a:t>comes from geocoding each station, and then seeing if the trip begins/ends on different sides of the Bay</a:t>
            </a:r>
          </a:p>
          <a:p>
            <a:r>
              <a:rPr lang="en-US" dirty="0" smtClean="0"/>
              <a:t>Thanks to </a:t>
            </a:r>
            <a:r>
              <a:rPr lang="en-US" dirty="0" err="1" smtClean="0"/>
              <a:t>Statisfaction</a:t>
            </a:r>
            <a:r>
              <a:rPr lang="en-US" dirty="0" smtClean="0"/>
              <a:t> Blog for the geocode functions</a:t>
            </a:r>
          </a:p>
          <a:p>
            <a:r>
              <a:rPr lang="en-US" dirty="0">
                <a:hlinkClick r:id="rId4"/>
              </a:rPr>
              <a:t>http://statisfaction.wordpress.com/2011/10/05/calling-google-maps-api-from-r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22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31" y="0"/>
            <a:ext cx="6852138" cy="68521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00" y="261610"/>
            <a:ext cx="7848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Residuals = Actual Fare – Predicted Fare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140070" y="3350569"/>
            <a:ext cx="45720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Residual = Actual - Predicted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6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" y="4187"/>
            <a:ext cx="6864700" cy="686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77000" y="761999"/>
                <a:ext cx="2667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Linear regression:</a:t>
                </a:r>
              </a:p>
              <a:p>
                <a:r>
                  <a:rPr lang="en-US" sz="2800" dirty="0" smtClean="0">
                    <a:latin typeface="Cambria Math"/>
                  </a:rPr>
                  <a:t>Fare</a:t>
                </a:r>
                <a:r>
                  <a:rPr lang="en-US" sz="2800" i="1" dirty="0" smtClean="0">
                    <a:latin typeface="Cambria Math"/>
                  </a:rPr>
                  <a:t> = </a:t>
                </a:r>
              </a:p>
              <a:p>
                <a:r>
                  <a:rPr lang="en-US" sz="2800" dirty="0" smtClean="0">
                    <a:latin typeface="Cambria Math"/>
                  </a:rPr>
                  <a:t>1.75 +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0.09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 * Miles +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.80∗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Airport</m:t>
                    </m:r>
                  </m:oMath>
                </a14:m>
                <a:r>
                  <a:rPr lang="en-US" sz="2800" b="0" dirty="0" smtClean="0">
                    <a:latin typeface="Cambria Math"/>
                    <a:ea typeface="Cambria Math"/>
                  </a:rPr>
                  <a:t> + 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.71</m:t>
                    </m:r>
                    <m:r>
                      <a:rPr lang="en-US" sz="2800" b="0" i="0" smtClean="0">
                        <a:latin typeface="Cambria Math"/>
                        <a:ea typeface="Cambria Math"/>
                      </a:rPr>
                      <m:t>∗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 </a:t>
                </a:r>
                <a:r>
                  <a:rPr lang="en-US" sz="2800" dirty="0" err="1" smtClean="0">
                    <a:latin typeface="Cambria Math"/>
                  </a:rPr>
                  <a:t>Transbay</a:t>
                </a:r>
                <a:r>
                  <a:rPr lang="en-US" sz="2800" dirty="0" smtClean="0">
                    <a:latin typeface="Cambria Math"/>
                  </a:rPr>
                  <a:t> - 0.52*Airport: </a:t>
                </a:r>
                <a:r>
                  <a:rPr lang="en-US" sz="2800" dirty="0" err="1" smtClean="0">
                    <a:latin typeface="Cambria Math"/>
                  </a:rPr>
                  <a:t>Transbay</a:t>
                </a:r>
                <a:endParaRPr lang="en-US" sz="28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761999"/>
                <a:ext cx="2667000" cy="3970318"/>
              </a:xfrm>
              <a:prstGeom prst="rect">
                <a:avLst/>
              </a:prstGeom>
              <a:blipFill rotWithShape="1">
                <a:blip r:embed="rId4"/>
                <a:stretch>
                  <a:fillRect l="-4805" t="-1382" r="-6636" b="-3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6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teamuptutors.com/wp-content/uploads/2008/10/sfb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830663"/>
            <a:ext cx="4400550" cy="60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48200" y="1173563"/>
            <a:ext cx="44958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New Stations</a:t>
            </a:r>
          </a:p>
          <a:p>
            <a:pPr lvl="1"/>
            <a:r>
              <a:rPr lang="en-US" sz="2400" dirty="0" smtClean="0"/>
              <a:t>Warm Springs, San Jose, Santa Clara</a:t>
            </a:r>
          </a:p>
          <a:p>
            <a:pPr lvl="1"/>
            <a:r>
              <a:rPr lang="en-US" sz="2400" dirty="0" smtClean="0"/>
              <a:t>Pittsburgh, Antioch, Oakley, Brentwood</a:t>
            </a:r>
          </a:p>
          <a:p>
            <a:pPr lvl="1"/>
            <a:r>
              <a:rPr lang="en-US" sz="2400" dirty="0" smtClean="0"/>
              <a:t>Livermore</a:t>
            </a:r>
          </a:p>
          <a:p>
            <a:pPr lvl="1"/>
            <a:r>
              <a:rPr lang="en-US" sz="2400" dirty="0" smtClean="0"/>
              <a:t>Oakland Airport Connector (2014</a:t>
            </a:r>
            <a:r>
              <a:rPr lang="en-US" sz="2400" dirty="0"/>
              <a:t>)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teamuptutors.com/wp-content/uploads/2008/10/sfb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830663"/>
            <a:ext cx="4400550" cy="60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48200" y="1173563"/>
            <a:ext cx="44958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New Stations</a:t>
            </a:r>
          </a:p>
          <a:p>
            <a:pPr lvl="1"/>
            <a:r>
              <a:rPr lang="en-US" sz="2400" dirty="0" smtClean="0"/>
              <a:t>Warm Springs, San Jose, Santa Clara</a:t>
            </a:r>
          </a:p>
          <a:p>
            <a:pPr lvl="1"/>
            <a:r>
              <a:rPr lang="en-US" sz="2400" dirty="0" smtClean="0"/>
              <a:t>Pittsburgh, Antioch, Oakley, Brentwood</a:t>
            </a:r>
          </a:p>
          <a:p>
            <a:pPr lvl="1"/>
            <a:r>
              <a:rPr lang="en-US" sz="2400" dirty="0" smtClean="0"/>
              <a:t>Livermore</a:t>
            </a:r>
          </a:p>
          <a:p>
            <a:pPr lvl="1"/>
            <a:r>
              <a:rPr lang="en-US" sz="2400" dirty="0" smtClean="0"/>
              <a:t>Oakland Airport Connector (2014)</a:t>
            </a:r>
          </a:p>
          <a:p>
            <a:r>
              <a:rPr lang="en-US" sz="2400" dirty="0" smtClean="0"/>
              <a:t>Comparison of marginal costs: </a:t>
            </a:r>
            <a:r>
              <a:rPr lang="en-US" sz="2400" dirty="0"/>
              <a:t>9</a:t>
            </a:r>
            <a:r>
              <a:rPr lang="en-US" sz="2400" dirty="0" smtClean="0"/>
              <a:t> cents per mile </a:t>
            </a:r>
            <a:r>
              <a:rPr lang="en-US" sz="2400" dirty="0" err="1" smtClean="0"/>
              <a:t>vs</a:t>
            </a:r>
            <a:r>
              <a:rPr lang="en-US" sz="2400" dirty="0" smtClean="0"/>
              <a:t>…</a:t>
            </a:r>
          </a:p>
          <a:p>
            <a:pPr lvl="1"/>
            <a:r>
              <a:rPr lang="en-US" sz="2400" dirty="0" smtClean="0"/>
              <a:t>Driving</a:t>
            </a:r>
          </a:p>
          <a:p>
            <a:pPr lvl="1"/>
            <a:r>
              <a:rPr lang="en-US" sz="2400" b="1" dirty="0" smtClean="0"/>
              <a:t>Other transit systems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Metro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4" y="1295400"/>
            <a:ext cx="5562600" cy="556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0" y="1600200"/>
            <a:ext cx="320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DC charges higher fares during “peak times”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Miles are provided by Washington Metropolitan Area Transit Authority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Read about it on</a:t>
            </a:r>
          </a:p>
          <a:p>
            <a:r>
              <a:rPr lang="en-US" sz="2400" dirty="0">
                <a:hlinkClick r:id="rId4"/>
              </a:rPr>
              <a:t>https://sites.google.com/site/tsweetser/dc-metro-project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79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 Area Rapid Transit (BART)</a:t>
            </a:r>
            <a:endParaRPr lang="en-US" dirty="0"/>
          </a:p>
        </p:txBody>
      </p:sp>
      <p:pic>
        <p:nvPicPr>
          <p:cNvPr id="1026" name="Picture 2" descr="BART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063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1278234" y="3429000"/>
            <a:ext cx="228600" cy="2286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1690635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Opened in 1972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Serves counties of San Francisco, Alameda, Contra Costa, and Northern part of San Mateo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Does NOT serve counties of Santa Clara, Marin, or the rest of San Mateo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69920" y="336737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 Area Rapid Transit (BART)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dirty="0"/>
              <a:t>BART fares are set with a mileage-based formula, therefore time-based passes (e.g., weekly or monthly) are not available</a:t>
            </a:r>
            <a:r>
              <a:rPr lang="en-US" sz="2800" dirty="0" smtClean="0"/>
              <a:t>.” </a:t>
            </a:r>
          </a:p>
          <a:p>
            <a:pPr lvl="1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bart.gov/tickets/index.aspx</a:t>
            </a:r>
            <a:endParaRPr lang="en-US" sz="2800" dirty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815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 Area Rapid Transit (BART)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77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dirty="0"/>
              <a:t>BART fares are set with a mileage-based formula, therefore time-based passes (e.g., weekly or monthly) are not available</a:t>
            </a:r>
            <a:r>
              <a:rPr lang="en-US" sz="2800" dirty="0" smtClean="0"/>
              <a:t>.” </a:t>
            </a:r>
          </a:p>
          <a:p>
            <a:pPr lvl="1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bart.gov/tickets/index.aspx</a:t>
            </a:r>
            <a:endParaRPr lang="en-US" sz="2800" dirty="0"/>
          </a:p>
          <a:p>
            <a:pPr lvl="1"/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Let’s figure out the formula! For every trip, we need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The fare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Miles traveled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61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BART’s Fare Table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18" y="1905000"/>
            <a:ext cx="625776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6172200"/>
            <a:ext cx="838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is an excerpt from http://www.bart.gov/docs/community_meetings/March_2012/1.4_fare%20table.pdf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Google Maps Driving Directions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133600"/>
            <a:ext cx="61531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495425" y="3429000"/>
            <a:ext cx="942975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" y="1447800"/>
                <a:ext cx="8001000" cy="511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44 Stations means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44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 smtClean="0"/>
                  <a:t>=946 possible trips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Each row is one trip</a:t>
                </a:r>
              </a:p>
              <a:p>
                <a:endParaRPr lang="en-US" sz="3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For each trip, we have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Y = Fare from BART’s Fare </a:t>
                </a:r>
                <a:r>
                  <a:rPr lang="en-US" sz="3200" dirty="0" smtClean="0"/>
                  <a:t>Table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 = Driving distance (miles) from Google Maps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Dummy variables: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i="1" dirty="0"/>
                  <a:t>= Airport </a:t>
                </a:r>
                <a:endParaRPr lang="en-US" sz="3200" i="1" dirty="0" smtClean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i="1" dirty="0" err="1"/>
                  <a:t>Transbay</a:t>
                </a:r>
                <a:endParaRPr lang="en-US" sz="32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8001000" cy="5114477"/>
              </a:xfrm>
              <a:prstGeom prst="rect">
                <a:avLst/>
              </a:prstGeom>
              <a:blipFill rotWithShape="1">
                <a:blip r:embed="rId2"/>
                <a:stretch>
                  <a:fillRect l="-1676" t="-477" b="-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77000" y="761999"/>
                <a:ext cx="2667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</a:t>
                </a:r>
                <a:r>
                  <a:rPr lang="en-US" sz="2800" dirty="0" smtClean="0"/>
                  <a:t>inear regression:</a:t>
                </a:r>
              </a:p>
              <a:p>
                <a:r>
                  <a:rPr lang="en-US" sz="2800" dirty="0" smtClean="0">
                    <a:latin typeface="Cambria Math"/>
                  </a:rPr>
                  <a:t>Fare</a:t>
                </a:r>
                <a:r>
                  <a:rPr lang="en-US" sz="2800" i="1" dirty="0" smtClean="0">
                    <a:latin typeface="Cambria Math"/>
                  </a:rPr>
                  <a:t> = </a:t>
                </a:r>
              </a:p>
              <a:p>
                <a:r>
                  <a:rPr lang="en-US" sz="2800" dirty="0" smtClean="0">
                    <a:latin typeface="Cambria Math"/>
                  </a:rPr>
                  <a:t>1.75 +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/>
                  </a:rPr>
                  <a:t> * Miles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Airport</m:t>
                    </m:r>
                  </m:oMath>
                </a14:m>
                <a:r>
                  <a:rPr lang="en-US" sz="2800" b="0" dirty="0" smtClean="0">
                    <a:latin typeface="Cambria Math"/>
                    <a:ea typeface="Cambria Math"/>
                  </a:rPr>
                  <a:t> +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  <a:ea typeface="Cambria Math"/>
                      </a:rPr>
                      <m:t>∗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 </a:t>
                </a:r>
                <a:r>
                  <a:rPr lang="en-US" sz="2800" dirty="0" err="1" smtClean="0">
                    <a:latin typeface="Cambria Math"/>
                  </a:rPr>
                  <a:t>Transbay</a:t>
                </a:r>
                <a:r>
                  <a:rPr lang="en-US" sz="2800" dirty="0" smtClean="0">
                    <a:latin typeface="Cambria Math"/>
                  </a:rPr>
                  <a:t> +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/>
                  </a:rPr>
                  <a:t>*Airport:Transbay</a:t>
                </a:r>
                <a:endParaRPr lang="en-US" sz="28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761999"/>
                <a:ext cx="2667000" cy="3970318"/>
              </a:xfrm>
              <a:prstGeom prst="rect">
                <a:avLst/>
              </a:prstGeom>
              <a:blipFill rotWithShape="1">
                <a:blip r:embed="rId4"/>
                <a:stretch>
                  <a:fillRect l="-4805" t="-1382" r="-5721" b="-3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546</Words>
  <Application>Microsoft Office PowerPoint</Application>
  <PresentationFormat>On-screen Show (4:3)</PresentationFormat>
  <Paragraphs>100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Mileage-Based  Transit Fares</vt:lpstr>
      <vt:lpstr>Bay Area Rapid Transit (BART)</vt:lpstr>
      <vt:lpstr>Bay Area Rapid Transit (BART)</vt:lpstr>
      <vt:lpstr>Bay Area Rapid Transit (BART)</vt:lpstr>
      <vt:lpstr>1. BART’s Fare Table</vt:lpstr>
      <vt:lpstr>2. Google Maps Driving Directions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Applications</vt:lpstr>
      <vt:lpstr>DC Metro System</vt:lpstr>
    </vt:vector>
  </TitlesOfParts>
  <Company>AAA 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Mileage-Based Transit Fares</dc:title>
  <dc:creator>Sweetser, Timothy</dc:creator>
  <cp:lastModifiedBy>Joe.Rickert</cp:lastModifiedBy>
  <cp:revision>79</cp:revision>
  <dcterms:created xsi:type="dcterms:W3CDTF">2013-09-24T16:33:06Z</dcterms:created>
  <dcterms:modified xsi:type="dcterms:W3CDTF">2013-10-02T05:39:22Z</dcterms:modified>
</cp:coreProperties>
</file>