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598" r:id="rId2"/>
    <p:sldId id="684" r:id="rId3"/>
    <p:sldId id="635" r:id="rId4"/>
    <p:sldId id="620" r:id="rId5"/>
    <p:sldId id="667" r:id="rId6"/>
    <p:sldId id="644" r:id="rId7"/>
    <p:sldId id="685" r:id="rId8"/>
    <p:sldId id="689" r:id="rId9"/>
    <p:sldId id="688" r:id="rId10"/>
    <p:sldId id="686" r:id="rId11"/>
    <p:sldId id="665" r:id="rId12"/>
    <p:sldId id="672" r:id="rId13"/>
    <p:sldId id="653" r:id="rId14"/>
    <p:sldId id="679" r:id="rId15"/>
    <p:sldId id="676" r:id="rId16"/>
    <p:sldId id="677" r:id="rId17"/>
    <p:sldId id="687" r:id="rId18"/>
  </p:sldIdLst>
  <p:sldSz cx="9144000" cy="6858000" type="letter"/>
  <p:notesSz cx="7077075" cy="9051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763"/>
    <a:srgbClr val="006897"/>
    <a:srgbClr val="96BBCD"/>
    <a:srgbClr val="A2C95F"/>
    <a:srgbClr val="FEC238"/>
    <a:srgbClr val="FE8D24"/>
    <a:srgbClr val="90BE4B"/>
    <a:srgbClr val="D0F583"/>
    <a:srgbClr val="A5E560"/>
    <a:srgbClr val="30E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858" autoAdjust="0"/>
    <p:restoredTop sz="86187" autoAdjust="0"/>
  </p:normalViewPr>
  <p:slideViewPr>
    <p:cSldViewPr snapToGrid="0">
      <p:cViewPr>
        <p:scale>
          <a:sx n="111" d="100"/>
          <a:sy n="111" d="100"/>
        </p:scale>
        <p:origin x="-1614" y="-72"/>
      </p:cViewPr>
      <p:guideLst>
        <p:guide orient="horz" pos="999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198" y="-114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29706451260677"/>
          <c:y val="5.6523145092749867E-2"/>
          <c:w val="0.85113514204064977"/>
          <c:h val="0.892521761728864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Email</c:v>
                </c:pt>
              </c:strCache>
            </c:strRef>
          </c:tx>
          <c:spPr>
            <a:solidFill>
              <a:srgbClr val="FE8D24"/>
            </a:solidFill>
            <a:scene3d>
              <a:camera prst="orthographicFront"/>
              <a:lightRig rig="soft" dir="t">
                <a:rot lat="0" lon="0" rev="0"/>
              </a:lightRig>
            </a:scene3d>
            <a:sp3d prstMaterial="matte">
              <a:bevelT w="63500" h="63500" prst="artDeco"/>
              <a:contourClr>
                <a:srgbClr val="000000"/>
              </a:contourClr>
            </a:sp3d>
          </c:spPr>
          <c:invertIfNegative val="0"/>
          <c:dLbls>
            <c:txPr>
              <a:bodyPr/>
              <a:lstStyle/>
              <a:p>
                <a:pPr>
                  <a:defRPr b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0.28331773656753384</c:v>
                </c:pt>
                <c:pt idx="1">
                  <c:v>9.6160778281726686E-2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Catalog</c:v>
                </c:pt>
              </c:strCache>
            </c:strRef>
          </c:tx>
          <c:spPr>
            <a:solidFill>
              <a:srgbClr val="006897"/>
            </a:solidFill>
            <a:scene3d>
              <a:camera prst="orthographicFront"/>
              <a:lightRig rig="soft" dir="t">
                <a:rot lat="0" lon="0" rev="0"/>
              </a:lightRig>
            </a:scene3d>
            <a:sp3d prstMaterial="matte">
              <a:bevelT w="63500" h="63500" prst="artDeco"/>
              <a:contourClr>
                <a:srgbClr val="000000"/>
              </a:contourClr>
            </a:sp3d>
          </c:spPr>
          <c:invertIfNegative val="0"/>
          <c:dLbls>
            <c:txPr>
              <a:bodyPr/>
              <a:lstStyle/>
              <a:p>
                <a:pPr>
                  <a:defRPr b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0.63274063809430192</c:v>
                </c:pt>
                <c:pt idx="1">
                  <c:v>8.3047592619760358E-2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Display Remarketing</c:v>
                </c:pt>
              </c:strCache>
            </c:strRef>
          </c:tx>
          <c:spPr>
            <a:solidFill>
              <a:srgbClr val="860000"/>
            </a:solidFill>
            <a:scene3d>
              <a:camera prst="orthographicFront"/>
              <a:lightRig rig="soft" dir="t">
                <a:rot lat="0" lon="0" rev="0"/>
              </a:lightRig>
            </a:scene3d>
            <a:sp3d prstMaterial="matte">
              <a:bevelT w="63500" h="63500" prst="artDeco"/>
              <a:contourClr>
                <a:srgbClr val="000000"/>
              </a:contourClr>
            </a:sp3d>
          </c:spPr>
          <c:invertIfNegative val="0"/>
          <c:dLbls>
            <c:txPr>
              <a:bodyPr/>
              <a:lstStyle/>
              <a:p>
                <a:pPr>
                  <a:defRPr b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3.9088869706991373E-2</c:v>
                </c:pt>
                <c:pt idx="1">
                  <c:v>7.9068699179291962E-2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Search</c:v>
                </c:pt>
              </c:strCache>
            </c:strRef>
          </c:tx>
          <c:spPr>
            <a:solidFill>
              <a:srgbClr val="96BBCD"/>
            </a:solidFill>
            <a:scene3d>
              <a:camera prst="orthographicFront"/>
              <a:lightRig rig="soft" dir="t">
                <a:rot lat="0" lon="0" rev="0"/>
              </a:lightRig>
            </a:scene3d>
            <a:sp3d prstMaterial="matte">
              <a:bevelT w="63500" h="63500" prst="artDeco"/>
              <a:contourClr>
                <a:srgbClr val="000000"/>
              </a:contourClr>
            </a:sp3d>
          </c:spPr>
          <c:invertIfNegative val="0"/>
          <c:dLbls>
            <c:txPr>
              <a:bodyPr/>
              <a:lstStyle/>
              <a:p>
                <a:pPr>
                  <a:defRPr b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0.26816963440544467</c:v>
                </c:pt>
                <c:pt idx="1">
                  <c:v>8.297456467912559E-2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FFC000"/>
            </a:solidFill>
            <a:scene3d>
              <a:camera prst="orthographicFront"/>
              <a:lightRig rig="soft" dir="t">
                <a:rot lat="0" lon="0" rev="0"/>
              </a:lightRig>
            </a:scene3d>
            <a:sp3d prstMaterial="matte">
              <a:bevelT w="63500" h="63500" prst="artDeco"/>
              <a:contourClr>
                <a:srgbClr val="000000"/>
              </a:contourClr>
            </a:sp3d>
          </c:spPr>
          <c:invertIfNegative val="0"/>
          <c:dLbls>
            <c:txPr>
              <a:bodyPr/>
              <a:lstStyle/>
              <a:p>
                <a:pPr>
                  <a:defRPr b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0.19229951469381554</c:v>
                </c:pt>
                <c:pt idx="1">
                  <c:v>7.375906482108277E-2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Direct Load</c:v>
                </c:pt>
              </c:strCache>
            </c:strRef>
          </c:tx>
          <c:spPr>
            <a:solidFill>
              <a:srgbClr val="9FC763"/>
            </a:solidFill>
            <a:effectLst>
              <a:softEdge rad="12700"/>
            </a:effectLst>
            <a:scene3d>
              <a:camera prst="orthographicFront"/>
              <a:lightRig rig="soft" dir="t">
                <a:rot lat="0" lon="0" rev="0"/>
              </a:lightRig>
            </a:scene3d>
            <a:sp3d prstMaterial="matte">
              <a:bevelT w="63500" h="63500" prst="artDeco"/>
              <a:contourClr>
                <a:srgbClr val="000000"/>
              </a:contourClr>
            </a:sp3d>
          </c:spPr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Sheet1!$B$7:$C$7</c:f>
              <c:numCache>
                <c:formatCode>General</c:formatCode>
                <c:ptCount val="2"/>
                <c:pt idx="0" formatCode="0%">
                  <c:v>0.24731151811054364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Customer Driven/Trade Area</c:v>
                </c:pt>
              </c:strCache>
            </c:strRef>
          </c:tx>
          <c:spPr>
            <a:solidFill>
              <a:srgbClr val="666699"/>
            </a:solidFill>
            <a:scene3d>
              <a:camera prst="orthographicFront"/>
              <a:lightRig rig="soft" dir="t">
                <a:rot lat="0" lon="0" rev="0"/>
              </a:lightRig>
            </a:scene3d>
            <a:sp3d prstMaterial="matte">
              <a:bevelT w="63500" h="63500" prst="artDeco"/>
              <a:contourClr>
                <a:srgbClr val="000000"/>
              </a:contourClr>
            </a:sp3d>
          </c:spPr>
          <c:invertIfNegative val="0"/>
          <c:dLbls>
            <c:txPr>
              <a:bodyPr/>
              <a:lstStyle/>
              <a:p>
                <a:pPr>
                  <a:defRPr b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1">
                  <c:v>0.58498930041901265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5"/>
        <c:overlap val="100"/>
        <c:axId val="85174144"/>
        <c:axId val="85175680"/>
      </c:barChart>
      <c:catAx>
        <c:axId val="8517414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b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85175680"/>
        <c:crosses val="autoZero"/>
        <c:auto val="1"/>
        <c:lblAlgn val="ctr"/>
        <c:lblOffset val="100"/>
        <c:noMultiLvlLbl val="0"/>
      </c:catAx>
      <c:valAx>
        <c:axId val="8517568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nextTo"/>
        <c:spPr>
          <a:effectLst>
            <a:softEdge rad="12700"/>
          </a:effectLst>
        </c:spPr>
        <c:txPr>
          <a:bodyPr/>
          <a:lstStyle/>
          <a:p>
            <a: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85174144"/>
        <c:crosses val="autoZero"/>
        <c:crossBetween val="between"/>
      </c:valAx>
    </c:plotArea>
    <c:plotVisOnly val="1"/>
    <c:dispBlanksAs val="gap"/>
    <c:showDLblsOverMax val="0"/>
  </c:chart>
  <c:spPr>
    <a:effectLst/>
  </c:spPr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556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3988" y="788988"/>
            <a:ext cx="4229100" cy="3171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4302125"/>
            <a:ext cx="5191125" cy="3811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Haga clic para editar el estilo del texto del patrón</a:t>
            </a:r>
          </a:p>
          <a:p>
            <a:pPr lvl="1"/>
            <a:r>
              <a:rPr lang="en-US" noProof="0" smtClean="0"/>
              <a:t>Segundo nivel</a:t>
            </a:r>
          </a:p>
          <a:p>
            <a:pPr lvl="2"/>
            <a:r>
              <a:rPr lang="en-US" noProof="0" smtClean="0"/>
              <a:t>Tercer nivel</a:t>
            </a:r>
          </a:p>
          <a:p>
            <a:pPr lvl="3"/>
            <a:r>
              <a:rPr lang="en-US" noProof="0" smtClean="0"/>
              <a:t>Cuarto nivel</a:t>
            </a:r>
          </a:p>
          <a:p>
            <a:pPr lvl="4"/>
            <a:r>
              <a:rPr lang="en-US" noProof="0" smtClean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21893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80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20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75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54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2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0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69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81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2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4570432" y="2870731"/>
            <a:ext cx="4573567" cy="563491"/>
          </a:xfrm>
          <a:prstGeom prst="rect">
            <a:avLst/>
          </a:prstGeom>
        </p:spPr>
        <p:txBody>
          <a:bodyPr/>
          <a:lstStyle>
            <a:lvl1pPr>
              <a:defRPr sz="35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06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70432" y="3441275"/>
            <a:ext cx="4573567" cy="360602"/>
          </a:xfrm>
        </p:spPr>
        <p:txBody>
          <a:bodyPr/>
          <a:lstStyle>
            <a:lvl1pPr marL="0" indent="0">
              <a:buFontTx/>
              <a:buNone/>
              <a:defRPr sz="1400" b="0" i="0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3983" y="4962435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897"/>
                </a:solidFill>
              </a:rPr>
              <a:t>Powered by:</a:t>
            </a:r>
            <a:endParaRPr lang="en-US" dirty="0">
              <a:solidFill>
                <a:srgbClr val="00689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7" y="5498814"/>
            <a:ext cx="18859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8" y="6133344"/>
            <a:ext cx="1885950" cy="44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284163"/>
            <a:ext cx="8651875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351631" y="230030"/>
            <a:ext cx="8651875" cy="415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1463" y="1066800"/>
            <a:ext cx="8583612" cy="15160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284163"/>
            <a:ext cx="8651875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1463" y="1066800"/>
            <a:ext cx="4214812" cy="15296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066800"/>
            <a:ext cx="4216400" cy="15296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284163"/>
            <a:ext cx="8651875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00050" y="957679"/>
            <a:ext cx="3895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2" descr="Williams-Sonoma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530973"/>
            <a:ext cx="26670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00050" y="957679"/>
            <a:ext cx="3895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2" descr="Williams-Sonoma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530973"/>
            <a:ext cx="26670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64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 bwMode="auto">
          <a:xfrm>
            <a:off x="8593746" y="6357430"/>
            <a:ext cx="272694" cy="27269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8679933" y="6450632"/>
            <a:ext cx="339474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noAutofit/>
          </a:bodyPr>
          <a:lstStyle/>
          <a:p>
            <a:pPr algn="ctr">
              <a:defRPr/>
            </a:pPr>
            <a:fld id="{6AD515AD-09E7-4F25-97A9-6D11DBBCD6D2}" type="slidenum">
              <a:rPr lang="en-US" sz="1000" b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pPr algn="ctr">
                <a:defRPr/>
              </a:pPr>
              <a:t>‹#›</a:t>
            </a:fld>
            <a:endParaRPr lang="en-US" sz="1000" b="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28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05" y="1108294"/>
            <a:ext cx="8583612" cy="151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377655"/>
            <a:ext cx="8651875" cy="4719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28" r:id="rId2"/>
    <p:sldLayoutId id="2147483929" r:id="rId3"/>
    <p:sldLayoutId id="2147483931" r:id="rId4"/>
    <p:sldLayoutId id="2147483932" r:id="rId5"/>
    <p:sldLayoutId id="2147483935" r:id="rId6"/>
    <p:sldLayoutId id="2147483936" r:id="rId7"/>
    <p:sldLayoutId id="2147483937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0">
          <a:solidFill>
            <a:srgbClr val="005F99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D389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D389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D389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D389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05F99"/>
        </a:buClr>
        <a:buChar char="•"/>
        <a:defRPr sz="2000" b="1">
          <a:solidFill>
            <a:schemeClr val="tx1">
              <a:lumMod val="65000"/>
              <a:lumOff val="35000"/>
            </a:schemeClr>
          </a:solidFill>
          <a:latin typeface="+mn-lt"/>
          <a:ea typeface="Arial" charset="0"/>
          <a:cs typeface="+mn-cs"/>
        </a:defRPr>
      </a:lvl1pPr>
      <a:lvl2pPr marL="6858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>
              <a:lumMod val="65000"/>
              <a:lumOff val="35000"/>
            </a:schemeClr>
          </a:solidFill>
          <a:latin typeface="+mn-lt"/>
          <a:ea typeface="Arial" charset="0"/>
          <a:cs typeface="+mn-cs"/>
        </a:defRPr>
      </a:lvl3pPr>
      <a:lvl4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Arial" charset="0"/>
          <a:cs typeface="+mn-cs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SzPct val="75000"/>
        <a:buFont typeface="Webdings" pitchFamily="18" charset="2"/>
        <a:buChar char="4"/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Arial" charset="0"/>
          <a:cs typeface="+mn-cs"/>
        </a:defRPr>
      </a:lvl5pPr>
      <a:lvl6pPr marL="2457450" indent="-171450" algn="l" rtl="0" fontAlgn="base">
        <a:spcBef>
          <a:spcPct val="20000"/>
        </a:spcBef>
        <a:spcAft>
          <a:spcPct val="0"/>
        </a:spcAft>
        <a:buSzPct val="75000"/>
        <a:buFont typeface="Webdings" pitchFamily="18" charset="2"/>
        <a:buChar char="4"/>
        <a:defRPr sz="1400">
          <a:solidFill>
            <a:schemeClr val="tx1"/>
          </a:solidFill>
          <a:latin typeface="+mn-lt"/>
          <a:cs typeface="+mn-cs"/>
        </a:defRPr>
      </a:lvl6pPr>
      <a:lvl7pPr marL="2914650" indent="-171450" algn="l" rtl="0" fontAlgn="base">
        <a:spcBef>
          <a:spcPct val="20000"/>
        </a:spcBef>
        <a:spcAft>
          <a:spcPct val="0"/>
        </a:spcAft>
        <a:buSzPct val="75000"/>
        <a:buFont typeface="Webdings" pitchFamily="18" charset="2"/>
        <a:buChar char="4"/>
        <a:defRPr sz="1400">
          <a:solidFill>
            <a:schemeClr val="tx1"/>
          </a:solidFill>
          <a:latin typeface="+mn-lt"/>
          <a:cs typeface="+mn-cs"/>
        </a:defRPr>
      </a:lvl7pPr>
      <a:lvl8pPr marL="3371850" indent="-171450" algn="l" rtl="0" fontAlgn="base">
        <a:spcBef>
          <a:spcPct val="20000"/>
        </a:spcBef>
        <a:spcAft>
          <a:spcPct val="0"/>
        </a:spcAft>
        <a:buSzPct val="75000"/>
        <a:buFont typeface="Webdings" pitchFamily="18" charset="2"/>
        <a:buChar char="4"/>
        <a:defRPr sz="1400">
          <a:solidFill>
            <a:schemeClr val="tx1"/>
          </a:solidFill>
          <a:latin typeface="+mn-lt"/>
          <a:cs typeface="+mn-cs"/>
        </a:defRPr>
      </a:lvl8pPr>
      <a:lvl9pPr marL="3829050" indent="-171450" algn="l" rtl="0" fontAlgn="base">
        <a:spcBef>
          <a:spcPct val="20000"/>
        </a:spcBef>
        <a:spcAft>
          <a:spcPct val="0"/>
        </a:spcAft>
        <a:buSzPct val="75000"/>
        <a:buFont typeface="Webdings" pitchFamily="18" charset="2"/>
        <a:buChar char="4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3285" y="3083003"/>
            <a:ext cx="8980715" cy="520142"/>
          </a:xfrm>
        </p:spPr>
        <p:txBody>
          <a:bodyPr/>
          <a:lstStyle/>
          <a:p>
            <a:r>
              <a:rPr lang="en-US" sz="3200" dirty="0" smtClean="0"/>
              <a:t>Statistical Marketing Analytics with Big Data</a:t>
            </a:r>
            <a:endParaRPr lang="en-US"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421336" y="4004938"/>
            <a:ext cx="1722664" cy="292388"/>
          </a:xfrm>
        </p:spPr>
        <p:txBody>
          <a:bodyPr/>
          <a:lstStyle/>
          <a:p>
            <a:r>
              <a:rPr lang="en-US" i="0" dirty="0" smtClean="0">
                <a:solidFill>
                  <a:schemeClr val="bg1"/>
                </a:solidFill>
              </a:rPr>
              <a:t>APRIL  15, 2013</a:t>
            </a:r>
            <a:endParaRPr lang="en-US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31" y="230030"/>
            <a:ext cx="8651875" cy="409343"/>
          </a:xfrm>
        </p:spPr>
        <p:txBody>
          <a:bodyPr>
            <a:normAutofit/>
          </a:bodyPr>
          <a:lstStyle/>
          <a:p>
            <a:r>
              <a:rPr lang="en-US" dirty="0" smtClean="0"/>
              <a:t>Transformations (Catalog </a:t>
            </a:r>
            <a:r>
              <a:rPr lang="en-US" dirty="0" err="1" smtClean="0"/>
              <a:t>vs</a:t>
            </a:r>
            <a:r>
              <a:rPr lang="en-US" dirty="0" smtClean="0"/>
              <a:t> Email)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2" y="1233377"/>
            <a:ext cx="4294007" cy="512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7689" y="851449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Catalog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061" y="1190002"/>
            <a:ext cx="4338926" cy="516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58286" y="881490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91402" y="1233377"/>
            <a:ext cx="0" cy="39765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49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221938"/>
            <a:ext cx="8651875" cy="40934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ea typeface="Arial" charset="0"/>
              </a:rPr>
              <a:t>The Data World is Changing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0850" y="1391841"/>
            <a:ext cx="744855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6897"/>
                </a:solidFill>
              </a:rPr>
              <a:t>Data is getting bigger (Terabytes)</a:t>
            </a:r>
          </a:p>
          <a:p>
            <a:endParaRPr lang="en-US" b="0" dirty="0" smtClean="0">
              <a:solidFill>
                <a:srgbClr val="006897"/>
              </a:solidFill>
            </a:endParaRPr>
          </a:p>
          <a:p>
            <a:r>
              <a:rPr lang="en-US" b="0" dirty="0" smtClean="0">
                <a:solidFill>
                  <a:srgbClr val="006897"/>
                </a:solidFill>
              </a:rPr>
              <a:t>Computing that scales is critical </a:t>
            </a:r>
            <a:endParaRPr lang="en-US" b="0" dirty="0">
              <a:solidFill>
                <a:srgbClr val="006897"/>
              </a:solidFill>
            </a:endParaRPr>
          </a:p>
          <a:p>
            <a:pPr>
              <a:spcBef>
                <a:spcPts val="1200"/>
              </a:spcBef>
              <a:buClr>
                <a:schemeClr val="bg1"/>
              </a:buClr>
            </a:pPr>
            <a:r>
              <a:rPr lang="en-US" b="0" dirty="0" smtClean="0">
                <a:solidFill>
                  <a:srgbClr val="006897"/>
                </a:solidFill>
              </a:rPr>
              <a:t>Statistical relevancy is still critical to framing and solving the problem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→ A combination of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RevoR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and R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our current solution </a:t>
            </a:r>
          </a:p>
        </p:txBody>
      </p:sp>
    </p:spTree>
    <p:extLst>
      <p:ext uri="{BB962C8B-B14F-4D97-AF65-F5344CB8AC3E}">
        <p14:creationId xmlns:p14="http://schemas.microsoft.com/office/powerpoint/2010/main" val="39050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850" y="230030"/>
            <a:ext cx="8651875" cy="415498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9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230030"/>
            <a:ext cx="8651875" cy="415498"/>
          </a:xfrm>
        </p:spPr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50851" y="1155998"/>
            <a:ext cx="5674820" cy="2372130"/>
          </a:xfrm>
          <a:prstGeom prst="roundRect">
            <a:avLst>
              <a:gd name="adj" fmla="val 8486"/>
            </a:avLst>
          </a:prstGeom>
          <a:noFill/>
          <a:ln w="19050" cap="rnd">
            <a:noFill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r>
              <a:rPr lang="en-US" sz="1800" b="0" dirty="0" smtClean="0">
                <a:solidFill>
                  <a:srgbClr val="9FC763"/>
                </a:solidFill>
              </a:rPr>
              <a:t>Company Overview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r>
              <a:rPr lang="en-US" b="0" dirty="0" smtClean="0">
                <a:solidFill>
                  <a:srgbClr val="006897"/>
                </a:solidFill>
              </a:rPr>
              <a:t>Experienced team </a:t>
            </a:r>
            <a:r>
              <a:rPr 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a proven history of solving difficult analytics problems for Fortune 500 companies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r>
              <a:rPr lang="en-US" b="0" dirty="0" smtClean="0">
                <a:solidFill>
                  <a:srgbClr val="0F5680"/>
                </a:solidFill>
              </a:rPr>
              <a:t>Cloud-based software </a:t>
            </a:r>
            <a:r>
              <a:rPr 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manage marketing’s big data problems: customer level revenue attribution and multi-channel optimization, triggered marketing, and planning and reporting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r>
              <a:rPr lang="en-US" b="0" dirty="0" smtClean="0">
                <a:solidFill>
                  <a:srgbClr val="0F5680"/>
                </a:solidFill>
              </a:rPr>
              <a:t>Locations</a:t>
            </a:r>
            <a:r>
              <a:rPr lang="en-US" b="0" dirty="0" smtClean="0">
                <a:solidFill>
                  <a:srgbClr val="A6A6A6"/>
                </a:solidFill>
              </a:rPr>
              <a:t> </a:t>
            </a:r>
            <a:r>
              <a:rPr 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San Francisco, Seattle, and Hyderabad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US" sz="1200" b="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6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pStream_hadoopR_diagramB.jpg"/>
          <p:cNvPicPr>
            <a:picLocks noChangeAspect="1"/>
          </p:cNvPicPr>
          <p:nvPr/>
        </p:nvPicPr>
        <p:blipFill>
          <a:blip r:embed="rId3">
            <a:alphaModFix/>
          </a:blip>
          <a:srcRect t="22176" b="5633"/>
          <a:stretch>
            <a:fillRect/>
          </a:stretch>
        </p:blipFill>
        <p:spPr>
          <a:xfrm>
            <a:off x="0" y="1520854"/>
            <a:ext cx="9144000" cy="4950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230030"/>
            <a:ext cx="8651875" cy="409343"/>
          </a:xfrm>
        </p:spPr>
        <p:txBody>
          <a:bodyPr/>
          <a:lstStyle/>
          <a:p>
            <a:r>
              <a:rPr lang="en-US" dirty="0" smtClean="0"/>
              <a:t>Architecture: </a:t>
            </a:r>
            <a:r>
              <a:rPr lang="en-US" dirty="0" err="1" smtClean="0"/>
              <a:t>Hadoop</a:t>
            </a:r>
            <a:r>
              <a:rPr lang="en-US" dirty="0" smtClean="0"/>
              <a:t> – Revolution Integration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8175" y="4563413"/>
            <a:ext cx="2628900" cy="1301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lnSpc>
                <a:spcPts val="9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US" sz="1400" b="0" kern="0" dirty="0" smtClean="0">
                <a:solidFill>
                  <a:srgbClr val="006897"/>
                </a:solidFill>
                <a:ea typeface="Arial" charset="0"/>
              </a:rPr>
              <a:t>ETL</a:t>
            </a:r>
          </a:p>
          <a:p>
            <a:pPr marL="182880" indent="-182880">
              <a:lnSpc>
                <a:spcPts val="9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US" sz="1400" b="0" i="1" kern="0" dirty="0" smtClean="0">
                <a:solidFill>
                  <a:srgbClr val="006897"/>
                </a:solidFill>
                <a:ea typeface="Arial" charset="0"/>
              </a:rPr>
              <a:t>N</a:t>
            </a:r>
            <a:r>
              <a:rPr lang="en-US" sz="1400" b="0" kern="0" dirty="0" smtClean="0">
                <a:solidFill>
                  <a:srgbClr val="006897"/>
                </a:solidFill>
                <a:ea typeface="Arial" charset="0"/>
              </a:rPr>
              <a:t> marketing channels</a:t>
            </a:r>
          </a:p>
          <a:p>
            <a:pPr marL="182880" indent="-182880">
              <a:lnSpc>
                <a:spcPts val="9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US" sz="1400" b="0" kern="0" dirty="0" smtClean="0">
                <a:solidFill>
                  <a:srgbClr val="006897"/>
                </a:solidFill>
                <a:ea typeface="Arial" charset="0"/>
              </a:rPr>
              <a:t>Behavioral variables</a:t>
            </a:r>
          </a:p>
          <a:p>
            <a:pPr marL="182880" indent="-182880">
              <a:lnSpc>
                <a:spcPts val="9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US" sz="1400" b="0" kern="0" dirty="0" smtClean="0">
                <a:solidFill>
                  <a:srgbClr val="006897"/>
                </a:solidFill>
                <a:ea typeface="Arial" charset="0"/>
              </a:rPr>
              <a:t>Promotional data</a:t>
            </a:r>
          </a:p>
          <a:p>
            <a:pPr marL="182880" indent="-182880">
              <a:lnSpc>
                <a:spcPts val="9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US" sz="1400" b="0" kern="0" dirty="0" smtClean="0">
                <a:solidFill>
                  <a:srgbClr val="006897"/>
                </a:solidFill>
                <a:ea typeface="Arial" charset="0"/>
              </a:rPr>
              <a:t>Overlay data</a:t>
            </a:r>
            <a:endParaRPr lang="en-US" sz="1400" b="0" kern="0" dirty="0">
              <a:solidFill>
                <a:srgbClr val="006897"/>
              </a:solidFill>
              <a:ea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9775" y="2054536"/>
            <a:ext cx="39262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lnSpc>
                <a:spcPts val="14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US" b="0" kern="0" dirty="0" smtClean="0">
                <a:solidFill>
                  <a:srgbClr val="006897"/>
                </a:solidFill>
                <a:ea typeface="Arial" charset="0"/>
              </a:rPr>
              <a:t>Functions to read </a:t>
            </a:r>
            <a:r>
              <a:rPr lang="en-US" b="0" kern="0" dirty="0" err="1" smtClean="0">
                <a:solidFill>
                  <a:srgbClr val="006897"/>
                </a:solidFill>
                <a:ea typeface="Arial" charset="0"/>
              </a:rPr>
              <a:t>Hadoop</a:t>
            </a:r>
            <a:r>
              <a:rPr lang="en-US" b="0" kern="0" dirty="0" smtClean="0">
                <a:solidFill>
                  <a:srgbClr val="006897"/>
                </a:solidFill>
                <a:ea typeface="Arial" charset="0"/>
              </a:rPr>
              <a:t> output; </a:t>
            </a:r>
            <a:br>
              <a:rPr lang="en-US" b="0" kern="0" dirty="0" smtClean="0">
                <a:solidFill>
                  <a:srgbClr val="006897"/>
                </a:solidFill>
                <a:ea typeface="Arial" charset="0"/>
              </a:rPr>
            </a:br>
            <a:r>
              <a:rPr lang="en-US" b="0" kern="0" dirty="0" err="1" smtClean="0">
                <a:solidFill>
                  <a:srgbClr val="006897"/>
                </a:solidFill>
                <a:ea typeface="Arial" charset="0"/>
              </a:rPr>
              <a:t>xdf</a:t>
            </a:r>
            <a:r>
              <a:rPr lang="en-US" b="0" kern="0" dirty="0" smtClean="0">
                <a:solidFill>
                  <a:srgbClr val="006897"/>
                </a:solidFill>
                <a:ea typeface="Arial" charset="0"/>
              </a:rPr>
              <a:t> creation</a:t>
            </a:r>
          </a:p>
          <a:p>
            <a:pPr marL="182880" indent="-182880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US" b="0" kern="0" dirty="0" smtClean="0">
                <a:solidFill>
                  <a:srgbClr val="006897"/>
                </a:solidFill>
                <a:ea typeface="Arial" charset="0"/>
              </a:rPr>
              <a:t>Exploratory data analysis</a:t>
            </a:r>
          </a:p>
          <a:p>
            <a:pPr marL="182880" indent="-182880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US" b="0" kern="0" dirty="0" smtClean="0">
                <a:solidFill>
                  <a:srgbClr val="006897"/>
                </a:solidFill>
                <a:ea typeface="Arial" charset="0"/>
              </a:rPr>
              <a:t>GAM survival models</a:t>
            </a:r>
            <a:endParaRPr lang="en-US" b="0" kern="0" dirty="0">
              <a:solidFill>
                <a:srgbClr val="006897"/>
              </a:solidFill>
              <a:ea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13294" y="4577118"/>
            <a:ext cx="26289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lnSpc>
                <a:spcPts val="9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US" sz="1400" b="0" kern="0" dirty="0" smtClean="0">
                <a:solidFill>
                  <a:srgbClr val="006897"/>
                </a:solidFill>
                <a:ea typeface="Arial" charset="0"/>
              </a:rPr>
              <a:t>Scoring for inference</a:t>
            </a:r>
          </a:p>
          <a:p>
            <a:pPr marL="182880" indent="-182880">
              <a:lnSpc>
                <a:spcPts val="9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US" sz="1400" b="0" kern="0" dirty="0" smtClean="0">
                <a:solidFill>
                  <a:srgbClr val="006897"/>
                </a:solidFill>
                <a:ea typeface="Arial" charset="0"/>
              </a:rPr>
              <a:t>Scoring for prediction</a:t>
            </a:r>
          </a:p>
          <a:p>
            <a:pPr marL="182880" indent="-18288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US" sz="1400" b="0" kern="0" dirty="0" smtClean="0">
                <a:solidFill>
                  <a:srgbClr val="006897"/>
                </a:solidFill>
                <a:ea typeface="Arial" charset="0"/>
              </a:rPr>
              <a:t>5 billion scores per day </a:t>
            </a:r>
            <a:br>
              <a:rPr lang="en-US" sz="1400" b="0" kern="0" dirty="0" smtClean="0">
                <a:solidFill>
                  <a:srgbClr val="006897"/>
                </a:solidFill>
                <a:ea typeface="Arial" charset="0"/>
              </a:rPr>
            </a:br>
            <a:r>
              <a:rPr lang="en-US" sz="1400" b="0" kern="0" dirty="0" smtClean="0">
                <a:solidFill>
                  <a:srgbClr val="006897"/>
                </a:solidFill>
                <a:ea typeface="Arial" charset="0"/>
              </a:rPr>
              <a:t>per customer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6132" y="1015286"/>
            <a:ext cx="2273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kern="0" dirty="0" smtClean="0">
                <a:solidFill>
                  <a:srgbClr val="90BE4B"/>
                </a:solidFill>
                <a:ea typeface="Arial" charset="0"/>
              </a:rPr>
              <a:t>Current State: </a:t>
            </a:r>
            <a:r>
              <a:rPr lang="en-US" b="0" kern="0" dirty="0" err="1" smtClean="0">
                <a:solidFill>
                  <a:srgbClr val="90BE4B"/>
                </a:solidFill>
                <a:ea typeface="Arial" charset="0"/>
              </a:rPr>
              <a:t>Revo</a:t>
            </a:r>
            <a:r>
              <a:rPr lang="en-US" b="0" kern="0" dirty="0" smtClean="0">
                <a:solidFill>
                  <a:srgbClr val="90BE4B"/>
                </a:solidFill>
                <a:ea typeface="Arial" charset="0"/>
              </a:rPr>
              <a:t> v6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5794" y="2347112"/>
            <a:ext cx="1511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cap="all" dirty="0" smtClean="0">
                <a:solidFill>
                  <a:srgbClr val="006897"/>
                </a:solidFill>
              </a:rPr>
              <a:t>UpStream Data Format </a:t>
            </a:r>
            <a:r>
              <a:rPr lang="en-US" sz="1100" b="0" cap="all" dirty="0" smtClean="0">
                <a:solidFill>
                  <a:srgbClr val="006897"/>
                </a:solidFill>
              </a:rPr>
              <a:t>(UDF)</a:t>
            </a:r>
            <a:endParaRPr lang="en-US" sz="1100" b="0" cap="all" dirty="0">
              <a:solidFill>
                <a:srgbClr val="006897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2581" y="2314752"/>
            <a:ext cx="1726365" cy="42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cap="all" dirty="0" smtClean="0">
                <a:solidFill>
                  <a:srgbClr val="006897"/>
                </a:solidFill>
              </a:rPr>
              <a:t>Custom Variables </a:t>
            </a:r>
            <a:r>
              <a:rPr lang="en-US" sz="1100" b="0" cap="all" dirty="0" smtClean="0">
                <a:solidFill>
                  <a:srgbClr val="006897"/>
                </a:solidFill>
              </a:rPr>
              <a:t>(PMML)</a:t>
            </a:r>
            <a:endParaRPr lang="en-US" sz="1100" b="0" cap="all" dirty="0">
              <a:solidFill>
                <a:srgbClr val="006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6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50850" y="219362"/>
            <a:ext cx="7449789" cy="415498"/>
          </a:xfrm>
        </p:spPr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Case Study: Top Multi-Channel Retailer 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0850" y="1087971"/>
            <a:ext cx="3185297" cy="53091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ts val="1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0" kern="0" dirty="0" smtClean="0">
                <a:solidFill>
                  <a:srgbClr val="90BE4B"/>
                </a:solidFill>
                <a:latin typeface="+mn-lt"/>
                <a:ea typeface="Arial" charset="0"/>
                <a:cs typeface="+mn-cs"/>
              </a:rPr>
              <a:t>Attribution</a:t>
            </a:r>
          </a:p>
          <a:p>
            <a:pPr>
              <a:lnSpc>
                <a:spcPts val="15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0" kern="0" dirty="0" smtClean="0">
                <a:solidFill>
                  <a:srgbClr val="006997"/>
                </a:solidFill>
                <a:ea typeface="Arial" charset="0"/>
              </a:rPr>
              <a:t>Impact</a:t>
            </a:r>
            <a:endParaRPr lang="en-US" b="0" kern="0" dirty="0">
              <a:solidFill>
                <a:srgbClr val="006997"/>
              </a:solidFill>
              <a:ea typeface="Arial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6D6D6D"/>
                </a:solidFill>
              </a:rPr>
              <a:t>Presented results that were contrary to company’s expectation; client validated results internally </a:t>
            </a:r>
          </a:p>
          <a:p>
            <a:pPr>
              <a:lnSpc>
                <a:spcPts val="15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6D6D6D"/>
                </a:solidFill>
              </a:rPr>
              <a:t>Within 3 months, reallocated $5MM marketing budget to another channel with more changes to follow</a:t>
            </a:r>
          </a:p>
          <a:p>
            <a:pPr>
              <a:lnSpc>
                <a:spcPts val="15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b="0" kern="0" dirty="0">
                <a:solidFill>
                  <a:srgbClr val="006997"/>
                </a:solidFill>
                <a:ea typeface="Arial" charset="0"/>
              </a:rPr>
              <a:t>Insights</a:t>
            </a:r>
          </a:p>
          <a:p>
            <a:pPr>
              <a:lnSpc>
                <a:spcPts val="15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6D6D6D"/>
                </a:solidFill>
                <a:ea typeface="Arial" charset="0"/>
              </a:rPr>
              <a:t>Marketing is responsible for ~50% of overall sales (offline and online). The other half account for the customer’s buying habit and store trade area.</a:t>
            </a:r>
          </a:p>
          <a:p>
            <a:pPr>
              <a:lnSpc>
                <a:spcPts val="15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6D6D6D"/>
                </a:solidFill>
                <a:ea typeface="Arial" charset="0"/>
              </a:rPr>
              <a:t>Ecommerce significantly more influenced by marketing than retail or call-center channels</a:t>
            </a:r>
          </a:p>
          <a:p>
            <a:pPr>
              <a:lnSpc>
                <a:spcPts val="15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6D6D6D"/>
                </a:solidFill>
                <a:ea typeface="Arial" charset="0"/>
              </a:rPr>
              <a:t>Direct Load: </a:t>
            </a:r>
            <a:r>
              <a:rPr lang="en-US" sz="1200" b="0" dirty="0" err="1">
                <a:solidFill>
                  <a:srgbClr val="6D6D6D"/>
                </a:solidFill>
                <a:ea typeface="Arial" charset="0"/>
              </a:rPr>
              <a:t>UpStream</a:t>
            </a:r>
            <a:r>
              <a:rPr lang="en-US" sz="1200" b="0" dirty="0">
                <a:solidFill>
                  <a:srgbClr val="6D6D6D"/>
                </a:solidFill>
                <a:ea typeface="Arial" charset="0"/>
              </a:rPr>
              <a:t> credits marketing activities that drove user “navigation” to website.  </a:t>
            </a:r>
            <a:endParaRPr lang="en-US" sz="1200" b="0" kern="0" dirty="0">
              <a:solidFill>
                <a:srgbClr val="006897"/>
              </a:solidFill>
              <a:ea typeface="Arial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spcAft>
                <a:spcPts val="0"/>
              </a:spcAft>
            </a:pPr>
            <a:endParaRPr lang="en-US" sz="1000" b="0" dirty="0">
              <a:solidFill>
                <a:srgbClr val="6D6D6D"/>
              </a:solidFill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710875288"/>
              </p:ext>
            </p:extLst>
          </p:nvPr>
        </p:nvGraphicFramePr>
        <p:xfrm>
          <a:off x="3793847" y="838373"/>
          <a:ext cx="5073706" cy="4159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30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50850" y="186994"/>
            <a:ext cx="7449789" cy="415498"/>
          </a:xfrm>
        </p:spPr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Case Study: Top Multi-Channel Retailer 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0850" y="1076086"/>
            <a:ext cx="7129394" cy="25391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ts val="1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0" kern="0" dirty="0" smtClean="0">
                <a:solidFill>
                  <a:srgbClr val="90BE4B"/>
                </a:solidFill>
                <a:latin typeface="+mn-lt"/>
                <a:ea typeface="Arial" charset="0"/>
                <a:cs typeface="+mn-cs"/>
              </a:rPr>
              <a:t>Optimization</a:t>
            </a:r>
          </a:p>
          <a:p>
            <a:pPr>
              <a:lnSpc>
                <a:spcPts val="15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0" kern="0" dirty="0" smtClean="0">
                <a:solidFill>
                  <a:srgbClr val="006997"/>
                </a:solidFill>
                <a:ea typeface="Arial" charset="0"/>
              </a:rPr>
              <a:t>Impact</a:t>
            </a:r>
            <a:endParaRPr lang="en-US" b="0" kern="0" dirty="0">
              <a:solidFill>
                <a:srgbClr val="006997"/>
              </a:solidFill>
              <a:ea typeface="Arial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6D6D6D"/>
                </a:solidFill>
              </a:rPr>
              <a:t>Already field tested head-to-head against industry leading model</a:t>
            </a:r>
          </a:p>
          <a:p>
            <a:pPr>
              <a:lnSpc>
                <a:spcPts val="15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6D6D6D"/>
                </a:solidFill>
              </a:rPr>
              <a:t>+14% lift in response rate</a:t>
            </a:r>
          </a:p>
          <a:p>
            <a:pPr>
              <a:lnSpc>
                <a:spcPts val="15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6D6D6D"/>
                </a:solidFill>
              </a:rPr>
              <a:t>+$270K in new revenue in a single campaign</a:t>
            </a:r>
          </a:p>
          <a:p>
            <a:pPr>
              <a:lnSpc>
                <a:spcPts val="15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6D6D6D"/>
                </a:solidFill>
              </a:rPr>
              <a:t>Reallocated marketing circulation: identified best prospects to </a:t>
            </a:r>
            <a:r>
              <a:rPr lang="en-US" sz="1200" u="sng" dirty="0" smtClean="0">
                <a:solidFill>
                  <a:srgbClr val="6D6D6D"/>
                </a:solidFill>
              </a:rPr>
              <a:t>not</a:t>
            </a:r>
            <a:r>
              <a:rPr lang="en-US" sz="1200" dirty="0" smtClean="0">
                <a:solidFill>
                  <a:srgbClr val="6D6D6D"/>
                </a:solidFill>
              </a:rPr>
              <a:t> mail that were likely to purchase without receiving catalog</a:t>
            </a:r>
          </a:p>
          <a:p>
            <a:pPr>
              <a:lnSpc>
                <a:spcPts val="15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6D6D6D"/>
                </a:solidFill>
              </a:rPr>
              <a:t>Scored 22MM households with 9 models all in the cloud</a:t>
            </a:r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90" y="3325585"/>
            <a:ext cx="7246454" cy="314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2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850" y="230030"/>
            <a:ext cx="8651875" cy="415498"/>
          </a:xfrm>
        </p:spPr>
        <p:txBody>
          <a:bodyPr/>
          <a:lstStyle/>
          <a:p>
            <a:r>
              <a:rPr lang="en-US" dirty="0" smtClean="0"/>
              <a:t>Example Findings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0850" y="1391841"/>
            <a:ext cx="74485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6897"/>
                </a:solidFill>
              </a:rPr>
              <a:t>G</a:t>
            </a:r>
            <a:r>
              <a:rPr lang="en-US" b="0" dirty="0" smtClean="0">
                <a:solidFill>
                  <a:srgbClr val="006897"/>
                </a:solidFill>
              </a:rPr>
              <a:t>oogle keywords often perform worse than you think</a:t>
            </a:r>
            <a:endParaRPr lang="en-US" b="0" dirty="0">
              <a:solidFill>
                <a:srgbClr val="006897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many cases 20-40% worse</a:t>
            </a:r>
            <a:endParaRPr lang="en-US" b="0" dirty="0" smtClean="0">
              <a:solidFill>
                <a:srgbClr val="006897"/>
              </a:solidFill>
            </a:endParaRPr>
          </a:p>
          <a:p>
            <a:pPr>
              <a:spcBef>
                <a:spcPts val="0"/>
              </a:spcBef>
              <a:buClr>
                <a:schemeClr val="bg1"/>
              </a:buClr>
            </a:pPr>
            <a:r>
              <a:rPr lang="en-US" b="0" dirty="0">
                <a:solidFill>
                  <a:srgbClr val="006897"/>
                </a:solidFill>
              </a:rPr>
              <a:t>Display Advertising performs better than you think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</a:pP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Certain types of display, such as retargeting, </a:t>
            </a:r>
            <a:r>
              <a:rPr 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performs better than you think and can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have strong influence especially at retail </a:t>
            </a:r>
            <a:r>
              <a:rPr 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stores,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which most attribution tools fail to pick up</a:t>
            </a:r>
          </a:p>
          <a:p>
            <a:r>
              <a:rPr lang="en-US" b="0" dirty="0" smtClean="0">
                <a:solidFill>
                  <a:srgbClr val="006897"/>
                </a:solidFill>
              </a:rPr>
              <a:t>Custom loyalty has the most impact at the retail store</a:t>
            </a:r>
          </a:p>
          <a:p>
            <a:pPr>
              <a:spcAft>
                <a:spcPts val="1800"/>
              </a:spcAft>
            </a:pPr>
            <a:r>
              <a:rPr 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Often retail sales are due to habit and loyalty, but the same trend doesn’t hold online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0" dirty="0" smtClean="0">
                <a:solidFill>
                  <a:srgbClr val="006897"/>
                </a:solidFill>
              </a:rPr>
              <a:t>Retail sales are influenced by the presence of a store near home</a:t>
            </a:r>
            <a:endParaRPr lang="en-US" b="0" dirty="0">
              <a:solidFill>
                <a:srgbClr val="006897"/>
              </a:solidFill>
            </a:endParaRPr>
          </a:p>
          <a:p>
            <a:pPr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</a:pPr>
            <a:r>
              <a:rPr 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Unfortunately the inverse is also true, web purchases are not typically driven by having a store nearby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0" dirty="0" smtClean="0">
                <a:solidFill>
                  <a:srgbClr val="006897"/>
                </a:solidFill>
              </a:rPr>
              <a:t>Seasonal is much stronger at Internet than Retail or Call Center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</a:pPr>
            <a:r>
              <a:rPr 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impact of season purchasing is almost double that of retail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0" dirty="0" smtClean="0">
                <a:solidFill>
                  <a:srgbClr val="006897"/>
                </a:solidFill>
              </a:rPr>
              <a:t>Tenure of customers show significant differences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</a:pPr>
            <a:r>
              <a:rPr 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Newer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customers are more sensitive to </a:t>
            </a:r>
            <a:r>
              <a:rPr 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marketing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seasonal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factors, and </a:t>
            </a:r>
            <a:r>
              <a:rPr 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store area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 </a:t>
            </a:r>
            <a:r>
              <a:rPr 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established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customers (based on tenure</a:t>
            </a:r>
            <a:r>
              <a:rPr 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Analytics Goals</a:t>
            </a:r>
            <a:endParaRPr lang="en-US" dirty="0"/>
          </a:p>
        </p:txBody>
      </p:sp>
      <p:pic>
        <p:nvPicPr>
          <p:cNvPr id="1026" name="Picture 2" descr="targ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115" y="1780250"/>
            <a:ext cx="2508422" cy="169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optimiz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3" y="1581672"/>
            <a:ext cx="2356663" cy="199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attribu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464" y="1685683"/>
            <a:ext cx="2426987" cy="188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9557" y="3761549"/>
            <a:ext cx="26443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Identify the most profitable </a:t>
            </a:r>
            <a:r>
              <a:rPr lang="en-US" sz="1400" dirty="0">
                <a:solidFill>
                  <a:schemeClr val="bg2"/>
                </a:solidFill>
              </a:rPr>
              <a:t/>
            </a:r>
            <a:br>
              <a:rPr lang="en-US" sz="1400" dirty="0">
                <a:solidFill>
                  <a:schemeClr val="bg2"/>
                </a:solidFill>
              </a:rPr>
            </a:br>
            <a:r>
              <a:rPr lang="en-US" sz="1400" b="0" dirty="0">
                <a:solidFill>
                  <a:schemeClr val="bg2"/>
                </a:solidFill>
              </a:rPr>
              <a:t>channels for every customer </a:t>
            </a:r>
            <a:r>
              <a:rPr lang="en-US" sz="1400" dirty="0">
                <a:solidFill>
                  <a:schemeClr val="bg2"/>
                </a:solidFill>
              </a:rPr>
              <a:t/>
            </a:r>
            <a:br>
              <a:rPr lang="en-US" sz="1400" dirty="0">
                <a:solidFill>
                  <a:schemeClr val="bg2"/>
                </a:solidFill>
              </a:rPr>
            </a:br>
            <a:r>
              <a:rPr lang="en-US" sz="1400" b="0" dirty="0">
                <a:solidFill>
                  <a:schemeClr val="bg2"/>
                </a:solidFill>
              </a:rPr>
              <a:t>and the most profitable </a:t>
            </a:r>
            <a:r>
              <a:rPr lang="en-US" sz="1400" dirty="0">
                <a:solidFill>
                  <a:schemeClr val="bg2"/>
                </a:solidFill>
              </a:rPr>
              <a:t/>
            </a:r>
            <a:br>
              <a:rPr lang="en-US" sz="1400" dirty="0">
                <a:solidFill>
                  <a:schemeClr val="bg2"/>
                </a:solidFill>
              </a:rPr>
            </a:br>
            <a:r>
              <a:rPr lang="en-US" sz="1400" b="0" dirty="0">
                <a:solidFill>
                  <a:schemeClr val="bg2"/>
                </a:solidFill>
              </a:rPr>
              <a:t>customers for every channel.</a:t>
            </a:r>
            <a:r>
              <a:rPr lang="en-US" b="0" dirty="0">
                <a:solidFill>
                  <a:schemeClr val="bg2"/>
                </a:solidFill>
              </a:rPr>
              <a:t> 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0116" y="3761549"/>
            <a:ext cx="3106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Target the right customers</a:t>
            </a:r>
            <a:r>
              <a:rPr lang="en-US" sz="1400" dirty="0">
                <a:solidFill>
                  <a:schemeClr val="bg2"/>
                </a:solidFill>
              </a:rPr>
              <a:t/>
            </a:r>
            <a:br>
              <a:rPr lang="en-US" sz="1400" dirty="0">
                <a:solidFill>
                  <a:schemeClr val="bg2"/>
                </a:solidFill>
              </a:rPr>
            </a:br>
            <a:r>
              <a:rPr lang="en-US" sz="1400" b="0" dirty="0">
                <a:solidFill>
                  <a:schemeClr val="bg2"/>
                </a:solidFill>
              </a:rPr>
              <a:t>at the right time </a:t>
            </a:r>
            <a:r>
              <a:rPr lang="en-US" sz="1400" b="0" dirty="0" smtClean="0">
                <a:solidFill>
                  <a:schemeClr val="bg2"/>
                </a:solidFill>
              </a:rPr>
              <a:t>with </a:t>
            </a:r>
            <a:r>
              <a:rPr lang="en-US" sz="1400" b="0" dirty="0">
                <a:solidFill>
                  <a:schemeClr val="bg2"/>
                </a:solidFill>
              </a:rPr>
              <a:t>the right message.</a:t>
            </a:r>
            <a:r>
              <a:rPr lang="en-US" b="0" dirty="0">
                <a:solidFill>
                  <a:schemeClr val="bg2"/>
                </a:solidFill>
              </a:rPr>
              <a:t> 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2651" y="3775691"/>
            <a:ext cx="26942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smtClean="0">
                <a:solidFill>
                  <a:schemeClr val="bg2"/>
                </a:solidFill>
              </a:rPr>
              <a:t>  Understand </a:t>
            </a:r>
            <a:r>
              <a:rPr lang="en-US" sz="1400" b="0" dirty="0">
                <a:solidFill>
                  <a:schemeClr val="bg2"/>
                </a:solidFill>
              </a:rPr>
              <a:t>what the spend </a:t>
            </a:r>
            <a:r>
              <a:rPr lang="en-US" sz="1400" dirty="0">
                <a:solidFill>
                  <a:schemeClr val="bg2"/>
                </a:solidFill>
              </a:rPr>
              <a:t/>
            </a:r>
            <a:br>
              <a:rPr lang="en-US" sz="1400" dirty="0">
                <a:solidFill>
                  <a:schemeClr val="bg2"/>
                </a:solidFill>
              </a:rPr>
            </a:br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b="0" dirty="0" smtClean="0">
                <a:solidFill>
                  <a:schemeClr val="bg2"/>
                </a:solidFill>
              </a:rPr>
              <a:t>in each marketing     </a:t>
            </a:r>
          </a:p>
          <a:p>
            <a:r>
              <a:rPr lang="en-US" sz="1400" b="0" dirty="0" smtClean="0">
                <a:solidFill>
                  <a:schemeClr val="bg2"/>
                </a:solidFill>
              </a:rPr>
              <a:t>  channel</a:t>
            </a:r>
            <a:r>
              <a:rPr lang="en-US" sz="1400" b="0" dirty="0">
                <a:solidFill>
                  <a:schemeClr val="bg2"/>
                </a:solidFill>
              </a:rPr>
              <a:t> </a:t>
            </a:r>
            <a:r>
              <a:rPr lang="en-US" sz="1400" b="0" dirty="0" smtClean="0">
                <a:solidFill>
                  <a:schemeClr val="bg2"/>
                </a:solidFill>
              </a:rPr>
              <a:t>contributes </a:t>
            </a:r>
            <a:r>
              <a:rPr lang="en-US" sz="1400" b="0" dirty="0">
                <a:solidFill>
                  <a:schemeClr val="bg2"/>
                </a:solidFill>
              </a:rPr>
              <a:t>to sales. </a:t>
            </a:r>
            <a:endParaRPr lang="en-US" sz="1400" b="0" dirty="0" smtClean="0">
              <a:solidFill>
                <a:schemeClr val="bg2"/>
              </a:solidFill>
            </a:endParaRPr>
          </a:p>
          <a:p>
            <a:endParaRPr lang="en-US" sz="1400" b="0" dirty="0">
              <a:solidFill>
                <a:schemeClr val="bg2"/>
              </a:solidFill>
            </a:endParaRPr>
          </a:p>
          <a:p>
            <a:endParaRPr lang="en-US" sz="1400" b="0" dirty="0" smtClean="0">
              <a:solidFill>
                <a:schemeClr val="bg2"/>
              </a:solidFill>
            </a:endParaRPr>
          </a:p>
          <a:p>
            <a:endParaRPr lang="en-US" sz="1400" b="0" dirty="0" smtClean="0"/>
          </a:p>
          <a:p>
            <a:endParaRPr lang="en-US" sz="1400" b="0" dirty="0"/>
          </a:p>
          <a:p>
            <a:endParaRPr lang="en-US" sz="1400" b="0" dirty="0" smtClean="0"/>
          </a:p>
          <a:p>
            <a:endParaRPr lang="en-US" sz="1400" b="0" dirty="0"/>
          </a:p>
          <a:p>
            <a:r>
              <a:rPr lang="en-US" sz="1400" b="0" dirty="0" smtClean="0"/>
              <a:t>“Advanced Revenue Attribution”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6172200" y="1379764"/>
            <a:ext cx="2724664" cy="3429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7347857" y="4899075"/>
            <a:ext cx="326572" cy="840418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51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50850" y="227454"/>
            <a:ext cx="7449789" cy="415498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Challenges with Multi-Channel Retail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4" name="Title 19"/>
          <p:cNvSpPr txBox="1">
            <a:spLocks/>
          </p:cNvSpPr>
          <p:nvPr/>
        </p:nvSpPr>
        <p:spPr bwMode="auto">
          <a:xfrm>
            <a:off x="473913" y="890866"/>
            <a:ext cx="7680156" cy="3262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2C95F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Multi-</a:t>
            </a:r>
            <a:r>
              <a:rPr lang="en-US" sz="1800" b="0" kern="0" dirty="0" smtClean="0">
                <a:solidFill>
                  <a:srgbClr val="A2C95F"/>
                </a:solidFill>
                <a:latin typeface="+mj-lt"/>
                <a:ea typeface="ＭＳ Ｐゴシック" charset="-128"/>
                <a:cs typeface="ＭＳ Ｐゴシック" charset="-128"/>
              </a:rPr>
              <a:t>channel m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2C95F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arketers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A2C95F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 are unsure where to spend their next dollar.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2C95F"/>
              </a:solidFill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5" name="TextBox 96"/>
          <p:cNvSpPr txBox="1">
            <a:spLocks noChangeArrowheads="1"/>
          </p:cNvSpPr>
          <p:nvPr/>
        </p:nvSpPr>
        <p:spPr bwMode="auto">
          <a:xfrm>
            <a:off x="471686" y="5703202"/>
            <a:ext cx="2076464" cy="1003117"/>
          </a:xfrm>
          <a:prstGeom prst="rect">
            <a:avLst/>
          </a:prstGeom>
          <a:noFill/>
          <a:ln w="19050" cap="rnd">
            <a:noFill/>
            <a:round/>
            <a:headEnd type="none" w="sm" len="sm"/>
            <a:tailEnd type="none" w="sm" len="sm"/>
          </a:ln>
        </p:spPr>
        <p:txBody>
          <a:bodyPr anchor="t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Clr>
                <a:srgbClr val="404040"/>
              </a:buClr>
              <a:tabLst>
                <a:tab pos="173038" algn="l"/>
              </a:tabLst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Messy data</a:t>
            </a:r>
            <a:r>
              <a:rPr lang="en-US" sz="11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many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marketing </a:t>
            </a:r>
            <a:r>
              <a:rPr lang="en-US" sz="11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order channels, disparate databases,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various </a:t>
            </a:r>
            <a:r>
              <a:rPr lang="en-US" sz="11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execution platforms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96"/>
          <p:cNvSpPr txBox="1">
            <a:spLocks noChangeArrowheads="1"/>
          </p:cNvSpPr>
          <p:nvPr/>
        </p:nvSpPr>
        <p:spPr bwMode="auto">
          <a:xfrm>
            <a:off x="3084542" y="5703202"/>
            <a:ext cx="2294877" cy="1027385"/>
          </a:xfrm>
          <a:prstGeom prst="rect">
            <a:avLst/>
          </a:prstGeom>
          <a:noFill/>
          <a:ln w="19050" cap="rnd">
            <a:noFill/>
            <a:round/>
            <a:headEnd type="none" w="sm" len="sm"/>
            <a:tailEnd type="none" w="sm" len="sm"/>
          </a:ln>
        </p:spPr>
        <p:txBody>
          <a:bodyPr anchor="t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Clr>
                <a:srgbClr val="404040"/>
              </a:buClr>
              <a:tabLst>
                <a:tab pos="173038" algn="l"/>
              </a:tabLst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Don’t understand </a:t>
            </a:r>
            <a:r>
              <a:rPr lang="en-US" sz="11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spending on marketing affects conversion</a:t>
            </a:r>
          </a:p>
        </p:txBody>
      </p:sp>
      <p:sp>
        <p:nvSpPr>
          <p:cNvPr id="47" name="TextBox 96"/>
          <p:cNvSpPr txBox="1">
            <a:spLocks noChangeArrowheads="1"/>
          </p:cNvSpPr>
          <p:nvPr/>
        </p:nvSpPr>
        <p:spPr bwMode="auto">
          <a:xfrm>
            <a:off x="5673134" y="5703202"/>
            <a:ext cx="2294877" cy="1027385"/>
          </a:xfrm>
          <a:prstGeom prst="rect">
            <a:avLst/>
          </a:prstGeom>
          <a:noFill/>
          <a:ln w="19050" cap="rnd">
            <a:noFill/>
            <a:round/>
            <a:headEnd type="none" w="sm" len="sm"/>
            <a:tailEnd type="none" w="sm" len="sm"/>
          </a:ln>
        </p:spPr>
        <p:txBody>
          <a:bodyPr anchor="t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Clr>
                <a:srgbClr val="404040"/>
              </a:buClr>
              <a:tabLst>
                <a:tab pos="173038" algn="l"/>
              </a:tabLst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easy way to identify </a:t>
            </a:r>
            <a:r>
              <a:rPr lang="en-US" sz="11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most profitable channels for every customer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 descr="TheProblem.jpg"/>
          <p:cNvPicPr>
            <a:picLocks noChangeAspect="1"/>
          </p:cNvPicPr>
          <p:nvPr/>
        </p:nvPicPr>
        <p:blipFill>
          <a:blip r:embed="rId3" cstate="print"/>
          <a:srcRect l="5128" t="15710" r="7988" b="20119"/>
          <a:stretch>
            <a:fillRect/>
          </a:stretch>
        </p:blipFill>
        <p:spPr>
          <a:xfrm>
            <a:off x="1027350" y="1537035"/>
            <a:ext cx="7126719" cy="39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eSolution3.jpg"/>
          <p:cNvPicPr>
            <a:picLocks noChangeAspect="1"/>
          </p:cNvPicPr>
          <p:nvPr/>
        </p:nvPicPr>
        <p:blipFill>
          <a:blip r:embed="rId3" cstate="print"/>
          <a:srcRect l="2087" t="15200" b="19742"/>
          <a:stretch>
            <a:fillRect/>
          </a:stretch>
        </p:blipFill>
        <p:spPr>
          <a:xfrm>
            <a:off x="407559" y="1431069"/>
            <a:ext cx="8733401" cy="4352189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50850" y="227454"/>
            <a:ext cx="7449789" cy="415498"/>
          </a:xfrm>
        </p:spPr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How do you approach the problem?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" name="Title 19"/>
          <p:cNvSpPr txBox="1">
            <a:spLocks/>
          </p:cNvSpPr>
          <p:nvPr/>
        </p:nvSpPr>
        <p:spPr bwMode="auto">
          <a:xfrm>
            <a:off x="452141" y="890866"/>
            <a:ext cx="6006018" cy="575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2C95F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Enable retailers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A2C95F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 to conduct customer-</a:t>
            </a:r>
            <a:r>
              <a:rPr lang="en-US" sz="1800" b="0" kern="0" dirty="0" smtClean="0">
                <a:solidFill>
                  <a:srgbClr val="A2C95F"/>
                </a:solidFill>
                <a:latin typeface="+mj-lt"/>
                <a:ea typeface="ＭＳ Ｐゴシック" charset="-128"/>
                <a:cs typeface="ＭＳ Ｐゴシック" charset="-128"/>
              </a:rPr>
              <a:t>level analysis on </a:t>
            </a:r>
            <a:br>
              <a:rPr lang="en-US" sz="1800" b="0" kern="0" dirty="0" smtClean="0">
                <a:solidFill>
                  <a:srgbClr val="A2C95F"/>
                </a:solidFill>
                <a:latin typeface="+mj-lt"/>
                <a:ea typeface="ＭＳ Ｐゴシック" charset="-128"/>
                <a:cs typeface="ＭＳ Ｐゴシック" charset="-128"/>
              </a:rPr>
            </a:br>
            <a:r>
              <a:rPr lang="en-US" sz="1800" b="0" kern="0" dirty="0" smtClean="0">
                <a:solidFill>
                  <a:srgbClr val="A2C95F"/>
                </a:solidFill>
                <a:latin typeface="+mj-lt"/>
                <a:ea typeface="ＭＳ Ｐゴシック" charset="-128"/>
                <a:cs typeface="ＭＳ Ｐゴシック" charset="-128"/>
              </a:rPr>
              <a:t>big data to understand what motivates individuals to buy.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2C95F"/>
              </a:solidFill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TextBox 96"/>
          <p:cNvSpPr txBox="1">
            <a:spLocks noChangeArrowheads="1"/>
          </p:cNvSpPr>
          <p:nvPr/>
        </p:nvSpPr>
        <p:spPr bwMode="auto">
          <a:xfrm>
            <a:off x="452141" y="5835073"/>
            <a:ext cx="2345487" cy="580248"/>
          </a:xfrm>
          <a:prstGeom prst="rect">
            <a:avLst/>
          </a:prstGeom>
          <a:noFill/>
          <a:ln w="19050" cap="rnd">
            <a:noFill/>
            <a:round/>
            <a:headEnd type="none" w="sm" len="sm"/>
            <a:tailEnd type="none" w="sm" len="sm"/>
          </a:ln>
        </p:spPr>
        <p:txBody>
          <a:bodyPr anchor="t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Clr>
                <a:srgbClr val="404040"/>
              </a:buClr>
              <a:tabLst>
                <a:tab pos="173038" algn="l"/>
              </a:tabLst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Assemble </a:t>
            </a:r>
            <a:r>
              <a:rPr lang="en-US" sz="1400" b="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and standardize all of a marketer’s data into </a:t>
            </a:r>
            <a:br>
              <a:rPr lang="en-US" sz="1400" b="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400" b="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400" b="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sz="1400" b="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cluster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96"/>
          <p:cNvSpPr txBox="1">
            <a:spLocks noChangeArrowheads="1"/>
          </p:cNvSpPr>
          <p:nvPr/>
        </p:nvSpPr>
        <p:spPr bwMode="auto">
          <a:xfrm>
            <a:off x="3049868" y="5835072"/>
            <a:ext cx="2480077" cy="604985"/>
          </a:xfrm>
          <a:prstGeom prst="rect">
            <a:avLst/>
          </a:prstGeom>
          <a:noFill/>
          <a:ln w="19050" cap="rnd">
            <a:noFill/>
            <a:round/>
            <a:headEnd type="none" w="sm" len="sm"/>
            <a:tailEnd type="none" w="sm" len="sm"/>
          </a:ln>
        </p:spPr>
        <p:txBody>
          <a:bodyPr anchor="t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Clr>
                <a:srgbClr val="404040"/>
              </a:buClr>
              <a:tabLst>
                <a:tab pos="173038" algn="l"/>
              </a:tabLst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Apply </a:t>
            </a:r>
            <a:r>
              <a:rPr lang="en-US" sz="1400" b="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the rigor of a medical researcher with patented methodology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96"/>
          <p:cNvSpPr txBox="1">
            <a:spLocks noChangeArrowheads="1"/>
          </p:cNvSpPr>
          <p:nvPr/>
        </p:nvSpPr>
        <p:spPr bwMode="auto">
          <a:xfrm>
            <a:off x="7691765" y="5835072"/>
            <a:ext cx="1278068" cy="627766"/>
          </a:xfrm>
          <a:prstGeom prst="rect">
            <a:avLst/>
          </a:prstGeom>
          <a:noFill/>
          <a:ln w="19050" cap="rnd">
            <a:noFill/>
            <a:round/>
            <a:headEnd type="none" w="sm" len="sm"/>
            <a:tailEnd type="none" w="sm" len="sm"/>
          </a:ln>
        </p:spPr>
        <p:txBody>
          <a:bodyPr anchor="t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Clr>
                <a:srgbClr val="404040"/>
              </a:buClr>
              <a:tabLst>
                <a:tab pos="173038" algn="l"/>
              </a:tabLst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Know </a:t>
            </a:r>
            <a:r>
              <a:rPr lang="en-US" sz="1400" b="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whom </a:t>
            </a:r>
            <a:br>
              <a:rPr lang="en-US" sz="1400" b="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400" b="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to reach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96"/>
          <p:cNvSpPr txBox="1">
            <a:spLocks noChangeArrowheads="1"/>
          </p:cNvSpPr>
          <p:nvPr/>
        </p:nvSpPr>
        <p:spPr bwMode="auto">
          <a:xfrm>
            <a:off x="5633607" y="5835072"/>
            <a:ext cx="1942854" cy="604985"/>
          </a:xfrm>
          <a:prstGeom prst="rect">
            <a:avLst/>
          </a:prstGeom>
          <a:noFill/>
          <a:ln w="19050" cap="rnd">
            <a:noFill/>
            <a:round/>
            <a:headEnd type="none" w="sm" len="sm"/>
            <a:tailEnd type="none" w="sm" len="sm"/>
          </a:ln>
        </p:spPr>
        <p:txBody>
          <a:bodyPr anchor="t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Clr>
                <a:srgbClr val="404040"/>
              </a:buClr>
              <a:tabLst>
                <a:tab pos="173038" algn="l"/>
              </a:tabLst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</a:t>
            </a:r>
            <a:r>
              <a:rPr lang="en-US" sz="1400" b="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and attribute the revenue drivers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213846"/>
            <a:ext cx="8651875" cy="415498"/>
          </a:xfrm>
        </p:spPr>
        <p:txBody>
          <a:bodyPr/>
          <a:lstStyle/>
          <a:p>
            <a:r>
              <a:rPr lang="en-US" dirty="0" smtClean="0"/>
              <a:t>Advanced Revenue Attribution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6563" y="827903"/>
            <a:ext cx="8464378" cy="57953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0" kern="1200" dirty="0">
                <a:solidFill>
                  <a:srgbClr val="006897"/>
                </a:solidFill>
                <a:latin typeface="Arial" charset="0"/>
                <a:ea typeface="+mn-ea"/>
                <a:cs typeface="Arial" charset="0"/>
              </a:rPr>
              <a:t>What is it</a:t>
            </a:r>
            <a:r>
              <a:rPr lang="en-US" sz="1800" b="0" kern="1200" dirty="0" smtClean="0">
                <a:solidFill>
                  <a:srgbClr val="006897"/>
                </a:solidFill>
                <a:latin typeface="Arial" charset="0"/>
                <a:ea typeface="+mn-ea"/>
                <a:cs typeface="Arial" charset="0"/>
              </a:rPr>
              <a:t>? </a:t>
            </a:r>
          </a:p>
          <a:p>
            <a:pPr marL="0" indent="0">
              <a:buNone/>
            </a:pPr>
            <a:r>
              <a:rPr lang="en-US" sz="14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rPr>
              <a:t>Data-driven </a:t>
            </a:r>
            <a:r>
              <a:rPr lang="en-US" sz="1400" b="0" kern="1200" dirty="0">
                <a:solidFill>
                  <a:schemeClr val="bg2"/>
                </a:solidFill>
                <a:latin typeface="Arial" charset="0"/>
                <a:ea typeface="+mn-ea"/>
                <a:cs typeface="Arial" charset="0"/>
              </a:rPr>
              <a:t>time-to-event statistical modeling used to establish an objective and accurate revenue distribution, all done at the individual user </a:t>
            </a:r>
            <a:r>
              <a:rPr lang="en-US" sz="14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rPr>
              <a:t>level</a:t>
            </a:r>
          </a:p>
          <a:p>
            <a:pPr marL="0" indent="0">
              <a:buNone/>
            </a:pPr>
            <a:endParaRPr lang="en-US" sz="1700" b="0" kern="1200" dirty="0" smtClean="0">
              <a:solidFill>
                <a:srgbClr val="006897"/>
              </a:solidFill>
              <a:latin typeface="Arial" charset="0"/>
              <a:cs typeface="Arial" charset="0"/>
            </a:endParaRPr>
          </a:p>
          <a:p>
            <a:pPr marL="5715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900" b="0" kern="1200" dirty="0" smtClean="0">
                <a:solidFill>
                  <a:srgbClr val="006897"/>
                </a:solidFill>
                <a:latin typeface="Arial" charset="0"/>
                <a:cs typeface="Arial" charset="0"/>
              </a:rPr>
              <a:t>What </a:t>
            </a:r>
            <a:r>
              <a:rPr lang="en-US" sz="1900" b="0" kern="1200" dirty="0">
                <a:solidFill>
                  <a:srgbClr val="006897"/>
                </a:solidFill>
                <a:latin typeface="Arial" charset="0"/>
                <a:cs typeface="Arial" charset="0"/>
              </a:rPr>
              <a:t>are Common Attribution Buckets</a:t>
            </a:r>
            <a:r>
              <a:rPr lang="en-US" sz="1900" b="0" kern="1200" dirty="0" smtClean="0">
                <a:solidFill>
                  <a:srgbClr val="006897"/>
                </a:solidFill>
                <a:latin typeface="Arial" charset="0"/>
                <a:cs typeface="Arial" charset="0"/>
              </a:rPr>
              <a:t>?</a:t>
            </a:r>
          </a:p>
          <a:p>
            <a:pPr marL="5715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500" b="0" kern="12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500" b="0" kern="1200" dirty="0">
                <a:solidFill>
                  <a:schemeClr val="bg2"/>
                </a:solidFill>
                <a:latin typeface="Arial" charset="0"/>
                <a:cs typeface="Arial" charset="0"/>
              </a:rPr>
              <a:t>Big Data” platform that handles and connects </a:t>
            </a:r>
            <a:endParaRPr lang="en-US" sz="1500" b="0" kern="12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 marL="342900">
              <a:spcBef>
                <a:spcPts val="1200"/>
              </a:spcBef>
              <a:spcAft>
                <a:spcPts val="600"/>
              </a:spcAft>
            </a:pPr>
            <a:r>
              <a:rPr lang="en-US" sz="1500" b="0" kern="12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all </a:t>
            </a:r>
            <a:r>
              <a:rPr lang="en-US" sz="1500" b="0" kern="1200" dirty="0">
                <a:solidFill>
                  <a:schemeClr val="bg2"/>
                </a:solidFill>
                <a:latin typeface="Arial" charset="0"/>
                <a:cs typeface="Arial" charset="0"/>
              </a:rPr>
              <a:t>of a company’s online and offline data (sales, web analytics logs, catalog and email send data, display and search advertising logs, etc.)</a:t>
            </a:r>
          </a:p>
          <a:p>
            <a:r>
              <a:rPr lang="en-US" sz="1500" b="0" kern="12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supplementary </a:t>
            </a:r>
            <a:r>
              <a:rPr lang="en-US" sz="1500" b="0" kern="1200" dirty="0">
                <a:solidFill>
                  <a:schemeClr val="bg2"/>
                </a:solidFill>
                <a:latin typeface="Arial" charset="0"/>
                <a:cs typeface="Arial" charset="0"/>
              </a:rPr>
              <a:t>information </a:t>
            </a:r>
            <a:r>
              <a:rPr lang="en-US" sz="1500" b="0" kern="12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so we can “</a:t>
            </a:r>
            <a:r>
              <a:rPr lang="en-US" sz="1500" b="0" kern="1200" smtClean="0">
                <a:solidFill>
                  <a:schemeClr val="bg2"/>
                </a:solidFill>
                <a:latin typeface="Arial" charset="0"/>
                <a:cs typeface="Arial" charset="0"/>
              </a:rPr>
              <a:t>fairly” distribute </a:t>
            </a:r>
            <a:r>
              <a:rPr lang="en-US" sz="1500" b="0" kern="1200" dirty="0">
                <a:solidFill>
                  <a:schemeClr val="bg2"/>
                </a:solidFill>
                <a:latin typeface="Arial" charset="0"/>
                <a:cs typeface="Arial" charset="0"/>
              </a:rPr>
              <a:t>variance across all contributing factors (i.e. 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 Driven (Store Location, Seasonal Factors</a:t>
            </a:r>
            <a:r>
              <a:rPr lang="en-US" sz="1500" b="0" dirty="0">
                <a:solidFill>
                  <a:schemeClr val="bg2"/>
                </a:solidFill>
              </a:rPr>
              <a:t>), Special Cased (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Branded Search, Economic Conditions)</a:t>
            </a:r>
          </a:p>
          <a:p>
            <a:pPr marL="0" indent="0">
              <a:buNone/>
            </a:pPr>
            <a:endParaRPr lang="en-US" sz="1700" b="0" kern="1200" dirty="0" smtClean="0">
              <a:solidFill>
                <a:srgbClr val="006897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1800" b="0" kern="1200" dirty="0" smtClean="0">
                <a:solidFill>
                  <a:srgbClr val="006897"/>
                </a:solidFill>
                <a:latin typeface="Arial" charset="0"/>
                <a:cs typeface="Arial" charset="0"/>
              </a:rPr>
              <a:t>How </a:t>
            </a:r>
            <a:r>
              <a:rPr lang="en-US" sz="1800" b="0" kern="1200" dirty="0">
                <a:solidFill>
                  <a:srgbClr val="006897"/>
                </a:solidFill>
                <a:latin typeface="Arial" charset="0"/>
                <a:cs typeface="Arial" charset="0"/>
              </a:rPr>
              <a:t>is it different</a:t>
            </a:r>
            <a:r>
              <a:rPr lang="en-US" sz="1800" b="0" kern="1200" dirty="0" smtClean="0">
                <a:solidFill>
                  <a:srgbClr val="006897"/>
                </a:solidFill>
                <a:latin typeface="Arial" charset="0"/>
                <a:cs typeface="Arial" charset="0"/>
              </a:rPr>
              <a:t>?</a:t>
            </a:r>
          </a:p>
          <a:p>
            <a:pPr marL="0" indent="0">
              <a:buNone/>
            </a:pPr>
            <a:endParaRPr lang="en-US" sz="1700" b="0" kern="1200" dirty="0">
              <a:solidFill>
                <a:srgbClr val="006897"/>
              </a:solidFill>
              <a:latin typeface="Arial" charset="0"/>
              <a:cs typeface="Arial" charset="0"/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400" b="0" dirty="0" smtClean="0">
                <a:solidFill>
                  <a:schemeClr val="bg2"/>
                </a:solidFill>
              </a:rPr>
              <a:t>Modeling is done at the </a:t>
            </a:r>
            <a:r>
              <a:rPr lang="en-US" sz="1400" dirty="0" smtClean="0">
                <a:solidFill>
                  <a:schemeClr val="bg2"/>
                </a:solidFill>
              </a:rPr>
              <a:t>customer level </a:t>
            </a:r>
            <a:endParaRPr lang="en-US" sz="1400" b="0" dirty="0" smtClean="0">
              <a:solidFill>
                <a:schemeClr val="bg2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/>
              <a:t> facilitates both the micro and macro level analyses in tandem for the most comprehensive insights that a marketer can extract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/>
              <a:t>empowers marketers to customize their strategies at this very same granular level</a:t>
            </a:r>
            <a:endParaRPr lang="en-US" sz="1200" dirty="0" smtClean="0">
              <a:solidFill>
                <a:schemeClr val="bg2"/>
              </a:solidFill>
            </a:endParaRPr>
          </a:p>
          <a:p>
            <a:pPr marL="5715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400" b="0" kern="12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Focus on modeling </a:t>
            </a:r>
            <a:r>
              <a:rPr lang="en-US" sz="1400" kern="12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time</a:t>
            </a:r>
            <a:r>
              <a:rPr lang="en-US" sz="1400" b="0" kern="12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 effectively enables the </a:t>
            </a:r>
            <a:r>
              <a:rPr lang="en-US" sz="1400" dirty="0" smtClean="0">
                <a:solidFill>
                  <a:schemeClr val="bg2"/>
                </a:solidFill>
              </a:rPr>
              <a:t>targeting of specific customers with specific treatments at  specific times</a:t>
            </a:r>
          </a:p>
          <a:p>
            <a:pPr marL="5715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1400" b="0" kern="1200" dirty="0" smtClean="0">
              <a:solidFill>
                <a:srgbClr val="006897"/>
              </a:solidFill>
              <a:latin typeface="Arial" charset="0"/>
              <a:cs typeface="Arial" charset="0"/>
            </a:endParaRPr>
          </a:p>
          <a:p>
            <a:pPr marL="5715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1400" dirty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1400" dirty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1400" b="0" kern="1200" dirty="0">
              <a:solidFill>
                <a:schemeClr val="bg2">
                  <a:lumMod val="75000"/>
                </a:schemeClr>
              </a:solidFill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546608" y="3194634"/>
            <a:ext cx="8428060" cy="976153"/>
            <a:chOff x="546608" y="1120309"/>
            <a:chExt cx="8428060" cy="976153"/>
          </a:xfrm>
        </p:grpSpPr>
        <p:pic>
          <p:nvPicPr>
            <p:cNvPr id="158" name="Picture 157" descr="Backcasting_timelim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608" y="1298110"/>
              <a:ext cx="8428060" cy="798352"/>
            </a:xfrm>
            <a:prstGeom prst="rect">
              <a:avLst/>
            </a:prstGeom>
          </p:spPr>
        </p:pic>
        <p:sp>
          <p:nvSpPr>
            <p:cNvPr id="161" name="TextBox 160"/>
            <p:cNvSpPr txBox="1"/>
            <p:nvPr/>
          </p:nvSpPr>
          <p:spPr>
            <a:xfrm>
              <a:off x="555344" y="1120309"/>
              <a:ext cx="8109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solidFill>
                    <a:srgbClr val="006897"/>
                  </a:solidFill>
                </a:rPr>
                <a:t>Customer</a:t>
              </a:r>
              <a:endParaRPr lang="en-US" sz="1000" dirty="0">
                <a:solidFill>
                  <a:srgbClr val="006897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14612" y="1518243"/>
              <a:ext cx="810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</a:rPr>
                <a:t>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46608" y="1120309"/>
            <a:ext cx="8428060" cy="976153"/>
            <a:chOff x="546608" y="1120309"/>
            <a:chExt cx="8428060" cy="976153"/>
          </a:xfrm>
        </p:grpSpPr>
        <p:pic>
          <p:nvPicPr>
            <p:cNvPr id="69" name="Picture 68" descr="Backcasting_timelim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608" y="1298110"/>
              <a:ext cx="8428060" cy="798352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555344" y="1120309"/>
              <a:ext cx="8109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solidFill>
                    <a:srgbClr val="006897"/>
                  </a:solidFill>
                </a:rPr>
                <a:t>Customer</a:t>
              </a:r>
              <a:endParaRPr lang="en-US" sz="1000" dirty="0">
                <a:solidFill>
                  <a:srgbClr val="006897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4612" y="1518243"/>
              <a:ext cx="810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itle 19"/>
          <p:cNvSpPr>
            <a:spLocks noGrp="1"/>
          </p:cNvSpPr>
          <p:nvPr>
            <p:ph type="title"/>
          </p:nvPr>
        </p:nvSpPr>
        <p:spPr>
          <a:xfrm>
            <a:off x="450850" y="211270"/>
            <a:ext cx="7449789" cy="415498"/>
          </a:xfrm>
        </p:spPr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Attribution Using Time Dependent Models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3" name="Group 132"/>
          <p:cNvGrpSpPr/>
          <p:nvPr/>
        </p:nvGrpSpPr>
        <p:grpSpPr>
          <a:xfrm>
            <a:off x="3395134" y="3708415"/>
            <a:ext cx="829733" cy="254011"/>
            <a:chOff x="1253068" y="3234273"/>
            <a:chExt cx="829733" cy="254011"/>
          </a:xfrm>
        </p:grpSpPr>
        <p:sp>
          <p:nvSpPr>
            <p:cNvPr id="134" name="Rounded Rectangular Callout 133"/>
            <p:cNvSpPr/>
            <p:nvPr/>
          </p:nvSpPr>
          <p:spPr bwMode="auto">
            <a:xfrm>
              <a:off x="1329263" y="3259684"/>
              <a:ext cx="685800" cy="228600"/>
            </a:xfrm>
            <a:prstGeom prst="wedgeRoundRectCallout">
              <a:avLst>
                <a:gd name="adj1" fmla="val -33704"/>
                <a:gd name="adj2" fmla="val 88817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</a:p>
          </p:txBody>
        </p:sp>
        <p:sp>
          <p:nvSpPr>
            <p:cNvPr id="135" name="Text Box 9"/>
            <p:cNvSpPr txBox="1">
              <a:spLocks noChangeArrowheads="1"/>
            </p:cNvSpPr>
            <p:nvPr/>
          </p:nvSpPr>
          <p:spPr bwMode="auto">
            <a:xfrm>
              <a:off x="1253068" y="3234273"/>
              <a:ext cx="82973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000" dirty="0" smtClean="0">
                  <a:solidFill>
                    <a:srgbClr val="006897"/>
                  </a:solidFill>
                </a:rPr>
                <a:t>c</a:t>
              </a:r>
              <a:r>
                <a:rPr lang="en-US" sz="1000" b="1" dirty="0" smtClean="0">
                  <a:solidFill>
                    <a:srgbClr val="006897"/>
                  </a:solidFill>
                </a:rPr>
                <a:t>atalog 1</a:t>
              </a:r>
              <a:endParaRPr lang="en-US" sz="1000" b="1" dirty="0">
                <a:solidFill>
                  <a:srgbClr val="006897"/>
                </a:solidFill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1837265" y="1098159"/>
            <a:ext cx="1016006" cy="27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000" cap="all" dirty="0" smtClean="0">
                <a:solidFill>
                  <a:schemeClr val="bg2">
                    <a:lumMod val="50000"/>
                  </a:schemeClr>
                </a:solidFill>
              </a:rPr>
              <a:t>Purchase</a:t>
            </a:r>
            <a:endParaRPr lang="en-US" sz="1000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5" name="Group 125"/>
          <p:cNvGrpSpPr/>
          <p:nvPr/>
        </p:nvGrpSpPr>
        <p:grpSpPr>
          <a:xfrm>
            <a:off x="1948819" y="3699949"/>
            <a:ext cx="658911" cy="254011"/>
            <a:chOff x="1330754" y="3234273"/>
            <a:chExt cx="658911" cy="254011"/>
          </a:xfrm>
        </p:grpSpPr>
        <p:sp>
          <p:nvSpPr>
            <p:cNvPr id="127" name="Rounded Rectangular Callout 126"/>
            <p:cNvSpPr/>
            <p:nvPr/>
          </p:nvSpPr>
          <p:spPr bwMode="auto">
            <a:xfrm>
              <a:off x="1388532" y="3259684"/>
              <a:ext cx="571500" cy="228600"/>
            </a:xfrm>
            <a:prstGeom prst="wedgeRoundRectCallout">
              <a:avLst>
                <a:gd name="adj1" fmla="val -33704"/>
                <a:gd name="adj2" fmla="val 88817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1330754" y="3234273"/>
              <a:ext cx="65891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000" dirty="0" smtClean="0">
                  <a:solidFill>
                    <a:srgbClr val="006897"/>
                  </a:solidFill>
                </a:rPr>
                <a:t>search</a:t>
              </a:r>
              <a:endParaRPr lang="en-US" sz="1000" b="1" dirty="0">
                <a:solidFill>
                  <a:srgbClr val="006897"/>
                </a:solidFill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1385080" y="857841"/>
            <a:ext cx="7445652" cy="230832"/>
            <a:chOff x="1385080" y="857841"/>
            <a:chExt cx="7445652" cy="230832"/>
          </a:xfrm>
        </p:grpSpPr>
        <p:sp>
          <p:nvSpPr>
            <p:cNvPr id="71" name="TextBox 70"/>
            <p:cNvSpPr txBox="1"/>
            <p:nvPr/>
          </p:nvSpPr>
          <p:spPr>
            <a:xfrm>
              <a:off x="1385080" y="857841"/>
              <a:ext cx="13157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9FC763"/>
                  </a:solidFill>
                </a:rPr>
                <a:t>JANUARY</a:t>
              </a:r>
              <a:endParaRPr lang="en-US" sz="900" dirty="0">
                <a:solidFill>
                  <a:srgbClr val="9FC763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12747" y="857841"/>
              <a:ext cx="13157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9FC763"/>
                  </a:solidFill>
                </a:rPr>
                <a:t>FEBRUARY</a:t>
              </a:r>
              <a:endParaRPr lang="en-US" sz="900" dirty="0">
                <a:solidFill>
                  <a:srgbClr val="9FC763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40413" y="857841"/>
              <a:ext cx="13157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9FC763"/>
                  </a:solidFill>
                </a:rPr>
                <a:t>MARCH</a:t>
              </a:r>
              <a:endParaRPr lang="en-US" sz="900" dirty="0">
                <a:solidFill>
                  <a:srgbClr val="9FC763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68080" y="857841"/>
              <a:ext cx="13157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9FC763"/>
                  </a:solidFill>
                </a:rPr>
                <a:t>APRIL</a:t>
              </a:r>
              <a:endParaRPr lang="en-US" sz="900" dirty="0">
                <a:solidFill>
                  <a:srgbClr val="9FC763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95747" y="857841"/>
              <a:ext cx="13157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9FC763"/>
                  </a:solidFill>
                </a:rPr>
                <a:t>MAY</a:t>
              </a:r>
              <a:endParaRPr lang="en-US" sz="900" dirty="0">
                <a:solidFill>
                  <a:srgbClr val="9FC763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14947" y="857841"/>
              <a:ext cx="13157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9FC763"/>
                  </a:solidFill>
                </a:rPr>
                <a:t>JUNE</a:t>
              </a:r>
              <a:endParaRPr lang="en-US" sz="900" dirty="0">
                <a:solidFill>
                  <a:srgbClr val="9FC763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46608" y="2161701"/>
            <a:ext cx="8428060" cy="976153"/>
            <a:chOff x="546608" y="1120309"/>
            <a:chExt cx="8428060" cy="976153"/>
          </a:xfrm>
        </p:grpSpPr>
        <p:pic>
          <p:nvPicPr>
            <p:cNvPr id="80" name="Picture 79" descr="Backcasting_timelim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608" y="1298110"/>
              <a:ext cx="8428060" cy="79835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555344" y="1120309"/>
              <a:ext cx="8109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solidFill>
                    <a:srgbClr val="006897"/>
                  </a:solidFill>
                </a:rPr>
                <a:t>Customer</a:t>
              </a:r>
              <a:endParaRPr lang="en-US" sz="1000" dirty="0">
                <a:solidFill>
                  <a:srgbClr val="006897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4612" y="1518243"/>
              <a:ext cx="810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</a:rPr>
                <a:t>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153"/>
          <p:cNvGrpSpPr/>
          <p:nvPr/>
        </p:nvGrpSpPr>
        <p:grpSpPr>
          <a:xfrm>
            <a:off x="1390023" y="1625615"/>
            <a:ext cx="658911" cy="254011"/>
            <a:chOff x="1330754" y="3234273"/>
            <a:chExt cx="658911" cy="254011"/>
          </a:xfrm>
        </p:grpSpPr>
        <p:sp>
          <p:nvSpPr>
            <p:cNvPr id="88" name="Rounded Rectangular Callout 87"/>
            <p:cNvSpPr/>
            <p:nvPr/>
          </p:nvSpPr>
          <p:spPr bwMode="auto">
            <a:xfrm>
              <a:off x="1388532" y="3259684"/>
              <a:ext cx="571500" cy="228600"/>
            </a:xfrm>
            <a:prstGeom prst="wedgeRoundRectCallout">
              <a:avLst>
                <a:gd name="adj1" fmla="val -33704"/>
                <a:gd name="adj2" fmla="val 88817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</a:p>
          </p:txBody>
        </p:sp>
        <p:sp>
          <p:nvSpPr>
            <p:cNvPr id="89" name="Text Box 9"/>
            <p:cNvSpPr txBox="1">
              <a:spLocks noChangeArrowheads="1"/>
            </p:cNvSpPr>
            <p:nvPr/>
          </p:nvSpPr>
          <p:spPr bwMode="auto">
            <a:xfrm>
              <a:off x="1330754" y="3234273"/>
              <a:ext cx="65891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000" dirty="0" smtClean="0">
                  <a:solidFill>
                    <a:srgbClr val="006897"/>
                  </a:solidFill>
                </a:rPr>
                <a:t>c</a:t>
              </a:r>
              <a:r>
                <a:rPr lang="en-US" sz="1000" b="1" dirty="0" smtClean="0">
                  <a:solidFill>
                    <a:srgbClr val="006897"/>
                  </a:solidFill>
                </a:rPr>
                <a:t>atalog</a:t>
              </a:r>
              <a:endParaRPr lang="en-US" sz="1000" b="1" dirty="0">
                <a:solidFill>
                  <a:srgbClr val="006897"/>
                </a:solidFill>
              </a:endParaRPr>
            </a:p>
          </p:txBody>
        </p:sp>
      </p:grpSp>
      <p:grpSp>
        <p:nvGrpSpPr>
          <p:cNvPr id="90" name="Group 157"/>
          <p:cNvGrpSpPr/>
          <p:nvPr/>
        </p:nvGrpSpPr>
        <p:grpSpPr>
          <a:xfrm>
            <a:off x="6055154" y="1625615"/>
            <a:ext cx="658911" cy="254011"/>
            <a:chOff x="1330754" y="3234273"/>
            <a:chExt cx="658911" cy="254011"/>
          </a:xfrm>
        </p:grpSpPr>
        <p:sp>
          <p:nvSpPr>
            <p:cNvPr id="91" name="Rounded Rectangular Callout 90"/>
            <p:cNvSpPr/>
            <p:nvPr/>
          </p:nvSpPr>
          <p:spPr bwMode="auto">
            <a:xfrm>
              <a:off x="1388532" y="3259684"/>
              <a:ext cx="571500" cy="228600"/>
            </a:xfrm>
            <a:prstGeom prst="wedgeRoundRectCallout">
              <a:avLst>
                <a:gd name="adj1" fmla="val -33704"/>
                <a:gd name="adj2" fmla="val 88817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1330754" y="3234273"/>
              <a:ext cx="65891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000" dirty="0" smtClean="0">
                  <a:solidFill>
                    <a:srgbClr val="006897"/>
                  </a:solidFill>
                </a:rPr>
                <a:t>email</a:t>
              </a:r>
              <a:endParaRPr lang="en-US" sz="1000" b="1" dirty="0">
                <a:solidFill>
                  <a:srgbClr val="006897"/>
                </a:solidFill>
              </a:endParaRPr>
            </a:p>
          </p:txBody>
        </p:sp>
      </p:grpSp>
      <p:grpSp>
        <p:nvGrpSpPr>
          <p:cNvPr id="93" name="Group 160"/>
          <p:cNvGrpSpPr/>
          <p:nvPr/>
        </p:nvGrpSpPr>
        <p:grpSpPr>
          <a:xfrm>
            <a:off x="7088086" y="1625615"/>
            <a:ext cx="658911" cy="254011"/>
            <a:chOff x="1330754" y="3234273"/>
            <a:chExt cx="658911" cy="254011"/>
          </a:xfrm>
        </p:grpSpPr>
        <p:sp>
          <p:nvSpPr>
            <p:cNvPr id="94" name="Rounded Rectangular Callout 93"/>
            <p:cNvSpPr/>
            <p:nvPr/>
          </p:nvSpPr>
          <p:spPr bwMode="auto">
            <a:xfrm>
              <a:off x="1388532" y="3259684"/>
              <a:ext cx="571500" cy="228600"/>
            </a:xfrm>
            <a:prstGeom prst="wedgeRoundRectCallout">
              <a:avLst>
                <a:gd name="adj1" fmla="val -33704"/>
                <a:gd name="adj2" fmla="val 88817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1330754" y="3234273"/>
              <a:ext cx="65891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000" dirty="0" smtClean="0">
                  <a:solidFill>
                    <a:srgbClr val="006897"/>
                  </a:solidFill>
                </a:rPr>
                <a:t>c</a:t>
              </a:r>
              <a:r>
                <a:rPr lang="en-US" sz="1000" b="1" dirty="0" smtClean="0">
                  <a:solidFill>
                    <a:srgbClr val="006897"/>
                  </a:solidFill>
                </a:rPr>
                <a:t>atalog</a:t>
              </a:r>
              <a:endParaRPr lang="en-US" sz="1000" b="1" dirty="0">
                <a:solidFill>
                  <a:srgbClr val="006897"/>
                </a:solidFill>
              </a:endParaRPr>
            </a:p>
          </p:txBody>
        </p:sp>
      </p:grpSp>
      <p:grpSp>
        <p:nvGrpSpPr>
          <p:cNvPr id="96" name="Group 153"/>
          <p:cNvGrpSpPr/>
          <p:nvPr/>
        </p:nvGrpSpPr>
        <p:grpSpPr>
          <a:xfrm>
            <a:off x="1390023" y="2667007"/>
            <a:ext cx="658911" cy="254011"/>
            <a:chOff x="1330754" y="3234273"/>
            <a:chExt cx="658911" cy="254011"/>
          </a:xfrm>
        </p:grpSpPr>
        <p:sp>
          <p:nvSpPr>
            <p:cNvPr id="97" name="Rounded Rectangular Callout 96"/>
            <p:cNvSpPr/>
            <p:nvPr/>
          </p:nvSpPr>
          <p:spPr bwMode="auto">
            <a:xfrm>
              <a:off x="1388532" y="3259684"/>
              <a:ext cx="571500" cy="228600"/>
            </a:xfrm>
            <a:prstGeom prst="wedgeRoundRectCallout">
              <a:avLst>
                <a:gd name="adj1" fmla="val -33704"/>
                <a:gd name="adj2" fmla="val 88817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</a:p>
          </p:txBody>
        </p:sp>
        <p:sp>
          <p:nvSpPr>
            <p:cNvPr id="98" name="Text Box 9"/>
            <p:cNvSpPr txBox="1">
              <a:spLocks noChangeArrowheads="1"/>
            </p:cNvSpPr>
            <p:nvPr/>
          </p:nvSpPr>
          <p:spPr bwMode="auto">
            <a:xfrm>
              <a:off x="1330754" y="3234273"/>
              <a:ext cx="65891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000" dirty="0" smtClean="0">
                  <a:solidFill>
                    <a:srgbClr val="006897"/>
                  </a:solidFill>
                </a:rPr>
                <a:t>c</a:t>
              </a:r>
              <a:r>
                <a:rPr lang="en-US" sz="1000" b="1" dirty="0" smtClean="0">
                  <a:solidFill>
                    <a:srgbClr val="006897"/>
                  </a:solidFill>
                </a:rPr>
                <a:t>atalog</a:t>
              </a:r>
              <a:endParaRPr lang="en-US" sz="1000" b="1" dirty="0">
                <a:solidFill>
                  <a:srgbClr val="006897"/>
                </a:solidFill>
              </a:endParaRPr>
            </a:p>
          </p:txBody>
        </p:sp>
      </p:grpSp>
      <p:grpSp>
        <p:nvGrpSpPr>
          <p:cNvPr id="99" name="Group 157"/>
          <p:cNvGrpSpPr/>
          <p:nvPr/>
        </p:nvGrpSpPr>
        <p:grpSpPr>
          <a:xfrm>
            <a:off x="6055154" y="2667007"/>
            <a:ext cx="658911" cy="254011"/>
            <a:chOff x="1330754" y="3234273"/>
            <a:chExt cx="658911" cy="254011"/>
          </a:xfrm>
        </p:grpSpPr>
        <p:sp>
          <p:nvSpPr>
            <p:cNvPr id="100" name="Rounded Rectangular Callout 99"/>
            <p:cNvSpPr/>
            <p:nvPr/>
          </p:nvSpPr>
          <p:spPr bwMode="auto">
            <a:xfrm>
              <a:off x="1388532" y="3259684"/>
              <a:ext cx="571500" cy="228600"/>
            </a:xfrm>
            <a:prstGeom prst="wedgeRoundRectCallout">
              <a:avLst>
                <a:gd name="adj1" fmla="val -33704"/>
                <a:gd name="adj2" fmla="val 88817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</a:p>
          </p:txBody>
        </p:sp>
        <p:sp>
          <p:nvSpPr>
            <p:cNvPr id="101" name="Text Box 9"/>
            <p:cNvSpPr txBox="1">
              <a:spLocks noChangeArrowheads="1"/>
            </p:cNvSpPr>
            <p:nvPr/>
          </p:nvSpPr>
          <p:spPr bwMode="auto">
            <a:xfrm>
              <a:off x="1330754" y="3234273"/>
              <a:ext cx="65891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000" dirty="0" smtClean="0">
                  <a:solidFill>
                    <a:srgbClr val="006897"/>
                  </a:solidFill>
                </a:rPr>
                <a:t>email</a:t>
              </a:r>
              <a:endParaRPr lang="en-US" sz="1000" b="1" dirty="0">
                <a:solidFill>
                  <a:srgbClr val="006897"/>
                </a:solidFill>
              </a:endParaRPr>
            </a:p>
          </p:txBody>
        </p:sp>
      </p:grpSp>
      <p:grpSp>
        <p:nvGrpSpPr>
          <p:cNvPr id="102" name="Group 160"/>
          <p:cNvGrpSpPr/>
          <p:nvPr/>
        </p:nvGrpSpPr>
        <p:grpSpPr>
          <a:xfrm>
            <a:off x="7088086" y="2675474"/>
            <a:ext cx="658911" cy="254011"/>
            <a:chOff x="1330754" y="3234273"/>
            <a:chExt cx="658911" cy="254011"/>
          </a:xfrm>
        </p:grpSpPr>
        <p:sp>
          <p:nvSpPr>
            <p:cNvPr id="103" name="Rounded Rectangular Callout 102"/>
            <p:cNvSpPr/>
            <p:nvPr/>
          </p:nvSpPr>
          <p:spPr bwMode="auto">
            <a:xfrm>
              <a:off x="1388532" y="3259684"/>
              <a:ext cx="571500" cy="228600"/>
            </a:xfrm>
            <a:prstGeom prst="wedgeRoundRectCallout">
              <a:avLst>
                <a:gd name="adj1" fmla="val -33704"/>
                <a:gd name="adj2" fmla="val 88817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1330754" y="3234273"/>
              <a:ext cx="65891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000" dirty="0" smtClean="0">
                  <a:solidFill>
                    <a:srgbClr val="006897"/>
                  </a:solidFill>
                </a:rPr>
                <a:t>c</a:t>
              </a:r>
              <a:r>
                <a:rPr lang="en-US" sz="1000" b="1" dirty="0" smtClean="0">
                  <a:solidFill>
                    <a:srgbClr val="006897"/>
                  </a:solidFill>
                </a:rPr>
                <a:t>atalog</a:t>
              </a:r>
              <a:endParaRPr lang="en-US" sz="1000" b="1" dirty="0">
                <a:solidFill>
                  <a:srgbClr val="006897"/>
                </a:solidFill>
              </a:endParaRPr>
            </a:p>
          </p:txBody>
        </p:sp>
      </p:grpSp>
      <p:grpSp>
        <p:nvGrpSpPr>
          <p:cNvPr id="105" name="Group 157"/>
          <p:cNvGrpSpPr/>
          <p:nvPr/>
        </p:nvGrpSpPr>
        <p:grpSpPr>
          <a:xfrm>
            <a:off x="7621485" y="2683941"/>
            <a:ext cx="658911" cy="246221"/>
            <a:chOff x="1330754" y="3242740"/>
            <a:chExt cx="658911" cy="246221"/>
          </a:xfrm>
        </p:grpSpPr>
        <p:sp>
          <p:nvSpPr>
            <p:cNvPr id="106" name="Rounded Rectangular Callout 105"/>
            <p:cNvSpPr/>
            <p:nvPr/>
          </p:nvSpPr>
          <p:spPr bwMode="auto">
            <a:xfrm>
              <a:off x="1388532" y="3259684"/>
              <a:ext cx="571500" cy="228600"/>
            </a:xfrm>
            <a:prstGeom prst="wedgeRoundRectCallout">
              <a:avLst>
                <a:gd name="adj1" fmla="val -33704"/>
                <a:gd name="adj2" fmla="val 88817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1330754" y="3242740"/>
              <a:ext cx="65891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000" dirty="0" smtClean="0">
                  <a:solidFill>
                    <a:srgbClr val="006897"/>
                  </a:solidFill>
                </a:rPr>
                <a:t>email 2</a:t>
              </a:r>
              <a:endParaRPr lang="en-US" sz="1000" b="1" dirty="0">
                <a:solidFill>
                  <a:srgbClr val="006897"/>
                </a:solidFill>
              </a:endParaRPr>
            </a:p>
          </p:txBody>
        </p:sp>
      </p:grpSp>
      <p:sp>
        <p:nvSpPr>
          <p:cNvPr id="108" name="Isosceles Triangle 107"/>
          <p:cNvSpPr/>
          <p:nvPr/>
        </p:nvSpPr>
        <p:spPr bwMode="auto">
          <a:xfrm rot="10800000">
            <a:off x="2192864" y="1371601"/>
            <a:ext cx="237068" cy="304799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620000" y="1098158"/>
            <a:ext cx="1210733" cy="28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000" cap="all" dirty="0" smtClean="0">
                <a:solidFill>
                  <a:schemeClr val="bg2">
                    <a:lumMod val="50000"/>
                  </a:schemeClr>
                </a:solidFill>
              </a:rPr>
              <a:t>$100 Purchase</a:t>
            </a:r>
            <a:endParaRPr lang="en-US" sz="1000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0" name="Isosceles Triangle 109"/>
          <p:cNvSpPr/>
          <p:nvPr/>
        </p:nvSpPr>
        <p:spPr bwMode="auto">
          <a:xfrm rot="10800000">
            <a:off x="8128004" y="1371601"/>
            <a:ext cx="237068" cy="304799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37265" y="2139552"/>
            <a:ext cx="1016006" cy="27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000" cap="all" dirty="0" smtClean="0">
                <a:solidFill>
                  <a:schemeClr val="bg2">
                    <a:lumMod val="50000"/>
                  </a:schemeClr>
                </a:solidFill>
              </a:rPr>
              <a:t>Purchase</a:t>
            </a:r>
            <a:endParaRPr lang="en-US" sz="1000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2" name="Isosceles Triangle 111"/>
          <p:cNvSpPr/>
          <p:nvPr/>
        </p:nvSpPr>
        <p:spPr bwMode="auto">
          <a:xfrm rot="10800000">
            <a:off x="2192864" y="2412994"/>
            <a:ext cx="237068" cy="304799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620000" y="2139551"/>
            <a:ext cx="1210733" cy="28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000" cap="all" dirty="0" smtClean="0">
                <a:solidFill>
                  <a:schemeClr val="bg2">
                    <a:lumMod val="50000"/>
                  </a:schemeClr>
                </a:solidFill>
              </a:rPr>
              <a:t>$100 Purchase</a:t>
            </a:r>
            <a:endParaRPr lang="en-US" sz="1000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4" name="Isosceles Triangle 113"/>
          <p:cNvSpPr/>
          <p:nvPr/>
        </p:nvSpPr>
        <p:spPr bwMode="auto">
          <a:xfrm rot="10800000">
            <a:off x="8128004" y="2412994"/>
            <a:ext cx="237068" cy="304799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7" name="Group 153"/>
          <p:cNvGrpSpPr/>
          <p:nvPr/>
        </p:nvGrpSpPr>
        <p:grpSpPr>
          <a:xfrm>
            <a:off x="1390023" y="3699940"/>
            <a:ext cx="658911" cy="254011"/>
            <a:chOff x="1330754" y="3234273"/>
            <a:chExt cx="658911" cy="254011"/>
          </a:xfrm>
        </p:grpSpPr>
        <p:sp>
          <p:nvSpPr>
            <p:cNvPr id="170" name="Rounded Rectangular Callout 169"/>
            <p:cNvSpPr/>
            <p:nvPr/>
          </p:nvSpPr>
          <p:spPr bwMode="auto">
            <a:xfrm>
              <a:off x="1388532" y="3259684"/>
              <a:ext cx="571500" cy="228600"/>
            </a:xfrm>
            <a:prstGeom prst="wedgeRoundRectCallout">
              <a:avLst>
                <a:gd name="adj1" fmla="val -33704"/>
                <a:gd name="adj2" fmla="val 88817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</a:p>
          </p:txBody>
        </p:sp>
        <p:sp>
          <p:nvSpPr>
            <p:cNvPr id="175" name="Text Box 9"/>
            <p:cNvSpPr txBox="1">
              <a:spLocks noChangeArrowheads="1"/>
            </p:cNvSpPr>
            <p:nvPr/>
          </p:nvSpPr>
          <p:spPr bwMode="auto">
            <a:xfrm>
              <a:off x="1330754" y="3234273"/>
              <a:ext cx="65891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000" dirty="0" smtClean="0">
                  <a:solidFill>
                    <a:srgbClr val="006897"/>
                  </a:solidFill>
                </a:rPr>
                <a:t>c</a:t>
              </a:r>
              <a:r>
                <a:rPr lang="en-US" sz="1000" b="1" dirty="0" smtClean="0">
                  <a:solidFill>
                    <a:srgbClr val="006897"/>
                  </a:solidFill>
                </a:rPr>
                <a:t>atalog</a:t>
              </a:r>
              <a:endParaRPr lang="en-US" sz="1000" b="1" dirty="0">
                <a:solidFill>
                  <a:srgbClr val="006897"/>
                </a:solidFill>
              </a:endParaRPr>
            </a:p>
          </p:txBody>
        </p:sp>
      </p:grpSp>
      <p:grpSp>
        <p:nvGrpSpPr>
          <p:cNvPr id="189" name="Group 157"/>
          <p:cNvGrpSpPr/>
          <p:nvPr/>
        </p:nvGrpSpPr>
        <p:grpSpPr>
          <a:xfrm>
            <a:off x="6216019" y="3716874"/>
            <a:ext cx="658911" cy="246221"/>
            <a:chOff x="1330754" y="3242740"/>
            <a:chExt cx="658911" cy="246221"/>
          </a:xfrm>
        </p:grpSpPr>
        <p:sp>
          <p:nvSpPr>
            <p:cNvPr id="190" name="Rounded Rectangular Callout 189"/>
            <p:cNvSpPr/>
            <p:nvPr/>
          </p:nvSpPr>
          <p:spPr bwMode="auto">
            <a:xfrm>
              <a:off x="1388532" y="3259684"/>
              <a:ext cx="571500" cy="228600"/>
            </a:xfrm>
            <a:prstGeom prst="wedgeRoundRectCallout">
              <a:avLst>
                <a:gd name="adj1" fmla="val -33704"/>
                <a:gd name="adj2" fmla="val 88817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</a:p>
          </p:txBody>
        </p:sp>
        <p:sp>
          <p:nvSpPr>
            <p:cNvPr id="191" name="Text Box 9"/>
            <p:cNvSpPr txBox="1">
              <a:spLocks noChangeArrowheads="1"/>
            </p:cNvSpPr>
            <p:nvPr/>
          </p:nvSpPr>
          <p:spPr bwMode="auto">
            <a:xfrm>
              <a:off x="1330754" y="3242740"/>
              <a:ext cx="65891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000" dirty="0" smtClean="0">
                  <a:solidFill>
                    <a:srgbClr val="006897"/>
                  </a:solidFill>
                </a:rPr>
                <a:t>email 2</a:t>
              </a:r>
              <a:endParaRPr lang="en-US" sz="1000" b="1" dirty="0">
                <a:solidFill>
                  <a:srgbClr val="006897"/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837265" y="3172485"/>
            <a:ext cx="1016006" cy="27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000" cap="all" dirty="0" smtClean="0">
                <a:solidFill>
                  <a:schemeClr val="bg2">
                    <a:lumMod val="50000"/>
                  </a:schemeClr>
                </a:solidFill>
              </a:rPr>
              <a:t>Purchase</a:t>
            </a:r>
            <a:endParaRPr lang="en-US" sz="1000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3" name="Isosceles Triangle 192"/>
          <p:cNvSpPr/>
          <p:nvPr/>
        </p:nvSpPr>
        <p:spPr bwMode="auto">
          <a:xfrm rot="10800000">
            <a:off x="2192864" y="3445927"/>
            <a:ext cx="237068" cy="304799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7620000" y="3172484"/>
            <a:ext cx="1210733" cy="28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000" cap="all" dirty="0" smtClean="0">
                <a:solidFill>
                  <a:schemeClr val="bg2">
                    <a:lumMod val="50000"/>
                  </a:schemeClr>
                </a:solidFill>
              </a:rPr>
              <a:t>$100 Purchase</a:t>
            </a:r>
            <a:endParaRPr lang="en-US" sz="1000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96" name="Group 157"/>
          <p:cNvGrpSpPr/>
          <p:nvPr/>
        </p:nvGrpSpPr>
        <p:grpSpPr>
          <a:xfrm>
            <a:off x="4336421" y="3699940"/>
            <a:ext cx="658911" cy="254011"/>
            <a:chOff x="1330754" y="3234273"/>
            <a:chExt cx="658911" cy="254011"/>
          </a:xfrm>
        </p:grpSpPr>
        <p:sp>
          <p:nvSpPr>
            <p:cNvPr id="197" name="Rounded Rectangular Callout 196"/>
            <p:cNvSpPr/>
            <p:nvPr/>
          </p:nvSpPr>
          <p:spPr bwMode="auto">
            <a:xfrm>
              <a:off x="1388532" y="3259684"/>
              <a:ext cx="571500" cy="228600"/>
            </a:xfrm>
            <a:prstGeom prst="wedgeRoundRectCallout">
              <a:avLst>
                <a:gd name="adj1" fmla="val -33704"/>
                <a:gd name="adj2" fmla="val 88817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</a:p>
          </p:txBody>
        </p:sp>
        <p:sp>
          <p:nvSpPr>
            <p:cNvPr id="198" name="Text Box 9"/>
            <p:cNvSpPr txBox="1">
              <a:spLocks noChangeArrowheads="1"/>
            </p:cNvSpPr>
            <p:nvPr/>
          </p:nvSpPr>
          <p:spPr bwMode="auto">
            <a:xfrm>
              <a:off x="1330754" y="3234273"/>
              <a:ext cx="65891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000" dirty="0" smtClean="0">
                  <a:solidFill>
                    <a:srgbClr val="006897"/>
                  </a:solidFill>
                </a:rPr>
                <a:t>email</a:t>
              </a:r>
              <a:endParaRPr lang="en-US" sz="1000" b="1" dirty="0">
                <a:solidFill>
                  <a:srgbClr val="006897"/>
                </a:solidFill>
              </a:endParaRPr>
            </a:p>
          </p:txBody>
        </p:sp>
      </p:grpSp>
      <p:grpSp>
        <p:nvGrpSpPr>
          <p:cNvPr id="199" name="Group 132"/>
          <p:cNvGrpSpPr/>
          <p:nvPr/>
        </p:nvGrpSpPr>
        <p:grpSpPr>
          <a:xfrm>
            <a:off x="5334001" y="3708415"/>
            <a:ext cx="829733" cy="254011"/>
            <a:chOff x="1253068" y="3234273"/>
            <a:chExt cx="829733" cy="254011"/>
          </a:xfrm>
        </p:grpSpPr>
        <p:sp>
          <p:nvSpPr>
            <p:cNvPr id="200" name="Rounded Rectangular Callout 199"/>
            <p:cNvSpPr/>
            <p:nvPr/>
          </p:nvSpPr>
          <p:spPr bwMode="auto">
            <a:xfrm>
              <a:off x="1329263" y="3259684"/>
              <a:ext cx="685800" cy="228600"/>
            </a:xfrm>
            <a:prstGeom prst="wedgeRoundRectCallout">
              <a:avLst>
                <a:gd name="adj1" fmla="val -33704"/>
                <a:gd name="adj2" fmla="val 88817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</a:p>
          </p:txBody>
        </p:sp>
        <p:sp>
          <p:nvSpPr>
            <p:cNvPr id="201" name="Text Box 9"/>
            <p:cNvSpPr txBox="1">
              <a:spLocks noChangeArrowheads="1"/>
            </p:cNvSpPr>
            <p:nvPr/>
          </p:nvSpPr>
          <p:spPr bwMode="auto">
            <a:xfrm>
              <a:off x="1253068" y="3234273"/>
              <a:ext cx="82973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000" dirty="0" smtClean="0">
                  <a:solidFill>
                    <a:srgbClr val="006897"/>
                  </a:solidFill>
                </a:rPr>
                <a:t>c</a:t>
              </a:r>
              <a:r>
                <a:rPr lang="en-US" sz="1000" b="1" dirty="0" smtClean="0">
                  <a:solidFill>
                    <a:srgbClr val="006897"/>
                  </a:solidFill>
                </a:rPr>
                <a:t>atalog 2</a:t>
              </a:r>
              <a:endParaRPr lang="en-US" sz="1000" b="1" dirty="0">
                <a:solidFill>
                  <a:srgbClr val="006897"/>
                </a:solidFill>
              </a:endParaRPr>
            </a:p>
          </p:txBody>
        </p:sp>
      </p:grpSp>
      <p:grpSp>
        <p:nvGrpSpPr>
          <p:cNvPr id="202" name="Group 144"/>
          <p:cNvGrpSpPr/>
          <p:nvPr/>
        </p:nvGrpSpPr>
        <p:grpSpPr>
          <a:xfrm>
            <a:off x="7255939" y="3699947"/>
            <a:ext cx="829733" cy="254011"/>
            <a:chOff x="1253068" y="3234273"/>
            <a:chExt cx="829733" cy="254011"/>
          </a:xfrm>
        </p:grpSpPr>
        <p:sp>
          <p:nvSpPr>
            <p:cNvPr id="203" name="Rounded Rectangular Callout 202"/>
            <p:cNvSpPr/>
            <p:nvPr/>
          </p:nvSpPr>
          <p:spPr bwMode="auto">
            <a:xfrm>
              <a:off x="1329263" y="3259684"/>
              <a:ext cx="685800" cy="228600"/>
            </a:xfrm>
            <a:prstGeom prst="wedgeRoundRectCallout">
              <a:avLst>
                <a:gd name="adj1" fmla="val -33704"/>
                <a:gd name="adj2" fmla="val 88817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</a:p>
          </p:txBody>
        </p:sp>
        <p:sp>
          <p:nvSpPr>
            <p:cNvPr id="204" name="Text Box 9"/>
            <p:cNvSpPr txBox="1">
              <a:spLocks noChangeArrowheads="1"/>
            </p:cNvSpPr>
            <p:nvPr/>
          </p:nvSpPr>
          <p:spPr bwMode="auto">
            <a:xfrm>
              <a:off x="1253068" y="3234273"/>
              <a:ext cx="82973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000" dirty="0" smtClean="0">
                  <a:solidFill>
                    <a:srgbClr val="006897"/>
                  </a:solidFill>
                </a:rPr>
                <a:t>affiliate</a:t>
              </a:r>
              <a:endParaRPr lang="en-US" sz="1000" b="1" dirty="0">
                <a:solidFill>
                  <a:srgbClr val="006897"/>
                </a:solidFill>
              </a:endParaRPr>
            </a:p>
          </p:txBody>
        </p:sp>
      </p:grpSp>
      <p:grpSp>
        <p:nvGrpSpPr>
          <p:cNvPr id="205" name="Group 147"/>
          <p:cNvGrpSpPr/>
          <p:nvPr/>
        </p:nvGrpSpPr>
        <p:grpSpPr>
          <a:xfrm>
            <a:off x="7865539" y="3699939"/>
            <a:ext cx="829733" cy="254011"/>
            <a:chOff x="1253068" y="3234273"/>
            <a:chExt cx="829733" cy="254011"/>
          </a:xfrm>
        </p:grpSpPr>
        <p:sp>
          <p:nvSpPr>
            <p:cNvPr id="206" name="Rounded Rectangular Callout 205"/>
            <p:cNvSpPr/>
            <p:nvPr/>
          </p:nvSpPr>
          <p:spPr bwMode="auto">
            <a:xfrm>
              <a:off x="1329263" y="3259684"/>
              <a:ext cx="685800" cy="228600"/>
            </a:xfrm>
            <a:prstGeom prst="wedgeRoundRectCallout">
              <a:avLst>
                <a:gd name="adj1" fmla="val -33704"/>
                <a:gd name="adj2" fmla="val 88817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</a:p>
          </p:txBody>
        </p:sp>
        <p:sp>
          <p:nvSpPr>
            <p:cNvPr id="207" name="Text Box 9"/>
            <p:cNvSpPr txBox="1">
              <a:spLocks noChangeArrowheads="1"/>
            </p:cNvSpPr>
            <p:nvPr/>
          </p:nvSpPr>
          <p:spPr bwMode="auto">
            <a:xfrm>
              <a:off x="1253068" y="3234273"/>
              <a:ext cx="82973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000" dirty="0" smtClean="0">
                  <a:solidFill>
                    <a:srgbClr val="006897"/>
                  </a:solidFill>
                </a:rPr>
                <a:t>search</a:t>
              </a:r>
              <a:r>
                <a:rPr lang="en-US" sz="1000" b="1" dirty="0" smtClean="0">
                  <a:solidFill>
                    <a:srgbClr val="006897"/>
                  </a:solidFill>
                </a:rPr>
                <a:t> 1</a:t>
              </a:r>
              <a:endParaRPr lang="en-US" sz="1000" b="1" dirty="0">
                <a:solidFill>
                  <a:srgbClr val="006897"/>
                </a:solidFill>
              </a:endParaRPr>
            </a:p>
          </p:txBody>
        </p:sp>
      </p:grpSp>
      <p:sp>
        <p:nvSpPr>
          <p:cNvPr id="195" name="Isosceles Triangle 194"/>
          <p:cNvSpPr/>
          <p:nvPr/>
        </p:nvSpPr>
        <p:spPr bwMode="auto">
          <a:xfrm rot="10800000">
            <a:off x="8128004" y="3445927"/>
            <a:ext cx="237068" cy="304799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9785"/>
              </p:ext>
            </p:extLst>
          </p:nvPr>
        </p:nvGraphicFramePr>
        <p:xfrm>
          <a:off x="807184" y="4465676"/>
          <a:ext cx="7741394" cy="2020183"/>
        </p:xfrm>
        <a:graphic>
          <a:graphicData uri="http://schemas.openxmlformats.org/drawingml/2006/table">
            <a:tbl>
              <a:tblPr/>
              <a:tblGrid>
                <a:gridCol w="782463"/>
                <a:gridCol w="765815"/>
                <a:gridCol w="149834"/>
                <a:gridCol w="624306"/>
                <a:gridCol w="624306"/>
                <a:gridCol w="624306"/>
                <a:gridCol w="624306"/>
                <a:gridCol w="149834"/>
                <a:gridCol w="849056"/>
                <a:gridCol w="849056"/>
                <a:gridCol w="849056"/>
                <a:gridCol w="849056"/>
              </a:tblGrid>
              <a:tr h="39365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RECENCY OF TREATMENTS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SALES ALLOCATION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9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customer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catalog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affiliate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catalog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affiliate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#1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 $     100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 $    99.98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 $     0.02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 $         -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 $         -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#2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 $     100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 $    81.84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 $    18.16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 $         -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 $         -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#3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 $     100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6B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 $    40.64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 $     0.01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 $    47.03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 $    12.32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C7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10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230030"/>
            <a:ext cx="8651875" cy="409343"/>
          </a:xfrm>
        </p:spPr>
        <p:txBody>
          <a:bodyPr/>
          <a:lstStyle/>
          <a:p>
            <a:r>
              <a:rPr lang="en-US" dirty="0" smtClean="0"/>
              <a:t>Modeling the Baseline Empirical Hazard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5" y="722304"/>
            <a:ext cx="6100011" cy="613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67660" y="1708483"/>
            <a:ext cx="3441035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8575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6897"/>
                </a:solidFill>
              </a:rPr>
              <a:t>Capture nonlinear trends in baseline, while overlaying marketing treatment variables as well as other customer attributes</a:t>
            </a:r>
          </a:p>
          <a:p>
            <a:endParaRPr lang="en-US" b="0" dirty="0">
              <a:solidFill>
                <a:srgbClr val="006897"/>
              </a:solidFill>
            </a:endParaRPr>
          </a:p>
          <a:p>
            <a:r>
              <a:rPr lang="en-US" b="0" dirty="0" err="1" smtClean="0">
                <a:solidFill>
                  <a:srgbClr val="006897"/>
                </a:solidFill>
              </a:rPr>
              <a:t>RevoR</a:t>
            </a:r>
            <a:r>
              <a:rPr lang="en-US" b="0" dirty="0" smtClean="0">
                <a:solidFill>
                  <a:srgbClr val="006897"/>
                </a:solidFill>
              </a:rPr>
              <a:t> package used: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RevoScaleR</a:t>
            </a:r>
            <a:endParaRPr lang="en-US" dirty="0" smtClean="0"/>
          </a:p>
          <a:p>
            <a:endParaRPr lang="en-US" dirty="0"/>
          </a:p>
          <a:p>
            <a:r>
              <a:rPr lang="en-US" b="0" dirty="0" err="1">
                <a:solidFill>
                  <a:srgbClr val="006897"/>
                </a:solidFill>
              </a:rPr>
              <a:t>RevoR</a:t>
            </a:r>
            <a:r>
              <a:rPr lang="en-US" b="0" dirty="0">
                <a:solidFill>
                  <a:srgbClr val="006897"/>
                </a:solidFill>
              </a:rPr>
              <a:t> </a:t>
            </a:r>
            <a:r>
              <a:rPr lang="en-US" b="0" dirty="0" smtClean="0">
                <a:solidFill>
                  <a:srgbClr val="006897"/>
                </a:solidFill>
              </a:rPr>
              <a:t>functions used</a:t>
            </a:r>
            <a:r>
              <a:rPr lang="en-US" b="0" dirty="0">
                <a:solidFill>
                  <a:srgbClr val="006897"/>
                </a:solidFill>
              </a:rPr>
              <a:t>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rxImport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rxSummary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rxCube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rxLogit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rxPredict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rxRoc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Residual Modeling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0100" y="1133474"/>
            <a:ext cx="7658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0" dirty="0" smtClean="0"/>
              <a:t>Study the </a:t>
            </a:r>
            <a:r>
              <a:rPr lang="en-US" b="0" dirty="0"/>
              <a:t>relationship </a:t>
            </a:r>
            <a:r>
              <a:rPr lang="en-US" b="0" dirty="0" smtClean="0"/>
              <a:t>b/w an independent </a:t>
            </a:r>
            <a:r>
              <a:rPr lang="en-US" b="0" dirty="0"/>
              <a:t>variable and the </a:t>
            </a:r>
            <a:r>
              <a:rPr lang="en-US" b="0" dirty="0" smtClean="0"/>
              <a:t>response, given other </a:t>
            </a:r>
            <a:r>
              <a:rPr lang="en-US" b="0" dirty="0"/>
              <a:t>independent variables </a:t>
            </a:r>
            <a:r>
              <a:rPr lang="en-US" b="0" dirty="0" smtClean="0"/>
              <a:t>also exist in the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88604" y="2238375"/>
                <a:ext cx="32810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𝑵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4" y="2238375"/>
                <a:ext cx="3281091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21483" y="2719305"/>
                <a:ext cx="1114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𝒆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483" y="2719305"/>
                <a:ext cx="1114408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26230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33409" y="3181350"/>
                <a:ext cx="16128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𝑵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𝒆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409" y="3181350"/>
                <a:ext cx="1612877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990600" y="3623102"/>
            <a:ext cx="7296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0" dirty="0" smtClean="0"/>
              <a:t>Plot partial residuals against</a:t>
            </a:r>
            <a:r>
              <a:rPr lang="en-US" dirty="0" smtClean="0"/>
              <a:t> </a:t>
            </a:r>
            <a:r>
              <a:rPr lang="en-US" b="0" dirty="0" smtClean="0"/>
              <a:t>the</a:t>
            </a:r>
            <a:r>
              <a:rPr lang="en-US" dirty="0" smtClean="0"/>
              <a:t> </a:t>
            </a:r>
            <a:r>
              <a:rPr lang="en-US" b="0" dirty="0" smtClean="0"/>
              <a:t>covariate in question and apply appropriate transformation to explain remaining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Residual Modeling (</a:t>
            </a:r>
            <a:r>
              <a:rPr lang="en-US" dirty="0" err="1" smtClean="0"/>
              <a:t>RevoR</a:t>
            </a:r>
            <a:r>
              <a:rPr lang="en-US" dirty="0" smtClean="0"/>
              <a:t> and R Code)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80289"/>
            <a:ext cx="9525000" cy="6517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### Append the fitted values to the </a:t>
            </a:r>
            <a:r>
              <a:rPr lang="en-US" sz="1000" dirty="0" smtClean="0"/>
              <a:t>dataset</a:t>
            </a:r>
            <a:endParaRPr lang="en-US" sz="1000" dirty="0"/>
          </a:p>
          <a:p>
            <a:r>
              <a:rPr lang="en-US" sz="1000" dirty="0" err="1"/>
              <a:t>rxPredict</a:t>
            </a:r>
            <a:r>
              <a:rPr lang="en-US" sz="1000" dirty="0"/>
              <a:t>(</a:t>
            </a:r>
            <a:r>
              <a:rPr lang="en-US" sz="1000" dirty="0" err="1"/>
              <a:t>model_all</a:t>
            </a:r>
            <a:r>
              <a:rPr lang="en-US" sz="1000" dirty="0"/>
              <a:t>, data=</a:t>
            </a:r>
            <a:r>
              <a:rPr lang="en-US" sz="1000" dirty="0" err="1"/>
              <a:t>outXFile</a:t>
            </a:r>
            <a:r>
              <a:rPr lang="en-US" sz="1000" dirty="0"/>
              <a:t>, </a:t>
            </a:r>
            <a:r>
              <a:rPr lang="en-US" sz="1000" dirty="0" err="1"/>
              <a:t>predVarNames</a:t>
            </a:r>
            <a:r>
              <a:rPr lang="en-US" sz="1000" dirty="0"/>
              <a:t> = </a:t>
            </a:r>
            <a:r>
              <a:rPr lang="en-US" sz="1000" dirty="0" smtClean="0"/>
              <a:t>"</a:t>
            </a:r>
            <a:r>
              <a:rPr lang="en-US" sz="1000" dirty="0"/>
              <a:t> prob1 </a:t>
            </a:r>
            <a:r>
              <a:rPr lang="en-US" sz="1000" dirty="0" smtClean="0"/>
              <a:t>")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### </a:t>
            </a:r>
            <a:r>
              <a:rPr lang="en-US" sz="1000" dirty="0" smtClean="0"/>
              <a:t>Explore decay </a:t>
            </a:r>
            <a:r>
              <a:rPr lang="en-US" sz="1000" dirty="0"/>
              <a:t>transforms, </a:t>
            </a:r>
            <a:r>
              <a:rPr lang="en-US" sz="1000" dirty="0" smtClean="0"/>
              <a:t>loop </a:t>
            </a:r>
            <a:r>
              <a:rPr lang="en-US" sz="1000" dirty="0"/>
              <a:t>through </a:t>
            </a:r>
            <a:r>
              <a:rPr lang="en-US" sz="1000" dirty="0" smtClean="0"/>
              <a:t>model variables  one </a:t>
            </a:r>
            <a:r>
              <a:rPr lang="en-US" sz="1000" dirty="0"/>
              <a:t>at a </a:t>
            </a:r>
            <a:r>
              <a:rPr lang="en-US" sz="1000" dirty="0" smtClean="0"/>
              <a:t>time</a:t>
            </a:r>
            <a:endParaRPr lang="en-US" sz="1000" dirty="0"/>
          </a:p>
          <a:p>
            <a:r>
              <a:rPr lang="en-US" sz="1000" dirty="0" err="1"/>
              <a:t>vars</a:t>
            </a:r>
            <a:r>
              <a:rPr lang="en-US" sz="1000" dirty="0"/>
              <a:t> &lt;- names(</a:t>
            </a:r>
            <a:r>
              <a:rPr lang="en-US" sz="1000" dirty="0" err="1"/>
              <a:t>model_all</a:t>
            </a:r>
            <a:r>
              <a:rPr lang="en-US" sz="1000" dirty="0"/>
              <a:t>[[1]])</a:t>
            </a:r>
          </a:p>
          <a:p>
            <a:r>
              <a:rPr lang="en-US" sz="1000" dirty="0" err="1"/>
              <a:t>TreatmentList</a:t>
            </a:r>
            <a:r>
              <a:rPr lang="en-US" sz="1000" dirty="0"/>
              <a:t> </a:t>
            </a:r>
            <a:r>
              <a:rPr lang="en-US" sz="1000" dirty="0" smtClean="0"/>
              <a:t>&lt;-</a:t>
            </a:r>
            <a:r>
              <a:rPr lang="en-US" sz="1000" dirty="0"/>
              <a:t>names(</a:t>
            </a:r>
            <a:r>
              <a:rPr lang="en-US" sz="1000" dirty="0" err="1"/>
              <a:t>model_all</a:t>
            </a:r>
            <a:r>
              <a:rPr lang="en-US" sz="1000" dirty="0"/>
              <a:t>[[1]])[which(</a:t>
            </a:r>
            <a:r>
              <a:rPr lang="en-US" sz="1000" dirty="0" err="1"/>
              <a:t>substr</a:t>
            </a:r>
            <a:r>
              <a:rPr lang="en-US" sz="1000" dirty="0"/>
              <a:t>(vars,1,2) == "</a:t>
            </a:r>
            <a:r>
              <a:rPr lang="en-US" sz="1000" dirty="0" err="1"/>
              <a:t>mt</a:t>
            </a:r>
            <a:r>
              <a:rPr lang="en-US" sz="1000" dirty="0"/>
              <a:t>")]</a:t>
            </a:r>
          </a:p>
          <a:p>
            <a:r>
              <a:rPr lang="en-US" sz="1000" dirty="0" err="1"/>
              <a:t>pow</a:t>
            </a:r>
            <a:r>
              <a:rPr lang="en-US" sz="1000" dirty="0"/>
              <a:t> = 1</a:t>
            </a:r>
          </a:p>
          <a:p>
            <a:endParaRPr lang="en-US" sz="1000" dirty="0"/>
          </a:p>
          <a:p>
            <a:r>
              <a:rPr lang="en-US" sz="1000" dirty="0"/>
              <a:t>for (</a:t>
            </a:r>
            <a:r>
              <a:rPr lang="en-US" sz="1000" dirty="0" err="1"/>
              <a:t>GRi</a:t>
            </a:r>
            <a:r>
              <a:rPr lang="en-US" sz="1000" dirty="0"/>
              <a:t> in </a:t>
            </a:r>
            <a:r>
              <a:rPr lang="en-US" sz="1000" dirty="0" smtClean="0"/>
              <a:t>1:length(</a:t>
            </a:r>
            <a:r>
              <a:rPr lang="en-US" sz="1000" dirty="0" err="1"/>
              <a:t>TreatmentList</a:t>
            </a:r>
            <a:r>
              <a:rPr lang="en-US" sz="1000" dirty="0"/>
              <a:t> </a:t>
            </a:r>
            <a:r>
              <a:rPr lang="en-US" sz="1000" dirty="0" smtClean="0"/>
              <a:t>)){</a:t>
            </a:r>
            <a:endParaRPr lang="en-US" sz="1000" dirty="0"/>
          </a:p>
          <a:p>
            <a:r>
              <a:rPr lang="en-US" sz="1000" dirty="0" err="1"/>
              <a:t>var</a:t>
            </a:r>
            <a:r>
              <a:rPr lang="en-US" sz="1000" dirty="0"/>
              <a:t>=</a:t>
            </a:r>
            <a:r>
              <a:rPr lang="en-US" sz="1000" dirty="0" err="1"/>
              <a:t>TreatmentList</a:t>
            </a:r>
            <a:r>
              <a:rPr lang="en-US" sz="1000" dirty="0"/>
              <a:t>[</a:t>
            </a:r>
            <a:r>
              <a:rPr lang="en-US" sz="1000" dirty="0" err="1"/>
              <a:t>GRi</a:t>
            </a:r>
            <a:r>
              <a:rPr lang="en-US" sz="1000" dirty="0"/>
              <a:t>]</a:t>
            </a:r>
          </a:p>
          <a:p>
            <a:r>
              <a:rPr lang="en-US" sz="1000" dirty="0"/>
              <a:t>data&lt;-</a:t>
            </a:r>
            <a:r>
              <a:rPr lang="en-US" sz="1000" dirty="0" err="1"/>
              <a:t>rxReadXdf</a:t>
            </a:r>
            <a:r>
              <a:rPr lang="en-US" sz="1000" dirty="0"/>
              <a:t>(file=</a:t>
            </a:r>
            <a:r>
              <a:rPr lang="en-US" sz="1000" dirty="0" err="1"/>
              <a:t>outXFile</a:t>
            </a:r>
            <a:r>
              <a:rPr lang="en-US" sz="1000" dirty="0"/>
              <a:t>, </a:t>
            </a:r>
            <a:r>
              <a:rPr lang="en-US" sz="1000" dirty="0" err="1"/>
              <a:t>varsToKeep</a:t>
            </a:r>
            <a:r>
              <a:rPr lang="en-US" sz="1000" dirty="0"/>
              <a:t> = c(</a:t>
            </a:r>
            <a:r>
              <a:rPr lang="en-US" sz="1000" dirty="0" err="1"/>
              <a:t>var</a:t>
            </a:r>
            <a:r>
              <a:rPr lang="en-US" sz="1000" dirty="0"/>
              <a:t>, "purchase</a:t>
            </a:r>
            <a:r>
              <a:rPr lang="en-US" sz="1000" dirty="0" smtClean="0"/>
              <a:t>","</a:t>
            </a:r>
            <a:r>
              <a:rPr lang="en-US" sz="1000" dirty="0"/>
              <a:t>prob1"))</a:t>
            </a:r>
          </a:p>
          <a:p>
            <a:r>
              <a:rPr lang="en-US" sz="1000" dirty="0" smtClean="0"/>
              <a:t>…</a:t>
            </a:r>
          </a:p>
          <a:p>
            <a:r>
              <a:rPr lang="en-US" sz="1000" dirty="0" smtClean="0"/>
              <a:t>…</a:t>
            </a:r>
          </a:p>
          <a:p>
            <a:r>
              <a:rPr lang="en-US" sz="1000" dirty="0" smtClean="0"/>
              <a:t>…</a:t>
            </a:r>
          </a:p>
          <a:p>
            <a:r>
              <a:rPr lang="en-US" sz="1000" dirty="0"/>
              <a:t>xBeta1 &lt;- </a:t>
            </a:r>
            <a:r>
              <a:rPr lang="en-US" sz="1000" dirty="0" err="1"/>
              <a:t>model_all$coefficients</a:t>
            </a:r>
            <a:r>
              <a:rPr lang="en-US" sz="1000" dirty="0"/>
              <a:t>[[</a:t>
            </a:r>
            <a:r>
              <a:rPr lang="en-US" sz="1000" dirty="0" err="1"/>
              <a:t>var</a:t>
            </a:r>
            <a:r>
              <a:rPr lang="en-US" sz="1000" dirty="0"/>
              <a:t>]]*data[,</a:t>
            </a:r>
            <a:r>
              <a:rPr lang="en-US" sz="1000" dirty="0" err="1"/>
              <a:t>var</a:t>
            </a:r>
            <a:r>
              <a:rPr lang="en-US" sz="1000" dirty="0"/>
              <a:t>] </a:t>
            </a:r>
            <a:endParaRPr lang="en-US" sz="1000" dirty="0" smtClean="0"/>
          </a:p>
          <a:p>
            <a:r>
              <a:rPr lang="en-US" sz="1000" dirty="0" err="1" smtClean="0"/>
              <a:t>parres</a:t>
            </a:r>
            <a:r>
              <a:rPr lang="en-US" sz="1000" dirty="0" smtClean="0"/>
              <a:t> </a:t>
            </a:r>
            <a:r>
              <a:rPr lang="en-US" sz="1000" dirty="0"/>
              <a:t>&lt;- </a:t>
            </a:r>
            <a:r>
              <a:rPr lang="en-US" sz="1000" dirty="0" err="1"/>
              <a:t>elogit</a:t>
            </a:r>
            <a:r>
              <a:rPr lang="en-US" sz="1000" dirty="0"/>
              <a:t> - log(p_purchase1$prob1/(1-p_purchase1$prob1)) +  </a:t>
            </a:r>
            <a:r>
              <a:rPr lang="en-US" sz="1000" dirty="0" smtClean="0"/>
              <a:t>f$xBeta1 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smtClean="0"/>
              <a:t>vartemp1&lt;-</a:t>
            </a:r>
            <a:r>
              <a:rPr lang="en-US" sz="1000" dirty="0" err="1" smtClean="0"/>
              <a:t>as.data.frame</a:t>
            </a:r>
            <a:r>
              <a:rPr lang="en-US" sz="1000" dirty="0" smtClean="0"/>
              <a:t>(</a:t>
            </a:r>
            <a:r>
              <a:rPr lang="en-US" sz="1000" dirty="0" err="1" smtClean="0"/>
              <a:t>as.matrix</a:t>
            </a:r>
            <a:r>
              <a:rPr lang="en-US" sz="1000" dirty="0" smtClean="0"/>
              <a:t>(</a:t>
            </a:r>
            <a:r>
              <a:rPr lang="en-US" sz="1000" dirty="0" err="1" smtClean="0"/>
              <a:t>cbind</a:t>
            </a:r>
            <a:r>
              <a:rPr lang="en-US" sz="1000" dirty="0" smtClean="0"/>
              <a:t>(tot</a:t>
            </a:r>
            <a:r>
              <a:rPr lang="en-US" sz="1000" dirty="0"/>
              <a:t>, </a:t>
            </a:r>
            <a:r>
              <a:rPr lang="en-US" sz="1000" dirty="0" err="1"/>
              <a:t>m$purchase</a:t>
            </a:r>
            <a:r>
              <a:rPr lang="en-US" sz="1000" dirty="0"/>
              <a:t>, actuals, p_purchase1$prob1,var1$var1,t,f$xBeta1,elogit,parres</a:t>
            </a:r>
            <a:r>
              <a:rPr lang="en-US" sz="1000" dirty="0" smtClean="0"/>
              <a:t>)))</a:t>
            </a:r>
            <a:endParaRPr lang="en-US" sz="1000" dirty="0"/>
          </a:p>
          <a:p>
            <a:r>
              <a:rPr lang="en-US" sz="1000" dirty="0" err="1" smtClean="0"/>
              <a:t>colnames</a:t>
            </a:r>
            <a:r>
              <a:rPr lang="en-US" sz="1000" dirty="0" smtClean="0"/>
              <a:t>(vartemp1) </a:t>
            </a:r>
            <a:r>
              <a:rPr lang="en-US" sz="1000" dirty="0"/>
              <a:t>= c("</a:t>
            </a:r>
            <a:r>
              <a:rPr lang="en-US" sz="1000" dirty="0" err="1"/>
              <a:t>bin","count","purchase</a:t>
            </a:r>
            <a:r>
              <a:rPr lang="en-US" sz="1000" dirty="0"/>
              <a:t>", "actuals","fitted","var1","t","xB","elogit","parres")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nlsfit</a:t>
            </a:r>
            <a:r>
              <a:rPr lang="en-US" sz="1000" dirty="0"/>
              <a:t>&lt;- </a:t>
            </a:r>
            <a:r>
              <a:rPr lang="en-US" sz="1000" dirty="0" smtClean="0"/>
              <a:t>try(</a:t>
            </a:r>
            <a:r>
              <a:rPr lang="en-US" sz="1000" dirty="0" err="1" smtClean="0"/>
              <a:t>nls</a:t>
            </a:r>
            <a:r>
              <a:rPr lang="en-US" sz="1000" dirty="0" smtClean="0"/>
              <a:t>(</a:t>
            </a:r>
            <a:r>
              <a:rPr lang="en-US" sz="1000" dirty="0" err="1" smtClean="0"/>
              <a:t>parres~b</a:t>
            </a:r>
            <a:r>
              <a:rPr lang="en-US" sz="1000" dirty="0" smtClean="0"/>
              <a:t>*var1^pow </a:t>
            </a:r>
            <a:r>
              <a:rPr lang="en-US" sz="1000" dirty="0"/>
              <a:t>+  c ,start=list(b=4, </a:t>
            </a:r>
            <a:r>
              <a:rPr lang="en-US" sz="1000" dirty="0" err="1"/>
              <a:t>pow</a:t>
            </a:r>
            <a:r>
              <a:rPr lang="en-US" sz="1000" dirty="0"/>
              <a:t>=1, c=1), data=vartemp1,trace = TRUE))</a:t>
            </a:r>
          </a:p>
          <a:p>
            <a:r>
              <a:rPr lang="en-US" sz="1000" dirty="0"/>
              <a:t>     if (class(</a:t>
            </a:r>
            <a:r>
              <a:rPr lang="en-US" sz="1000" dirty="0" err="1"/>
              <a:t>nlsfit</a:t>
            </a:r>
            <a:r>
              <a:rPr lang="en-US" sz="1000" dirty="0"/>
              <a:t>) == "try-error") next</a:t>
            </a:r>
          </a:p>
          <a:p>
            <a:endParaRPr lang="en-US" sz="1000" dirty="0"/>
          </a:p>
          <a:p>
            <a:r>
              <a:rPr lang="en-US" sz="1000" dirty="0" err="1"/>
              <a:t>pdf</a:t>
            </a:r>
            <a:r>
              <a:rPr lang="en-US" sz="1000" dirty="0"/>
              <a:t>(paste(paste(paste("/home/data/K12001/Attribution/data/Modelset_20130311/output/decay_", channel, </a:t>
            </a:r>
            <a:r>
              <a:rPr lang="en-US" sz="1000" dirty="0" err="1"/>
              <a:t>sep</a:t>
            </a:r>
            <a:r>
              <a:rPr lang="en-US" sz="1000" dirty="0"/>
              <a:t>=""), </a:t>
            </a:r>
            <a:r>
              <a:rPr lang="en-US" sz="1000" dirty="0" err="1"/>
              <a:t>var</a:t>
            </a:r>
            <a:r>
              <a:rPr lang="en-US" sz="1000" dirty="0"/>
              <a:t>, </a:t>
            </a:r>
            <a:r>
              <a:rPr lang="en-US" sz="1000" dirty="0" err="1"/>
              <a:t>sep</a:t>
            </a:r>
            <a:r>
              <a:rPr lang="en-US" sz="1000" dirty="0"/>
              <a:t>="_"),".</a:t>
            </a:r>
            <a:r>
              <a:rPr lang="en-US" sz="1000" dirty="0" err="1"/>
              <a:t>pdf</a:t>
            </a:r>
            <a:r>
              <a:rPr lang="en-US" sz="1000" dirty="0"/>
              <a:t>",  </a:t>
            </a:r>
            <a:r>
              <a:rPr lang="en-US" sz="1000" dirty="0" err="1"/>
              <a:t>sep</a:t>
            </a:r>
            <a:r>
              <a:rPr lang="en-US" sz="1000" dirty="0"/>
              <a:t>=""))</a:t>
            </a:r>
          </a:p>
          <a:p>
            <a:r>
              <a:rPr lang="en-US" sz="1000" dirty="0"/>
              <a:t>par(</a:t>
            </a:r>
            <a:r>
              <a:rPr lang="en-US" sz="1000" dirty="0" err="1"/>
              <a:t>mfrow</a:t>
            </a:r>
            <a:r>
              <a:rPr lang="en-US" sz="1000" dirty="0"/>
              <a:t>=c(2,2))</a:t>
            </a:r>
          </a:p>
          <a:p>
            <a:endParaRPr lang="en-US" sz="1000" dirty="0"/>
          </a:p>
          <a:p>
            <a:r>
              <a:rPr lang="en-US" sz="1000" dirty="0"/>
              <a:t>plot(var1$var1, </a:t>
            </a:r>
            <a:r>
              <a:rPr lang="en-US" sz="1000" dirty="0" err="1"/>
              <a:t>parres,xlab</a:t>
            </a:r>
            <a:r>
              <a:rPr lang="en-US" sz="1000" dirty="0"/>
              <a:t>="Binned </a:t>
            </a:r>
            <a:r>
              <a:rPr lang="en-US" sz="1000" dirty="0" err="1"/>
              <a:t>Ght</a:t>
            </a:r>
            <a:r>
              <a:rPr lang="en-US" sz="1000" dirty="0"/>
              <a:t>",</a:t>
            </a:r>
            <a:r>
              <a:rPr lang="en-US" sz="1000" dirty="0" err="1"/>
              <a:t>ylab</a:t>
            </a:r>
            <a:r>
              <a:rPr lang="en-US" sz="1000" dirty="0"/>
              <a:t>="</a:t>
            </a:r>
            <a:r>
              <a:rPr lang="en-US" sz="1000" dirty="0" err="1"/>
              <a:t>parres</a:t>
            </a:r>
            <a:r>
              <a:rPr lang="en-US" sz="1000" dirty="0"/>
              <a:t>", col=3, main="Untransformed Fit  ")</a:t>
            </a:r>
          </a:p>
          <a:p>
            <a:r>
              <a:rPr lang="en-US" sz="1000" dirty="0"/>
              <a:t>lines(var1$var1, f$xBeta1, col=2) </a:t>
            </a:r>
          </a:p>
          <a:p>
            <a:endParaRPr lang="en-US" sz="1000" dirty="0"/>
          </a:p>
          <a:p>
            <a:r>
              <a:rPr lang="en-US" sz="1000" dirty="0"/>
              <a:t>plot(var1$var1, </a:t>
            </a:r>
            <a:r>
              <a:rPr lang="en-US" sz="1000" dirty="0" err="1"/>
              <a:t>parres,xlab</a:t>
            </a:r>
            <a:r>
              <a:rPr lang="en-US" sz="1000" dirty="0"/>
              <a:t>="Binned </a:t>
            </a:r>
            <a:r>
              <a:rPr lang="en-US" sz="1000" dirty="0" err="1"/>
              <a:t>Ght</a:t>
            </a:r>
            <a:r>
              <a:rPr lang="en-US" sz="1000" dirty="0"/>
              <a:t> ",</a:t>
            </a:r>
            <a:r>
              <a:rPr lang="en-US" sz="1000" dirty="0" err="1"/>
              <a:t>ylab</a:t>
            </a:r>
            <a:r>
              <a:rPr lang="en-US" sz="1000" dirty="0"/>
              <a:t>="</a:t>
            </a:r>
            <a:r>
              <a:rPr lang="en-US" sz="1000" dirty="0" err="1"/>
              <a:t>parres</a:t>
            </a:r>
            <a:r>
              <a:rPr lang="en-US" sz="1000" dirty="0"/>
              <a:t>", col=3)</a:t>
            </a:r>
          </a:p>
          <a:p>
            <a:r>
              <a:rPr lang="en-US" sz="1000" dirty="0"/>
              <a:t>lines(var1$var1, </a:t>
            </a:r>
            <a:r>
              <a:rPr lang="en-US" sz="1000" dirty="0" err="1"/>
              <a:t>coef</a:t>
            </a:r>
            <a:r>
              <a:rPr lang="en-US" sz="1000" dirty="0"/>
              <a:t>(</a:t>
            </a:r>
            <a:r>
              <a:rPr lang="en-US" sz="1000" dirty="0" err="1"/>
              <a:t>nlsfit</a:t>
            </a:r>
            <a:r>
              <a:rPr lang="en-US" sz="1000" dirty="0"/>
              <a:t>)[["b"]]*var1$var1^coef(</a:t>
            </a:r>
            <a:r>
              <a:rPr lang="en-US" sz="1000" dirty="0" err="1"/>
              <a:t>nlsfit</a:t>
            </a:r>
            <a:r>
              <a:rPr lang="en-US" sz="1000" dirty="0"/>
              <a:t>)[["</a:t>
            </a:r>
            <a:r>
              <a:rPr lang="en-US" sz="1000" dirty="0" err="1"/>
              <a:t>pow</a:t>
            </a:r>
            <a:r>
              <a:rPr lang="en-US" sz="1000" dirty="0"/>
              <a:t>"]] + </a:t>
            </a:r>
            <a:r>
              <a:rPr lang="en-US" sz="1000" dirty="0" err="1"/>
              <a:t>coef</a:t>
            </a:r>
            <a:r>
              <a:rPr lang="en-US" sz="1000" dirty="0"/>
              <a:t>(</a:t>
            </a:r>
            <a:r>
              <a:rPr lang="en-US" sz="1000" dirty="0" err="1"/>
              <a:t>nlsfit</a:t>
            </a:r>
            <a:r>
              <a:rPr lang="en-US" sz="1000" dirty="0"/>
              <a:t>)[["c"]], col=2) </a:t>
            </a:r>
          </a:p>
          <a:p>
            <a:r>
              <a:rPr lang="en-US" sz="1000" dirty="0"/>
              <a:t>title("Transformed Fit ")</a:t>
            </a:r>
          </a:p>
          <a:p>
            <a:r>
              <a:rPr lang="en-US" sz="1000" dirty="0" smtClean="0"/>
              <a:t>.</a:t>
            </a:r>
          </a:p>
          <a:p>
            <a:r>
              <a:rPr lang="en-US" sz="1000" dirty="0" smtClean="0"/>
              <a:t>.</a:t>
            </a:r>
          </a:p>
          <a:p>
            <a:r>
              <a:rPr lang="en-US" sz="1000" dirty="0"/>
              <a:t>.</a:t>
            </a:r>
          </a:p>
          <a:p>
            <a:r>
              <a:rPr lang="en-US" sz="1000" dirty="0" err="1" smtClean="0"/>
              <a:t>dev.off</a:t>
            </a:r>
            <a:r>
              <a:rPr lang="en-US" sz="1000" dirty="0" smtClean="0"/>
              <a:t>()</a:t>
            </a:r>
          </a:p>
          <a:p>
            <a:endParaRPr lang="en-US" sz="1000" dirty="0" smtClean="0"/>
          </a:p>
          <a:p>
            <a:r>
              <a:rPr lang="en-US" sz="1000" dirty="0" smtClean="0"/>
              <a:t>###once the power transformations are determined, rebuild the base model with them</a:t>
            </a:r>
            <a:endParaRPr lang="en-US" sz="1000" dirty="0"/>
          </a:p>
          <a:p>
            <a:r>
              <a:rPr lang="en-US" sz="1050" dirty="0" smtClean="0"/>
              <a:t>assign(paste(channel</a:t>
            </a:r>
            <a:r>
              <a:rPr lang="en-US" sz="1050" dirty="0"/>
              <a:t>, "_lev1",sep=""), </a:t>
            </a:r>
            <a:r>
              <a:rPr lang="en-US" sz="1050" dirty="0" err="1"/>
              <a:t>rxLogit</a:t>
            </a:r>
            <a:r>
              <a:rPr lang="en-US" sz="1050" dirty="0"/>
              <a:t>(</a:t>
            </a:r>
            <a:r>
              <a:rPr lang="en-US" sz="1050" dirty="0" err="1"/>
              <a:t>as.formula</a:t>
            </a:r>
            <a:r>
              <a:rPr lang="en-US" sz="1050" dirty="0"/>
              <a:t>(formula1), </a:t>
            </a:r>
            <a:r>
              <a:rPr lang="en-US" sz="1050" dirty="0" err="1"/>
              <a:t>initialValues</a:t>
            </a:r>
            <a:r>
              <a:rPr lang="en-US" sz="1050" dirty="0"/>
              <a:t>=NA, data=</a:t>
            </a:r>
            <a:r>
              <a:rPr lang="en-US" sz="1050" dirty="0" err="1"/>
              <a:t>outXFile</a:t>
            </a:r>
            <a:r>
              <a:rPr lang="en-US" sz="1050" dirty="0"/>
              <a:t>, verbose=3)) </a:t>
            </a:r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988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F5D888"/>
      </a:accent2>
      <a:accent3>
        <a:srgbClr val="FFFFFF"/>
      </a:accent3>
      <a:accent4>
        <a:srgbClr val="000000"/>
      </a:accent4>
      <a:accent5>
        <a:srgbClr val="FFFFFF"/>
      </a:accent5>
      <a:accent6>
        <a:srgbClr val="DEC47B"/>
      </a:accent6>
      <a:hlink>
        <a:srgbClr val="EBB110"/>
      </a:hlink>
      <a:folHlink>
        <a:srgbClr val="FC8845"/>
      </a:folHlink>
    </a:clrScheme>
    <a:fontScheme name="DiamondCluster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amondCluster 1">
        <a:dk1>
          <a:srgbClr val="000000"/>
        </a:dk1>
        <a:lt1>
          <a:srgbClr val="FFFFFF"/>
        </a:lt1>
        <a:dk2>
          <a:srgbClr val="000000"/>
        </a:dk2>
        <a:lt2>
          <a:srgbClr val="919191"/>
        </a:lt2>
        <a:accent1>
          <a:srgbClr val="F2F2F2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F7F7F7"/>
        </a:accent5>
        <a:accent6>
          <a:srgbClr val="E7E7E7"/>
        </a:accent6>
        <a:hlink>
          <a:srgbClr val="006157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115279</TotalTime>
  <Pages>6</Pages>
  <Words>1305</Words>
  <Application>Microsoft Office PowerPoint</Application>
  <PresentationFormat>Letter Paper (8.5x11 in)</PresentationFormat>
  <Paragraphs>260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BRI</vt:lpstr>
      <vt:lpstr>Statistical Marketing Analytics with Big Data</vt:lpstr>
      <vt:lpstr>Marketing Analytics Goals</vt:lpstr>
      <vt:lpstr>Challenges with Multi-Channel Retail</vt:lpstr>
      <vt:lpstr>How do you approach the problem?</vt:lpstr>
      <vt:lpstr>Advanced Revenue Attribution</vt:lpstr>
      <vt:lpstr>Attribution Using Time Dependent Models</vt:lpstr>
      <vt:lpstr>Modeling the Baseline Empirical Hazard </vt:lpstr>
      <vt:lpstr>Partial Residual Modeling</vt:lpstr>
      <vt:lpstr>Partial Residual Modeling (RevoR and R Code)</vt:lpstr>
      <vt:lpstr>Transformations (Catalog vs Email)</vt:lpstr>
      <vt:lpstr>The Data World is Changing</vt:lpstr>
      <vt:lpstr>Appendix</vt:lpstr>
      <vt:lpstr>Who we are</vt:lpstr>
      <vt:lpstr>Architecture: Hadoop – Revolution Integration</vt:lpstr>
      <vt:lpstr>Case Study: Top Multi-Channel Retailer </vt:lpstr>
      <vt:lpstr>Case Study: Top Multi-Channel Retailer </vt:lpstr>
      <vt:lpstr>Example Findings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Upstream</dc:title>
  <dc:creator>Brenda Teng</dc:creator>
  <cp:lastModifiedBy>Joseph</cp:lastModifiedBy>
  <cp:revision>1411</cp:revision>
  <cp:lastPrinted>2011-01-26T19:12:39Z</cp:lastPrinted>
  <dcterms:created xsi:type="dcterms:W3CDTF">2012-01-18T17:24:06Z</dcterms:created>
  <dcterms:modified xsi:type="dcterms:W3CDTF">2013-04-22T19:51:16Z</dcterms:modified>
</cp:coreProperties>
</file>