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53" autoAdjust="0"/>
  </p:normalViewPr>
  <p:slideViewPr>
    <p:cSldViewPr snapToGrid="0" snapToObjects="1">
      <p:cViewPr>
        <p:scale>
          <a:sx n="87" d="100"/>
          <a:sy n="87" d="100"/>
        </p:scale>
        <p:origin x="-22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vabraham24:Documents:RStudio:bm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vabraham24:Documents:RStudio:bm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vabraham24:Documents:RStudio:bm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vabraham24:Documents:RStudio:bm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vabraham24:Documents:RStudio:bm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randomForest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34438485886939"/>
          <c:y val="0.155750690633084"/>
          <c:w val="0.778967483715698"/>
          <c:h val="0.5793309488525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bm.csv!$B$2</c:f>
              <c:strCache>
                <c:ptCount val="1"/>
                <c:pt idx="0">
                  <c:v>randomForest</c:v>
                </c:pt>
              </c:strCache>
            </c:strRef>
          </c:tx>
          <c:invertIfNegative val="0"/>
          <c:dPt>
            <c:idx val="2"/>
            <c:invertIfNegative val="0"/>
            <c:bubble3D val="0"/>
            <c:spPr>
              <a:solidFill>
                <a:schemeClr val="accent6"/>
              </a:solidFill>
            </c:spPr>
          </c:dPt>
          <c:dLbls>
            <c:numFmt formatCode="#,##0" sourceLinked="0"/>
            <c:txPr>
              <a:bodyPr/>
              <a:lstStyle/>
              <a:p>
                <a:pPr>
                  <a:defRPr sz="12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bm.csv!$C$1:$E$1</c:f>
              <c:strCache>
                <c:ptCount val="3"/>
                <c:pt idx="0">
                  <c:v>OSX_R_3.2</c:v>
                </c:pt>
                <c:pt idx="1">
                  <c:v>OSX_RRO_3.2</c:v>
                </c:pt>
                <c:pt idx="2">
                  <c:v>Ubuntu_RRO_8.0.3</c:v>
                </c:pt>
              </c:strCache>
            </c:strRef>
          </c:cat>
          <c:val>
            <c:numRef>
              <c:f>bm.csv!$C$2:$E$2</c:f>
              <c:numCache>
                <c:formatCode>General</c:formatCode>
                <c:ptCount val="3"/>
                <c:pt idx="0">
                  <c:v>49.219</c:v>
                </c:pt>
                <c:pt idx="1">
                  <c:v>43.07</c:v>
                </c:pt>
                <c:pt idx="2">
                  <c:v>29.297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1052360"/>
        <c:axId val="2121620424"/>
      </c:barChart>
      <c:catAx>
        <c:axId val="212105236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2121620424"/>
        <c:crosses val="autoZero"/>
        <c:auto val="1"/>
        <c:lblAlgn val="ctr"/>
        <c:lblOffset val="100"/>
        <c:noMultiLvlLbl val="0"/>
      </c:catAx>
      <c:valAx>
        <c:axId val="2121620424"/>
        <c:scaling>
          <c:orientation val="minMax"/>
          <c:max val="8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Time (seconds)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10523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rpart</a:t>
            </a:r>
          </a:p>
        </c:rich>
      </c:tx>
      <c:layout>
        <c:manualLayout>
          <c:xMode val="edge"/>
          <c:yMode val="edge"/>
          <c:x val="0.451271820448878"/>
          <c:y val="0.032704396037360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31341462616425"/>
          <c:y val="0.141867514170422"/>
          <c:w val="0.795508080193218"/>
          <c:h val="0.6871234997875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bm.csv!$B$3</c:f>
              <c:strCache>
                <c:ptCount val="1"/>
                <c:pt idx="0">
                  <c:v>rpart</c:v>
                </c:pt>
              </c:strCache>
            </c:strRef>
          </c:tx>
          <c:invertIfNegative val="0"/>
          <c:dPt>
            <c:idx val="2"/>
            <c:invertIfNegative val="0"/>
            <c:bubble3D val="0"/>
            <c:spPr>
              <a:solidFill>
                <a:schemeClr val="accent6"/>
              </a:solidFill>
            </c:spPr>
          </c:dPt>
          <c:dLbls>
            <c:numFmt formatCode="#,##0.00" sourceLinked="0"/>
            <c:txPr>
              <a:bodyPr/>
              <a:lstStyle/>
              <a:p>
                <a:pPr>
                  <a:defRPr sz="12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bm.csv!$C$1:$E$1</c:f>
              <c:strCache>
                <c:ptCount val="3"/>
                <c:pt idx="0">
                  <c:v>OSX_R_3.2</c:v>
                </c:pt>
                <c:pt idx="1">
                  <c:v>OSX_RRO_3.2</c:v>
                </c:pt>
                <c:pt idx="2">
                  <c:v>Ubuntu_RRO_8.0.3</c:v>
                </c:pt>
              </c:strCache>
            </c:strRef>
          </c:cat>
          <c:val>
            <c:numRef>
              <c:f>bm.csv!$C$3:$E$3</c:f>
              <c:numCache>
                <c:formatCode>General</c:formatCode>
                <c:ptCount val="3"/>
                <c:pt idx="0">
                  <c:v>0.541</c:v>
                </c:pt>
                <c:pt idx="1">
                  <c:v>0.49</c:v>
                </c:pt>
                <c:pt idx="2">
                  <c:v>0.474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6630728"/>
        <c:axId val="2121721256"/>
      </c:barChart>
      <c:catAx>
        <c:axId val="211663072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2121721256"/>
        <c:crosses val="autoZero"/>
        <c:auto val="1"/>
        <c:lblAlgn val="ctr"/>
        <c:lblOffset val="100"/>
        <c:noMultiLvlLbl val="0"/>
      </c:catAx>
      <c:valAx>
        <c:axId val="2121721256"/>
        <c:scaling>
          <c:orientation val="minMax"/>
          <c:max val="0.8"/>
          <c:min val="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Time (seconds)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6630728"/>
        <c:crosses val="autoZero"/>
        <c:crossBetween val="between"/>
        <c:majorUnit val="0.2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>
        <c:manualLayout>
          <c:xMode val="edge"/>
          <c:yMode val="edge"/>
          <c:x val="0.500082925680801"/>
          <c:y val="0.0282519076525964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64421743793654"/>
          <c:y val="0.179293947010247"/>
          <c:w val="0.785744369163157"/>
          <c:h val="0.5850302706955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bm.csv!$B$4</c:f>
              <c:strCache>
                <c:ptCount val="1"/>
                <c:pt idx="0">
                  <c:v>mm</c:v>
                </c:pt>
              </c:strCache>
            </c:strRef>
          </c:tx>
          <c:invertIfNegative val="0"/>
          <c:dPt>
            <c:idx val="2"/>
            <c:invertIfNegative val="0"/>
            <c:bubble3D val="0"/>
            <c:spPr>
              <a:solidFill>
                <a:schemeClr val="accent6"/>
              </a:solidFill>
            </c:spPr>
          </c:dPt>
          <c:dLbls>
            <c:numFmt formatCode="#,##0" sourceLinked="0"/>
            <c:txPr>
              <a:bodyPr/>
              <a:lstStyle/>
              <a:p>
                <a:pPr>
                  <a:defRPr sz="12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bm.csv!$C$1:$E$1</c:f>
              <c:strCache>
                <c:ptCount val="3"/>
                <c:pt idx="0">
                  <c:v>OSX_R_3.2</c:v>
                </c:pt>
                <c:pt idx="1">
                  <c:v>OSX_RRO_3.2</c:v>
                </c:pt>
                <c:pt idx="2">
                  <c:v>Ubuntu_RRO_8.0.3</c:v>
                </c:pt>
              </c:strCache>
            </c:strRef>
          </c:cat>
          <c:val>
            <c:numRef>
              <c:f>bm.csv!$C$4:$E$4</c:f>
              <c:numCache>
                <c:formatCode>General</c:formatCode>
                <c:ptCount val="3"/>
                <c:pt idx="0">
                  <c:v>644.5519999999996</c:v>
                </c:pt>
                <c:pt idx="1">
                  <c:v>44.491</c:v>
                </c:pt>
                <c:pt idx="2">
                  <c:v>50.892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0973512"/>
        <c:axId val="2122226216"/>
      </c:barChart>
      <c:catAx>
        <c:axId val="21209735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2122226216"/>
        <c:crosses val="autoZero"/>
        <c:auto val="1"/>
        <c:lblAlgn val="ctr"/>
        <c:lblOffset val="100"/>
        <c:noMultiLvlLbl val="0"/>
      </c:catAx>
      <c:valAx>
        <c:axId val="212222621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Time (seconds)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09735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>
        <c:manualLayout>
          <c:xMode val="edge"/>
          <c:yMode val="edge"/>
          <c:x val="0.483142013732074"/>
          <c:y val="0.0137233304541954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9579201602293"/>
          <c:y val="0.13220743425592"/>
          <c:w val="0.810570424332868"/>
          <c:h val="0.7022098524147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bm.csv!$B$5</c:f>
              <c:strCache>
                <c:ptCount val="1"/>
                <c:pt idx="0">
                  <c:v>fun</c:v>
                </c:pt>
              </c:strCache>
            </c:strRef>
          </c:tx>
          <c:invertIfNegative val="0"/>
          <c:dPt>
            <c:idx val="2"/>
            <c:invertIfNegative val="0"/>
            <c:bubble3D val="0"/>
            <c:spPr>
              <a:solidFill>
                <a:schemeClr val="accent6"/>
              </a:solidFill>
            </c:spPr>
          </c:dPt>
          <c:dLbls>
            <c:numFmt formatCode="#,##0.0" sourceLinked="0"/>
            <c:txPr>
              <a:bodyPr/>
              <a:lstStyle/>
              <a:p>
                <a:pPr>
                  <a:defRPr sz="12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bm.csv!$C$1:$E$1</c:f>
              <c:strCache>
                <c:ptCount val="3"/>
                <c:pt idx="0">
                  <c:v>OSX_R_3.2</c:v>
                </c:pt>
                <c:pt idx="1">
                  <c:v>OSX_RRO_3.2</c:v>
                </c:pt>
                <c:pt idx="2">
                  <c:v>Ubuntu_RRO_8.0.3</c:v>
                </c:pt>
              </c:strCache>
            </c:strRef>
          </c:cat>
          <c:val>
            <c:numRef>
              <c:f>bm.csv!$C$5:$E$5</c:f>
              <c:numCache>
                <c:formatCode>General</c:formatCode>
                <c:ptCount val="3"/>
                <c:pt idx="0">
                  <c:v>9.15</c:v>
                </c:pt>
                <c:pt idx="1">
                  <c:v>8.473</c:v>
                </c:pt>
                <c:pt idx="2">
                  <c:v>7.848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2065672"/>
        <c:axId val="2120941560"/>
      </c:barChart>
      <c:catAx>
        <c:axId val="21220656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2120941560"/>
        <c:crosses val="autoZero"/>
        <c:auto val="1"/>
        <c:lblAlgn val="ctr"/>
        <c:lblOffset val="100"/>
        <c:noMultiLvlLbl val="0"/>
      </c:catAx>
      <c:valAx>
        <c:axId val="2120941560"/>
        <c:scaling>
          <c:orientation val="minMax"/>
          <c:max val="10.0"/>
          <c:min val="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TIme (seconds)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2065672"/>
        <c:crosses val="autoZero"/>
        <c:crossBetween val="between"/>
        <c:majorUnit val="2.0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par.fun</a:t>
            </a:r>
          </a:p>
        </c:rich>
      </c:tx>
      <c:layout>
        <c:manualLayout>
          <c:xMode val="edge"/>
          <c:yMode val="edge"/>
          <c:x val="0.427815680016742"/>
          <c:y val="0.00470865127543274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1049781568002"/>
          <c:y val="0.136916085531353"/>
          <c:w val="0.792471813116384"/>
          <c:h val="0.7121638551322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bm.csv!$B$6</c:f>
              <c:strCache>
                <c:ptCount val="1"/>
                <c:pt idx="0">
                  <c:v>par.fun</c:v>
                </c:pt>
              </c:strCache>
            </c:strRef>
          </c:tx>
          <c:invertIfNegative val="0"/>
          <c:dPt>
            <c:idx val="2"/>
            <c:invertIfNegative val="0"/>
            <c:bubble3D val="0"/>
            <c:spPr>
              <a:solidFill>
                <a:schemeClr val="accent6"/>
              </a:solidFill>
            </c:spPr>
          </c:dPt>
          <c:dLbls>
            <c:numFmt formatCode="#,##0" sourceLinked="0"/>
            <c:txPr>
              <a:bodyPr/>
              <a:lstStyle/>
              <a:p>
                <a:pPr>
                  <a:defRPr sz="12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bm.csv!$C$1:$E$1</c:f>
              <c:strCache>
                <c:ptCount val="3"/>
                <c:pt idx="0">
                  <c:v>OSX_R_3.2</c:v>
                </c:pt>
                <c:pt idx="1">
                  <c:v>OSX_RRO_3.2</c:v>
                </c:pt>
                <c:pt idx="2">
                  <c:v>Ubuntu_RRO_8.0.3</c:v>
                </c:pt>
              </c:strCache>
            </c:strRef>
          </c:cat>
          <c:val>
            <c:numRef>
              <c:f>bm.csv!$C$6:$E$6</c:f>
              <c:numCache>
                <c:formatCode>General</c:formatCode>
                <c:ptCount val="3"/>
                <c:pt idx="0">
                  <c:v>48.847</c:v>
                </c:pt>
                <c:pt idx="1">
                  <c:v>47.122</c:v>
                </c:pt>
                <c:pt idx="2">
                  <c:v>53.325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2108488"/>
        <c:axId val="2066833864"/>
      </c:barChart>
      <c:catAx>
        <c:axId val="212210848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2066833864"/>
        <c:crosses val="autoZero"/>
        <c:auto val="1"/>
        <c:lblAlgn val="ctr"/>
        <c:lblOffset val="100"/>
        <c:noMultiLvlLbl val="0"/>
      </c:catAx>
      <c:valAx>
        <c:axId val="2066833864"/>
        <c:scaling>
          <c:orientation val="minMax"/>
          <c:max val="80.0"/>
          <c:min val="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Time (seconds)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2108488"/>
        <c:crosses val="autoZero"/>
        <c:crossBetween val="between"/>
        <c:majorUnit val="10.0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71D4C-5CB7-4140-958E-9B389D1536CF}" type="datetimeFigureOut">
              <a:rPr lang="en-US" smtClean="0"/>
              <a:t>6/9/15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CFD70-9B3D-FA4B-8705-33F0B9C775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53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(6/7/15 14:21) ----</a:t>
            </a:r>
            <a:r>
              <a:rPr lang="en-US" dirty="0" smtClean="0"/>
              <a:t>-</a:t>
            </a:r>
          </a:p>
          <a:p>
            <a:r>
              <a:rPr lang="en-US" dirty="0" smtClean="0"/>
              <a:t>Hi</a:t>
            </a:r>
            <a:r>
              <a:rPr lang="en-US" baseline="0" dirty="0" smtClean="0"/>
              <a:t> everyone, my name is Vineet Abraham. Today I’m presenting one of the products offered by Bootnode, a startup here in the Bay Area.</a:t>
            </a:r>
            <a:endParaRPr lang="en-US" dirty="0"/>
          </a:p>
          <a:p>
            <a:r>
              <a:rPr lang="en-US" dirty="0" smtClean="0"/>
              <a:t>I’ve added</a:t>
            </a:r>
            <a:r>
              <a:rPr lang="en-US" baseline="0" dirty="0" smtClean="0"/>
              <a:t> my blog and twitter link for those that are interested in our product, I’ll regularly provide updates for any changes and modifications that we’ve made. </a:t>
            </a:r>
          </a:p>
          <a:p>
            <a:endParaRPr lang="en-US" dirty="0"/>
          </a:p>
          <a:p>
            <a:r>
              <a:rPr lang="en-US" dirty="0"/>
              <a:t>pseudo stealth mode startup</a:t>
            </a:r>
          </a:p>
          <a:p>
            <a:endParaRPr lang="en-US" dirty="0"/>
          </a:p>
          <a:p>
            <a:r>
              <a:rPr lang="en-US" dirty="0"/>
              <a:t>- change links to white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CFD70-9B3D-FA4B-8705-33F0B9C775E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198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(6/7/15 14:21) -----</a:t>
            </a:r>
          </a:p>
          <a:p>
            <a:r>
              <a:rPr lang="en-US" dirty="0"/>
              <a:t>work with bootnode on ther lab analytics and doing data analytics for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CFD70-9B3D-FA4B-8705-33F0B9C775E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859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Create</a:t>
            </a:r>
            <a:r>
              <a:rPr lang="en-US" baseline="0" dirty="0" smtClean="0"/>
              <a:t> a new node here using the link provided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Direct people to read the directions on the bootnode landing page, easy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CFD70-9B3D-FA4B-8705-33F0B9C775E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42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Talk about how you chose</a:t>
            </a:r>
            <a:r>
              <a:rPr lang="en-US" baseline="0" dirty="0" smtClean="0"/>
              <a:t> items for configuration of R node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Curl package allows installation of non-CRAN</a:t>
            </a:r>
            <a:r>
              <a:rPr lang="en-US" baseline="0" dirty="0" smtClean="0"/>
              <a:t> packages (packages that need to be installed using devtools)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Openblas package is for the optimization of linear algebra calculations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4GB Swap??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Revolution R Open performance is slightly better than standard R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Add comparison to Amazon EC2 base node, find out amazon ec2 space 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CFD70-9B3D-FA4B-8705-33F0B9C775E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15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say ‘and’ so much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CFD70-9B3D-FA4B-8705-33F0B9C775E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64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(6/7/15 14:36) -----</a:t>
            </a:r>
          </a:p>
          <a:p>
            <a:r>
              <a:rPr lang="en-US" dirty="0"/>
              <a:t>add brackets to bootnode instance</a:t>
            </a:r>
          </a:p>
          <a:p>
            <a:r>
              <a:rPr lang="en-US" dirty="0"/>
              <a:t>add bootnode logo to master slide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CFD70-9B3D-FA4B-8705-33F0B9C775E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22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(6/7/15 14:36) -----</a:t>
            </a:r>
          </a:p>
          <a:p>
            <a:r>
              <a:rPr lang="en-US" dirty="0"/>
              <a:t>talk about adding cores in the future temporarily for free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CFD70-9B3D-FA4B-8705-33F0B9C775E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34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Snapping</a:t>
            </a:r>
            <a:r>
              <a:rPr lang="en-US" baseline="0" dirty="0" smtClean="0"/>
              <a:t> feature – </a:t>
            </a:r>
          </a:p>
          <a:p>
            <a:r>
              <a:rPr lang="en-US" baseline="0" dirty="0" smtClean="0"/>
              <a:t>Beta – things can change, you guys are the first to try this</a:t>
            </a:r>
          </a:p>
          <a:p>
            <a:r>
              <a:rPr lang="en-US" baseline="0" dirty="0" smtClean="0"/>
              <a:t>Feel free to reach out to the bootnode team for any questions, definitely try it out</a:t>
            </a:r>
          </a:p>
          <a:p>
            <a:r>
              <a:rPr lang="en-US" baseline="0" dirty="0" smtClean="0"/>
              <a:t>Tell people to email bootnode if they can’t get 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CFD70-9B3D-FA4B-8705-33F0B9C775E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80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6/9/15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bootnode_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00" y="6137222"/>
            <a:ext cx="2134200" cy="5534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6/9/15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6/9/15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13" descr="bootnode_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00" y="6137222"/>
            <a:ext cx="2134200" cy="5534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6/9/15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6/9/15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bootnode_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00" y="6137222"/>
            <a:ext cx="2134200" cy="5534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6/9/15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6/9/15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6/9/15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6/9/15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bootnode_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00" y="6137222"/>
            <a:ext cx="2134200" cy="5534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6/9/15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bootnode_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00" y="6137222"/>
            <a:ext cx="2134200" cy="5534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6/9/15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pic>
        <p:nvPicPr>
          <p:cNvPr id="16" name="Picture 15" descr="bootnode_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00" y="6137222"/>
            <a:ext cx="2134200" cy="55340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6/9/15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5" name="Picture 14" descr="bootnode_logo.png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00" y="6137222"/>
            <a:ext cx="2134200" cy="5534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brcrunch.com" TargetMode="External"/><Relationship Id="rId4" Type="http://schemas.openxmlformats.org/officeDocument/2006/relationships/hyperlink" Target="https://twitter.com/vuabraham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bootnode.com/kit/rstudi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bootnode.com/kit/rstudi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hyperlink" Target="https://github.com/vabraham/BootNode/blob/master/benchmark.R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2.xml"/><Relationship Id="rId3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" y="1046304"/>
            <a:ext cx="8549640" cy="178010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RStudio Server with Bootnode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 smtClean="0"/>
              <a:t>Vineet  Abraham</a:t>
            </a:r>
          </a:p>
          <a:p>
            <a:r>
              <a:rPr lang="en-US" sz="1800" dirty="0" smtClean="0">
                <a:solidFill>
                  <a:schemeClr val="bg1"/>
                </a:solidFill>
                <a:hlinkClick r:id="rId3"/>
              </a:rPr>
              <a:t>numbrcrunch.com</a:t>
            </a:r>
            <a:endParaRPr lang="en-US" sz="1800" dirty="0" smtClean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tx2"/>
                </a:solidFill>
                <a:hlinkClick r:id="rId4"/>
              </a:rPr>
              <a:t>twitter.com</a:t>
            </a:r>
            <a:r>
              <a:rPr lang="en-US" sz="1800" dirty="0">
                <a:solidFill>
                  <a:schemeClr val="tx2"/>
                </a:solidFill>
                <a:hlinkClick r:id="rId4"/>
              </a:rPr>
              <a:t>/vuabraham</a:t>
            </a:r>
            <a:endParaRPr lang="en-US" sz="1800" dirty="0" smtClean="0">
              <a:solidFill>
                <a:schemeClr val="tx2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bootnode_logo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00" y="6137222"/>
            <a:ext cx="2134200" cy="55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597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87510" y="3167345"/>
            <a:ext cx="376898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chemeClr val="accent1"/>
                </a:solidFill>
              </a:rPr>
              <a:t>Questions?</a:t>
            </a:r>
            <a:endParaRPr lang="en-US" sz="6000" b="1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87510" y="4423574"/>
            <a:ext cx="3518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team@bootnode.com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74427" y="5065941"/>
            <a:ext cx="61604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linkClick r:id="rId2"/>
              </a:rPr>
              <a:t>https://www.bootnode.com/kit/rstudio</a:t>
            </a:r>
            <a:endParaRPr lang="en-US" sz="24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95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552379"/>
            <a:ext cx="7408333" cy="3450696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b="1" u="sng" dirty="0" smtClean="0"/>
              <a:t>EDUCATION</a:t>
            </a:r>
            <a:r>
              <a:rPr lang="en-US" sz="2000" b="1" dirty="0" smtClean="0"/>
              <a:t>:</a:t>
            </a:r>
            <a:r>
              <a:rPr lang="en-US" sz="2000" dirty="0" smtClean="0"/>
              <a:t>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Candara" panose="020E0502030303020204" pitchFamily="34" charset="0"/>
              <a:buChar char="−"/>
            </a:pPr>
            <a:r>
              <a:rPr lang="en-US" sz="1600" dirty="0" smtClean="0"/>
              <a:t>B.S. in Civil Engineering from UC Davis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Candara" panose="020E0502030303020204" pitchFamily="34" charset="0"/>
              <a:buChar char="−"/>
            </a:pPr>
            <a:r>
              <a:rPr lang="en-US" sz="1600" dirty="0" smtClean="0"/>
              <a:t>Certificate in Data Science from the University of Washington</a:t>
            </a:r>
            <a:r>
              <a:rPr lang="en-US" sz="2000" dirty="0" smtClean="0"/>
              <a:t>	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b="1" u="sng" dirty="0" smtClean="0"/>
              <a:t>DISTANT PAST</a:t>
            </a:r>
            <a:r>
              <a:rPr lang="en-US" sz="2000" b="1" dirty="0" smtClean="0"/>
              <a:t>:</a:t>
            </a:r>
            <a:r>
              <a:rPr lang="en-US" sz="2000" dirty="0" smtClean="0"/>
              <a:t> Professional Civil Engineer for 5 years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b="1" u="sng" dirty="0" smtClean="0"/>
              <a:t>PAST</a:t>
            </a:r>
            <a:r>
              <a:rPr lang="en-US" sz="2000" b="1" dirty="0" smtClean="0"/>
              <a:t>:</a:t>
            </a:r>
            <a:r>
              <a:rPr lang="en-US" sz="2000" dirty="0" smtClean="0"/>
              <a:t> Transitioned to PG&amp;E - Gas Operations and Engineering</a:t>
            </a:r>
          </a:p>
          <a:p>
            <a:pPr>
              <a:spcBef>
                <a:spcPts val="12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000" b="1" u="sng" dirty="0" smtClean="0"/>
              <a:t>PRESENT</a:t>
            </a:r>
            <a:r>
              <a:rPr lang="en-US" sz="2000" b="1" dirty="0" smtClean="0"/>
              <a:t>:</a:t>
            </a:r>
            <a:r>
              <a:rPr lang="en-US" sz="2000" dirty="0" smtClean="0"/>
              <a:t> IT Programmer Analyst </a:t>
            </a:r>
            <a:r>
              <a:rPr lang="en-US" sz="2000" dirty="0"/>
              <a:t>@</a:t>
            </a:r>
            <a:r>
              <a:rPr lang="en-US" sz="2000" dirty="0" smtClean="0"/>
              <a:t> PG&amp;E</a:t>
            </a:r>
          </a:p>
          <a:p>
            <a:pPr lvl="1">
              <a:spcBef>
                <a:spcPts val="0"/>
              </a:spcBef>
              <a:buFont typeface="Candara" panose="020E0502030303020204" pitchFamily="34" charset="0"/>
              <a:buChar char="−"/>
            </a:pPr>
            <a:r>
              <a:rPr lang="en-US" sz="1600" dirty="0" smtClean="0"/>
              <a:t>Design and develop applications &amp; reports for physical asset management, equipment predictive maintenance, and resource planning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b="1" u="sng" dirty="0" smtClean="0"/>
              <a:t>FOR FUN</a:t>
            </a:r>
            <a:r>
              <a:rPr lang="en-US" sz="2000" b="1" dirty="0" smtClean="0"/>
              <a:t>:</a:t>
            </a:r>
            <a:r>
              <a:rPr lang="en-US" sz="2000" dirty="0" smtClean="0"/>
              <a:t> Bootnode Data Science Consultant</a:t>
            </a:r>
            <a:endParaRPr lang="en-US" sz="2000" dirty="0"/>
          </a:p>
          <a:p>
            <a:pPr lvl="1">
              <a:lnSpc>
                <a:spcPct val="110000"/>
              </a:lnSpc>
              <a:spcBef>
                <a:spcPts val="300"/>
              </a:spcBef>
              <a:buFont typeface="Candara" panose="020E0502030303020204" pitchFamily="34" charset="0"/>
              <a:buChar char="−"/>
            </a:pPr>
            <a:r>
              <a:rPr lang="en-US" sz="1600" dirty="0" smtClean="0"/>
              <a:t>Created a Data </a:t>
            </a:r>
            <a:r>
              <a:rPr lang="en-US" sz="1600" dirty="0" smtClean="0"/>
              <a:t>Analytics </a:t>
            </a:r>
            <a:r>
              <a:rPr lang="en-US" sz="1600" dirty="0" smtClean="0"/>
              <a:t>lab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buFont typeface="Candara" panose="020E0502030303020204" pitchFamily="34" charset="0"/>
              <a:buChar char="−"/>
            </a:pPr>
            <a:r>
              <a:rPr lang="en-US" sz="1600" dirty="0" smtClean="0"/>
              <a:t>Performing analytics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about me…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38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7834" y="2564228"/>
            <a:ext cx="7408333" cy="3685023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A</a:t>
            </a:r>
            <a:r>
              <a:rPr lang="en-US" dirty="0" smtClean="0"/>
              <a:t> FREE, easy-to-use, and fully-fledged RStudio development environment available for anyone to use on-line.</a:t>
            </a:r>
          </a:p>
          <a:p>
            <a:pPr marL="0" indent="0">
              <a:buNone/>
            </a:pPr>
            <a:r>
              <a:rPr lang="en-US" u="sng" dirty="0" smtClean="0"/>
              <a:t>It’s as simple as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Creating an account and logging 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Creating a new RStudio node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Using the provided IP to access your workspace</a:t>
            </a:r>
          </a:p>
          <a:p>
            <a:endParaRPr lang="en-US" sz="1200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https://www.bootnode.com/kit/rstudio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1273" y="338328"/>
            <a:ext cx="7481455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Bootnode RStudio Server Instance?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130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8231" y="2001912"/>
            <a:ext cx="5950154" cy="4608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Operating System details</a:t>
            </a:r>
            <a:r>
              <a:rPr lang="en-US" b="1" dirty="0" smtClean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Ubuntu 14.04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curl and openblas packages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Java</a:t>
            </a:r>
          </a:p>
          <a:p>
            <a:pPr marL="0" indent="0">
              <a:buNone/>
            </a:pPr>
            <a:r>
              <a:rPr lang="en-US" b="1" u="sng" dirty="0"/>
              <a:t>Basic node specs</a:t>
            </a:r>
            <a:r>
              <a:rPr lang="en-US" b="1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Single-core </a:t>
            </a:r>
            <a:r>
              <a:rPr lang="en-US" dirty="0" smtClean="0"/>
              <a:t>CPU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2gbs 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10GB SSD</a:t>
            </a:r>
            <a:endParaRPr lang="en-US" dirty="0"/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4gbs SWAP</a:t>
            </a:r>
          </a:p>
          <a:p>
            <a:pPr marL="0" indent="0">
              <a:buNone/>
            </a:pPr>
            <a:r>
              <a:rPr lang="en-US" b="1" u="sng" dirty="0" smtClean="0"/>
              <a:t>RStudio details</a:t>
            </a:r>
            <a:r>
              <a:rPr lang="en-US" b="1" dirty="0" smtClean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 </a:t>
            </a:r>
            <a:r>
              <a:rPr lang="en-US" dirty="0"/>
              <a:t>version </a:t>
            </a:r>
            <a:r>
              <a:rPr lang="en-US" dirty="0" smtClean="0"/>
              <a:t>3.1.3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Revolution </a:t>
            </a:r>
            <a:r>
              <a:rPr lang="en-US" dirty="0"/>
              <a:t>R Open </a:t>
            </a:r>
            <a:r>
              <a:rPr lang="en-US" dirty="0" smtClean="0"/>
              <a:t>8.0.3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Pre-installed R packages (ggplot2, shiny, rmarkdown, etc.)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4 tutorial rmarkdown files for new users of RStudio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301459"/>
              </p:ext>
            </p:extLst>
          </p:nvPr>
        </p:nvGraphicFramePr>
        <p:xfrm>
          <a:off x="4004895" y="2826858"/>
          <a:ext cx="4826979" cy="230481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95703"/>
                <a:gridCol w="1496015"/>
                <a:gridCol w="1435261"/>
              </a:tblGrid>
              <a:tr h="35953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Base Node Comparison</a:t>
                      </a:r>
                      <a:endParaRPr lang="en-US" sz="2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5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05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Bootnode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Amazon EC2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187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CPU cores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187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Memory (GB)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187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Storage (GB)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n/a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596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Pre-configured?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800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0478" y="2473251"/>
            <a:ext cx="7811227" cy="3450696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000" dirty="0" smtClean="0"/>
              <a:t>It’s easy to use and free!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000" dirty="0" smtClean="0"/>
              <a:t>Access RStudio from anywhere with an internet connection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000" dirty="0" smtClean="0"/>
              <a:t>No setup, and you don’t have to touch the command line if you don’t want to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000" dirty="0" smtClean="0"/>
              <a:t>Basic node offers better performance that Amazon EC2 and Digital Ocean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000" dirty="0" smtClean="0"/>
              <a:t>Soft-introduction to cloud computing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000" dirty="0" smtClean="0"/>
              <a:t>Great way to off-load compute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some of the benefits of using Rstudio in the cloud?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04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8064" y="2774826"/>
            <a:ext cx="3822192" cy="639762"/>
          </a:xfrm>
        </p:spPr>
        <p:txBody>
          <a:bodyPr/>
          <a:lstStyle/>
          <a:p>
            <a:r>
              <a:rPr lang="en-US" b="1" u="sng" dirty="0" smtClean="0"/>
              <a:t>Configurations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49133" y="3411417"/>
            <a:ext cx="3820055" cy="219596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OSX, dual-core CPU, 4GB RAM, R 3.2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OSX, dual-core CPU, 4GB RAM, RRO 3.2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Ubuntu, single-core, 2GB RAM, RRO 8.0.3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(Bootnode)</a:t>
            </a:r>
          </a:p>
          <a:p>
            <a:pPr marL="0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00FF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3677" y="5234746"/>
            <a:ext cx="3822192" cy="639762"/>
          </a:xfrm>
        </p:spPr>
        <p:txBody>
          <a:bodyPr>
            <a:noAutofit/>
          </a:bodyPr>
          <a:lstStyle/>
          <a:p>
            <a:r>
              <a:rPr lang="en-US" sz="1800" dirty="0" smtClean="0"/>
              <a:t>Bootnode is 40% faster than config 1 and 32% faster than config 2</a:t>
            </a:r>
            <a:endParaRPr lang="en-US" sz="1800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416808764"/>
              </p:ext>
            </p:extLst>
          </p:nvPr>
        </p:nvGraphicFramePr>
        <p:xfrm>
          <a:off x="4531488" y="2774826"/>
          <a:ext cx="4053123" cy="2697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61531" y="6280051"/>
            <a:ext cx="8353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Benchmark code: </a:t>
            </a:r>
            <a:r>
              <a:rPr lang="en-US" sz="1400" dirty="0" smtClean="0">
                <a:hlinkClick r:id="rId4"/>
              </a:rPr>
              <a:t>https</a:t>
            </a:r>
            <a:r>
              <a:rPr lang="en-US" sz="1400" dirty="0">
                <a:hlinkClick r:id="rId4"/>
              </a:rPr>
              <a:t>://github.com/vabraham/</a:t>
            </a:r>
            <a:r>
              <a:rPr lang="en-US" sz="1400" dirty="0" err="1">
                <a:hlinkClick r:id="rId4"/>
              </a:rPr>
              <a:t>BootNode</a:t>
            </a:r>
            <a:r>
              <a:rPr lang="en-US" sz="1400" dirty="0">
                <a:hlinkClick r:id="rId4"/>
              </a:rPr>
              <a:t>/blob/master/</a:t>
            </a:r>
            <a:r>
              <a:rPr lang="en-US" sz="1400" dirty="0" err="1">
                <a:hlinkClick r:id="rId4"/>
              </a:rPr>
              <a:t>benchmark.R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92894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 – Cont.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784" y="5148666"/>
            <a:ext cx="3822192" cy="63976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24"/>
              </a:spcBef>
            </a:pPr>
            <a:r>
              <a:rPr lang="en-US" sz="1900" dirty="0"/>
              <a:t>Bootnode is </a:t>
            </a:r>
            <a:r>
              <a:rPr lang="en-US" sz="1900" dirty="0" smtClean="0"/>
              <a:t>12% </a:t>
            </a:r>
            <a:r>
              <a:rPr lang="en-US" sz="1900" dirty="0"/>
              <a:t>faster than config </a:t>
            </a:r>
            <a:r>
              <a:rPr lang="en-US" sz="1900" dirty="0" smtClean="0"/>
              <a:t>1 </a:t>
            </a:r>
            <a:r>
              <a:rPr lang="en-US" sz="1900" dirty="0"/>
              <a:t>and </a:t>
            </a:r>
            <a:r>
              <a:rPr lang="en-US" sz="1900" dirty="0" smtClean="0"/>
              <a:t>3% </a:t>
            </a:r>
            <a:r>
              <a:rPr lang="en-US" sz="1900" dirty="0"/>
              <a:t>faster than config </a:t>
            </a:r>
            <a:r>
              <a:rPr lang="en-US" sz="1900" dirty="0" smtClean="0"/>
              <a:t>2</a:t>
            </a:r>
            <a:endParaRPr lang="en-US" sz="1900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57966675"/>
              </p:ext>
            </p:extLst>
          </p:nvPr>
        </p:nvGraphicFramePr>
        <p:xfrm>
          <a:off x="457200" y="2655305"/>
          <a:ext cx="4040315" cy="2461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725740" y="5148665"/>
            <a:ext cx="3822192" cy="63976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24"/>
              </a:spcBef>
            </a:pPr>
            <a:r>
              <a:rPr lang="en-US" sz="1900" dirty="0"/>
              <a:t>Bootnode is </a:t>
            </a:r>
            <a:r>
              <a:rPr lang="en-US" sz="1900" dirty="0" smtClean="0"/>
              <a:t>12x </a:t>
            </a:r>
            <a:r>
              <a:rPr lang="en-US" sz="1900" dirty="0"/>
              <a:t>faster than config </a:t>
            </a:r>
            <a:r>
              <a:rPr lang="en-US" sz="1900" dirty="0" smtClean="0"/>
              <a:t>1 </a:t>
            </a:r>
            <a:r>
              <a:rPr lang="en-US" sz="1900" dirty="0"/>
              <a:t>and </a:t>
            </a:r>
            <a:r>
              <a:rPr lang="en-US" sz="1900" dirty="0" smtClean="0"/>
              <a:t>14% slower than </a:t>
            </a:r>
            <a:r>
              <a:rPr lang="en-US" sz="1900" dirty="0"/>
              <a:t>config </a:t>
            </a:r>
            <a:r>
              <a:rPr lang="en-US" sz="1900" dirty="0" smtClean="0"/>
              <a:t>2</a:t>
            </a:r>
            <a:endParaRPr lang="en-US" sz="1900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45269286"/>
              </p:ext>
            </p:extLst>
          </p:nvPr>
        </p:nvGraphicFramePr>
        <p:xfrm>
          <a:off x="4646358" y="2655304"/>
          <a:ext cx="4040442" cy="2697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22568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 – Cont.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573" y="5386594"/>
            <a:ext cx="3822192" cy="639762"/>
          </a:xfrm>
        </p:spPr>
        <p:txBody>
          <a:bodyPr anchor="ctr">
            <a:noAutofit/>
          </a:bodyPr>
          <a:lstStyle/>
          <a:p>
            <a:r>
              <a:rPr lang="en-US" sz="1800" dirty="0"/>
              <a:t>Bootnode is </a:t>
            </a:r>
            <a:r>
              <a:rPr lang="en-US" sz="1800" dirty="0" smtClean="0"/>
              <a:t>14% </a:t>
            </a:r>
            <a:r>
              <a:rPr lang="en-US" sz="1800" dirty="0"/>
              <a:t>faster than config </a:t>
            </a:r>
            <a:r>
              <a:rPr lang="en-US" sz="1800" dirty="0" smtClean="0"/>
              <a:t>1 </a:t>
            </a:r>
            <a:r>
              <a:rPr lang="en-US" sz="1800" dirty="0"/>
              <a:t>and </a:t>
            </a:r>
            <a:r>
              <a:rPr lang="en-US" sz="1800" dirty="0" smtClean="0"/>
              <a:t>7% faster than config 2</a:t>
            </a:r>
            <a:endParaRPr lang="en-US" sz="1800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05044998"/>
              </p:ext>
            </p:extLst>
          </p:nvPr>
        </p:nvGraphicFramePr>
        <p:xfrm>
          <a:off x="652947" y="2602552"/>
          <a:ext cx="3819525" cy="2776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813660" y="5386594"/>
            <a:ext cx="3822192" cy="639762"/>
          </a:xfrm>
        </p:spPr>
        <p:txBody>
          <a:bodyPr anchor="ctr">
            <a:noAutofit/>
          </a:bodyPr>
          <a:lstStyle/>
          <a:p>
            <a:pPr>
              <a:spcBef>
                <a:spcPts val="24"/>
              </a:spcBef>
            </a:pPr>
            <a:r>
              <a:rPr lang="en-US" sz="1800" dirty="0" smtClean="0"/>
              <a:t>Bootnode </a:t>
            </a:r>
            <a:r>
              <a:rPr lang="en-US" sz="1800" dirty="0"/>
              <a:t>is </a:t>
            </a:r>
            <a:r>
              <a:rPr lang="en-US" sz="1800" dirty="0" smtClean="0"/>
              <a:t>9% slower </a:t>
            </a:r>
            <a:r>
              <a:rPr lang="en-US" sz="1800" dirty="0"/>
              <a:t>than config </a:t>
            </a:r>
            <a:r>
              <a:rPr lang="en-US" sz="1800" dirty="0" smtClean="0"/>
              <a:t>1 and 13% </a:t>
            </a:r>
            <a:r>
              <a:rPr lang="en-US" sz="1800" dirty="0"/>
              <a:t>slower than config </a:t>
            </a:r>
            <a:r>
              <a:rPr lang="en-US" sz="1800" dirty="0" smtClean="0"/>
              <a:t>2</a:t>
            </a:r>
            <a:endParaRPr lang="en-US" sz="1800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662365620"/>
              </p:ext>
            </p:extLst>
          </p:nvPr>
        </p:nvGraphicFramePr>
        <p:xfrm>
          <a:off x="4707902" y="2642118"/>
          <a:ext cx="3978898" cy="2697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20961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745803"/>
            <a:ext cx="7408333" cy="1593188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General updates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Additional compute options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Snapping nodes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Kits for distribution or teaching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Additions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355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3299</TotalTime>
  <Words>791</Words>
  <Application>Microsoft Macintosh PowerPoint</Application>
  <PresentationFormat>On-screen Show (4:3)</PresentationFormat>
  <Paragraphs>132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Waveform</vt:lpstr>
      <vt:lpstr>RStudio Server with Bootnode</vt:lpstr>
      <vt:lpstr>A little about me…</vt:lpstr>
      <vt:lpstr>What is the Bootnode RStudio Server Instance?</vt:lpstr>
      <vt:lpstr>Specifications</vt:lpstr>
      <vt:lpstr>What are some of the benefits of using Rstudio in the cloud?</vt:lpstr>
      <vt:lpstr>Benchmarks</vt:lpstr>
      <vt:lpstr>Benchmarks – Cont.</vt:lpstr>
      <vt:lpstr>Benchmarks – Cont.</vt:lpstr>
      <vt:lpstr>Future Additions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RStudio Server with Bootnode</dc:title>
  <dc:creator>John Doe</dc:creator>
  <cp:lastModifiedBy>John Doe</cp:lastModifiedBy>
  <cp:revision>97</cp:revision>
  <dcterms:created xsi:type="dcterms:W3CDTF">2015-06-06T16:00:28Z</dcterms:created>
  <dcterms:modified xsi:type="dcterms:W3CDTF">2015-06-10T02:26:02Z</dcterms:modified>
</cp:coreProperties>
</file>