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23412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5226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8665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0596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2027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2913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1203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9459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4110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95736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GB"/>
              <a:t>comment on single parameters can be passed to Lua without parens. [[ is a multiline string</a:t>
            </a:r>
          </a:p>
        </p:txBody>
      </p:sp>
    </p:spTree>
    <p:extLst>
      <p:ext uri="{BB962C8B-B14F-4D97-AF65-F5344CB8AC3E}">
        <p14:creationId xmlns:p14="http://schemas.microsoft.com/office/powerpoint/2010/main" val="1629574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5208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04127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26872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49776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62099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3907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1367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97835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50657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75725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61950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4485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3462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00331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44437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89055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88201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3866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3977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3064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5472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1291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0037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3456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arrenjw.wordpress.com/2011/07/31/faster-gibbs-sampling-mcmc-from-within-r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doc/manuals/R-ext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ran.r-project.org/web/packages/Rcpp/index.html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luajit.org/running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overflow.com/questions/7167566/luajit-2-optimization-guide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erralang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ylerneylon.com/a/learn-lua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1795900" y="2859200"/>
            <a:ext cx="5629199" cy="722399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-GB" sz="4800" b="1"/>
              <a:t>rterra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7620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/>
              <a:t>Writing R Extensions using Terra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x="5507175" y="6361700"/>
            <a:ext cx="3657600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en-GB" sz="1100" b="1"/>
              <a:t>saptarshi guha, july,2013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228600" y="643200"/>
            <a:ext cx="8686800" cy="2966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 sz="2400"/>
              <a:t>Load the </a:t>
            </a:r>
            <a:r>
              <a:rPr lang="en-GB" sz="2400" b="1"/>
              <a:t>rterra</a:t>
            </a:r>
            <a:r>
              <a:rPr lang="en-GB" sz="2400"/>
              <a:t> library and 'source' the Terra file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 sz="2400"/>
              <a:t>Terra functions are JIT compiled (via Clang). 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 sz="2400"/>
              <a:t>Lua functions are passed through LuaJIT</a:t>
            </a:r>
          </a:p>
          <a:p>
            <a:endParaRPr lang="en-GB" sz="2400"/>
          </a:p>
          <a:p>
            <a:pPr lvl="0" rtl="0"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library(rterra)</a:t>
            </a:r>
          </a:p>
          <a:p>
            <a:pPr lvl="0" rtl="0"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tinit(clang="/opt/clang3.3/bin/clang")</a:t>
            </a:r>
          </a:p>
          <a:p>
            <a:pPr lvl="0" rtl="0"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terraFile(system.file("examples","tests.t",package="rterra"))</a:t>
            </a:r>
          </a:p>
          <a:p>
            <a:endParaRPr lang="en-GB" sz="180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0" y="0"/>
            <a:ext cx="9144000" cy="566999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 sz="3000" b="1"/>
              <a:t>rterra</a:t>
            </a:r>
            <a:r>
              <a:rPr lang="en-GB" sz="3000"/>
              <a:t>: Examples</a:t>
            </a:r>
          </a:p>
        </p:txBody>
      </p:sp>
      <p:cxnSp>
        <p:nvCxnSpPr>
          <p:cNvPr id="91" name="Shape 91"/>
          <p:cNvCxnSpPr/>
          <p:nvPr/>
        </p:nvCxnSpPr>
        <p:spPr>
          <a:xfrm rot="10800000" flipH="1">
            <a:off x="3450" y="556624"/>
            <a:ext cx="9137100" cy="10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2" name="Shape 92"/>
          <p:cNvSpPr txBox="1"/>
          <p:nvPr/>
        </p:nvSpPr>
        <p:spPr>
          <a:xfrm>
            <a:off x="228600" y="3567250"/>
            <a:ext cx="8686800" cy="300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-GB" sz="2400"/>
              <a:t>In addition to 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terraFile</a:t>
            </a:r>
            <a:r>
              <a:rPr lang="en-GB" sz="2400"/>
              <a:t>: </a:t>
            </a:r>
          </a:p>
          <a:p>
            <a:pPr marL="457200" lvl="0" indent="-3810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terraStr</a:t>
            </a:r>
            <a:r>
              <a:rPr lang="en-GB" sz="2400"/>
              <a:t> and 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terra</a:t>
            </a:r>
            <a:r>
              <a:rPr lang="en-GB" sz="2400"/>
              <a:t> (equivalent of .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Call</a:t>
            </a:r>
            <a:r>
              <a:rPr lang="en-GB" sz="2400"/>
              <a:t>)</a:t>
            </a:r>
          </a:p>
          <a:p>
            <a:pPr marL="457200" lvl="0" indent="-3810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 sz="2400"/>
              <a:t>and 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terraAddIncludePaths </a:t>
            </a:r>
            <a:r>
              <a:rPr lang="en-GB" sz="2400"/>
              <a:t>(like 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-I/usr/include</a:t>
            </a:r>
            <a:r>
              <a:rPr lang="en-GB" sz="2400"/>
              <a:t> in gcc), 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terraLinkLibrary (</a:t>
            </a:r>
            <a:r>
              <a:rPr lang="en-GB" sz="2400"/>
              <a:t>like gcc's 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-l</a:t>
            </a:r>
            <a:r>
              <a:rPr lang="en-GB" sz="2400"/>
              <a:t> or 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dyn.load)</a:t>
            </a:r>
            <a:r>
              <a:rPr lang="en-GB" sz="2400"/>
              <a:t>, and 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terraAddRequirePaths </a:t>
            </a:r>
            <a:r>
              <a:rPr lang="en-GB" sz="2400"/>
              <a:t>(to locate custom modules)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149550" y="653075"/>
            <a:ext cx="7865399" cy="591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ttests = {}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function ttests.testNameSpace(p)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 local myNS = R.Robj(p)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 local globalenv = R.Robj(R.constants.GlobalEnv)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 R.print(globalenv["foo"])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 myNS["foo"] = "alpha-gamma"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 rtl="0"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pPr lvl="0" rtl="0"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return ttests</a:t>
            </a:r>
          </a:p>
          <a:p>
            <a:endParaRPr lang="en-GB"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myNS &lt;-new.env()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myNS$foo &lt;- 1.234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foo &lt;- 2.45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terra("testNameSpace",myNS,table="ttests")</a:t>
            </a:r>
          </a:p>
          <a:p>
            <a:pPr lvl="0" rtl="0"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print(list(myNS$foo, foo))</a:t>
            </a:r>
          </a:p>
          <a:p>
            <a:endParaRPr lang="en-GB" sz="160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160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160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160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160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160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0" y="0"/>
            <a:ext cx="9144000" cy="566999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 sz="3000" b="1"/>
              <a:t>rterra</a:t>
            </a:r>
            <a:r>
              <a:rPr lang="en-GB" sz="3000"/>
              <a:t>: Environments</a:t>
            </a:r>
          </a:p>
        </p:txBody>
      </p:sp>
      <p:cxnSp>
        <p:nvCxnSpPr>
          <p:cNvPr id="99" name="Shape 99"/>
          <p:cNvCxnSpPr/>
          <p:nvPr/>
        </p:nvCxnSpPr>
        <p:spPr>
          <a:xfrm rot="10800000" flipH="1">
            <a:off x="3450" y="556624"/>
            <a:ext cx="9137100" cy="10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0" name="Shape 100"/>
          <p:cNvSpPr txBox="1"/>
          <p:nvPr/>
        </p:nvSpPr>
        <p:spPr>
          <a:xfrm>
            <a:off x="7926000" y="989675"/>
            <a:ext cx="659099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-GB" b="1"/>
              <a:t>Lua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5448750" y="4025775"/>
            <a:ext cx="3282600" cy="2236200"/>
          </a:xfrm>
          <a:prstGeom prst="rect">
            <a:avLst/>
          </a:prstGeom>
          <a:solidFill>
            <a:srgbClr val="F3F3F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-GB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[1] 2.45</a:t>
            </a:r>
          </a:p>
          <a:p>
            <a:pPr lvl="0" rtl="0">
              <a:spcBef>
                <a:spcPts val="600"/>
              </a:spcBef>
              <a:buNone/>
            </a:pPr>
            <a:r>
              <a:rPr lang="en-GB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</a:p>
          <a:p>
            <a:pPr lvl="0" rtl="0">
              <a:spcBef>
                <a:spcPts val="600"/>
              </a:spcBef>
              <a:buNone/>
            </a:pPr>
            <a:r>
              <a:rPr lang="en-GB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print(list(myNS$foo, foo))</a:t>
            </a:r>
          </a:p>
          <a:p>
            <a:pPr lvl="0" rtl="0">
              <a:spcBef>
                <a:spcPts val="600"/>
              </a:spcBef>
              <a:buNone/>
            </a:pPr>
            <a:r>
              <a:rPr lang="en-GB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[[1]]</a:t>
            </a:r>
          </a:p>
          <a:p>
            <a:pPr lvl="0" rtl="0">
              <a:spcBef>
                <a:spcPts val="600"/>
              </a:spcBef>
              <a:buNone/>
            </a:pPr>
            <a:r>
              <a:rPr lang="en-GB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[1] "alpha-gamma"</a:t>
            </a:r>
          </a:p>
          <a:p>
            <a:pPr lvl="0" rtl="0">
              <a:spcBef>
                <a:spcPts val="600"/>
              </a:spcBef>
              <a:buNone/>
            </a:pPr>
            <a:r>
              <a:rPr lang="en-GB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[[2]]</a:t>
            </a:r>
          </a:p>
          <a:p>
            <a:pPr lvl="0" rtl="0">
              <a:spcBef>
                <a:spcPts val="600"/>
              </a:spcBef>
              <a:buNone/>
            </a:pPr>
            <a:r>
              <a:rPr lang="en-GB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[1] 2.45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8014950" y="3989075"/>
            <a:ext cx="659099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GB" b="1"/>
              <a:t>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228600" y="643200"/>
            <a:ext cx="8705700" cy="267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function ttests.makeIntegerVector()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   local z = R.Robj{type="int",with = {0,21,3,R.constants.NaINTEGER}}</a:t>
            </a:r>
          </a:p>
          <a:p>
            <a:pPr lvl="0" rtl="0">
              <a:buNone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   z[0] = 31 + z[1]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   z['whoami'] = "integer vector"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   return z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endParaRPr lang="en-GB" sz="1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terra("makeIntegerVector",table="ttests")</a:t>
            </a:r>
          </a:p>
          <a:p>
            <a:endParaRPr lang="en-GB" sz="180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180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180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180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180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180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180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0" y="0"/>
            <a:ext cx="9144000" cy="566999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 sz="3000" b="1"/>
              <a:t>rterra</a:t>
            </a:r>
            <a:r>
              <a:rPr lang="en-GB" sz="3000"/>
              <a:t>: Vectors</a:t>
            </a:r>
          </a:p>
        </p:txBody>
      </p:sp>
      <p:cxnSp>
        <p:nvCxnSpPr>
          <p:cNvPr id="109" name="Shape 109"/>
          <p:cNvCxnSpPr/>
          <p:nvPr/>
        </p:nvCxnSpPr>
        <p:spPr>
          <a:xfrm rot="10800000" flipH="1">
            <a:off x="3450" y="556624"/>
            <a:ext cx="9137100" cy="10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 txBox="1"/>
          <p:nvPr/>
        </p:nvSpPr>
        <p:spPr>
          <a:xfrm>
            <a:off x="7926000" y="989675"/>
            <a:ext cx="659099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GB" b="1"/>
              <a:t>Lua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7926000" y="2722150"/>
            <a:ext cx="659099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GB" b="1"/>
              <a:t>R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359575" y="3319200"/>
            <a:ext cx="2976300" cy="1390800"/>
          </a:xfrm>
          <a:prstGeom prst="rect">
            <a:avLst/>
          </a:prstGeom>
          <a:solidFill>
            <a:srgbClr val="F3F3F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[1] 52 21  3 NA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attr(,"whoami")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[1] "integer vector"</a:t>
            </a:r>
          </a:p>
          <a:p>
            <a:endParaRPr lang="en-GB" sz="1800" i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lang="en-GB" sz="1800" i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228600" y="643200"/>
            <a:ext cx="6545099" cy="600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stdio = terralib.includec("stdio.h")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function ttests.intVectorWithAttr(p,n)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   local z = R.Robj(p)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   stdio.printf("Printing the attribute ... ")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   R.print(z['foo'])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   local w = R.Robj(n)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   local g = R.Robj{type='str',with={  w[1] }}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   -- z['listattr'] = R.Robj{type='list',with={w,w}}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   z['dooey'] = g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endParaRPr lang="en-GB" sz="140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140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140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1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x &lt;- structure(1:5,foo="stuff")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y &lt;- as.character(1:4)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terra("intVectorWithAttr",x,y,table="ttests")</a:t>
            </a:r>
          </a:p>
          <a:p>
            <a:endParaRPr lang="en-GB" sz="140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140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140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140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140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140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0" y="0"/>
            <a:ext cx="9144000" cy="566999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 sz="3000" b="1"/>
              <a:t>rterra</a:t>
            </a:r>
            <a:r>
              <a:rPr lang="en-GB" sz="3000"/>
              <a:t>: Vectors with Attributes</a:t>
            </a:r>
          </a:p>
        </p:txBody>
      </p:sp>
      <p:cxnSp>
        <p:nvCxnSpPr>
          <p:cNvPr id="119" name="Shape 119"/>
          <p:cNvCxnSpPr/>
          <p:nvPr/>
        </p:nvCxnSpPr>
        <p:spPr>
          <a:xfrm rot="10800000" flipH="1">
            <a:off x="3450" y="556624"/>
            <a:ext cx="9137100" cy="10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0" name="Shape 120"/>
          <p:cNvSpPr txBox="1"/>
          <p:nvPr/>
        </p:nvSpPr>
        <p:spPr>
          <a:xfrm>
            <a:off x="7926000" y="989675"/>
            <a:ext cx="659099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GB" b="1"/>
              <a:t>Lua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5712600" y="3670400"/>
            <a:ext cx="3000000" cy="3000000"/>
          </a:xfrm>
          <a:prstGeom prst="rect">
            <a:avLst/>
          </a:prstGeom>
          <a:solidFill>
            <a:srgbClr val="F3F3F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 i="1">
                <a:latin typeface="Consolas"/>
                <a:ea typeface="Consolas"/>
                <a:cs typeface="Consolas"/>
                <a:sym typeface="Consolas"/>
              </a:rPr>
              <a:t>Printing the attribute ... [1] "stuff"</a:t>
            </a:r>
          </a:p>
          <a:p>
            <a:pPr lvl="0" rtl="0">
              <a:buNone/>
            </a:pPr>
            <a:r>
              <a:rPr lang="en-GB" i="1">
                <a:latin typeface="Consolas"/>
                <a:ea typeface="Consolas"/>
                <a:cs typeface="Consolas"/>
                <a:sym typeface="Consolas"/>
              </a:rPr>
              <a:t>NULL</a:t>
            </a:r>
          </a:p>
          <a:p>
            <a:pPr lvl="0" rtl="0">
              <a:buNone/>
            </a:pPr>
            <a:r>
              <a:rPr lang="en-GB" i="1">
                <a:latin typeface="Consolas"/>
                <a:ea typeface="Consolas"/>
                <a:cs typeface="Consolas"/>
                <a:sym typeface="Consolas"/>
              </a:rPr>
              <a:t>&gt; print(x)</a:t>
            </a:r>
          </a:p>
          <a:p>
            <a:pPr lvl="0" rtl="0">
              <a:buNone/>
            </a:pPr>
            <a:r>
              <a:rPr lang="en-GB" i="1">
                <a:latin typeface="Consolas"/>
                <a:ea typeface="Consolas"/>
                <a:cs typeface="Consolas"/>
                <a:sym typeface="Consolas"/>
              </a:rPr>
              <a:t>[1] 1 2 3 4 5</a:t>
            </a:r>
          </a:p>
          <a:p>
            <a:pPr lvl="0" rtl="0">
              <a:buNone/>
            </a:pPr>
            <a:r>
              <a:rPr lang="en-GB" i="1">
                <a:latin typeface="Consolas"/>
                <a:ea typeface="Consolas"/>
                <a:cs typeface="Consolas"/>
                <a:sym typeface="Consolas"/>
              </a:rPr>
              <a:t>attr(,"foo")</a:t>
            </a:r>
          </a:p>
          <a:p>
            <a:pPr lvl="0" rtl="0">
              <a:buNone/>
            </a:pPr>
            <a:r>
              <a:rPr lang="en-GB" i="1">
                <a:latin typeface="Consolas"/>
                <a:ea typeface="Consolas"/>
                <a:cs typeface="Consolas"/>
                <a:sym typeface="Consolas"/>
              </a:rPr>
              <a:t>[1] "stuff"</a:t>
            </a:r>
          </a:p>
          <a:p>
            <a:pPr lvl="0" rtl="0">
              <a:buNone/>
            </a:pPr>
            <a:r>
              <a:rPr lang="en-GB" i="1">
                <a:latin typeface="Consolas"/>
                <a:ea typeface="Consolas"/>
                <a:cs typeface="Consolas"/>
                <a:sym typeface="Consolas"/>
              </a:rPr>
              <a:t>attr(,"doeey")</a:t>
            </a:r>
          </a:p>
          <a:p>
            <a:pPr lvl="0" rtl="0">
              <a:buNone/>
            </a:pPr>
            <a:r>
              <a:rPr lang="en-GB" i="1">
                <a:latin typeface="Consolas"/>
                <a:ea typeface="Consolas"/>
                <a:cs typeface="Consolas"/>
                <a:sym typeface="Consolas"/>
              </a:rPr>
              <a:t>[1] "3"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7994400" y="4941800"/>
            <a:ext cx="659099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GB" b="1"/>
              <a:t>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228600" y="643200"/>
            <a:ext cx="7842000" cy="600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require("io")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function ttests.matrixTest(s)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   local m = R.Robj(s)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   local mview = R.asMatrix(m)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   for j=0, mview.ncols - 1 do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      for i = 0, mview.nrows -1 do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	    io.write( mview[{i,j}],"\t" )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      end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      io.write("\n")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   end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endParaRPr lang="en-GB" sz="1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y &lt;- matrix(as.numeric(1:10),ncol=2)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print(y)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terra("matrixTest",y,table="ttests")</a:t>
            </a:r>
          </a:p>
          <a:p>
            <a:endParaRPr lang="en-GB" sz="140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140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140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140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140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140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140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0" y="0"/>
            <a:ext cx="9144000" cy="566999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 sz="3000" b="1"/>
              <a:t>rterra</a:t>
            </a:r>
            <a:r>
              <a:rPr lang="en-GB" sz="3000"/>
              <a:t>: Matrices</a:t>
            </a:r>
          </a:p>
        </p:txBody>
      </p:sp>
      <p:cxnSp>
        <p:nvCxnSpPr>
          <p:cNvPr id="129" name="Shape 129"/>
          <p:cNvCxnSpPr/>
          <p:nvPr/>
        </p:nvCxnSpPr>
        <p:spPr>
          <a:xfrm rot="10800000" flipH="1">
            <a:off x="3450" y="556624"/>
            <a:ext cx="9137100" cy="10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0" name="Shape 130"/>
          <p:cNvSpPr txBox="1"/>
          <p:nvPr/>
        </p:nvSpPr>
        <p:spPr>
          <a:xfrm>
            <a:off x="7926000" y="989675"/>
            <a:ext cx="659099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GB" b="1"/>
              <a:t>Lua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4140500" y="3866575"/>
            <a:ext cx="4723199" cy="2542799"/>
          </a:xfrm>
          <a:prstGeom prst="rect">
            <a:avLst/>
          </a:prstGeom>
          <a:solidFill>
            <a:srgbClr val="F3F3F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 i="1">
                <a:latin typeface="Consolas"/>
                <a:ea typeface="Consolas"/>
                <a:cs typeface="Consolas"/>
                <a:sym typeface="Consolas"/>
              </a:rPr>
              <a:t>&gt; print(y)</a:t>
            </a:r>
          </a:p>
          <a:p>
            <a:pPr lvl="0" rtl="0">
              <a:buNone/>
            </a:pPr>
            <a:r>
              <a:rPr lang="en-GB" i="1">
                <a:latin typeface="Consolas"/>
                <a:ea typeface="Consolas"/>
                <a:cs typeface="Consolas"/>
                <a:sym typeface="Consolas"/>
              </a:rPr>
              <a:t>     [,1] [,2]</a:t>
            </a:r>
          </a:p>
          <a:p>
            <a:pPr lvl="0" rtl="0">
              <a:buNone/>
            </a:pPr>
            <a:r>
              <a:rPr lang="en-GB" i="1">
                <a:latin typeface="Consolas"/>
                <a:ea typeface="Consolas"/>
                <a:cs typeface="Consolas"/>
                <a:sym typeface="Consolas"/>
              </a:rPr>
              <a:t>[1,]    1    6</a:t>
            </a:r>
          </a:p>
          <a:p>
            <a:pPr lvl="0" rtl="0">
              <a:buNone/>
            </a:pPr>
            <a:r>
              <a:rPr lang="en-GB" i="1">
                <a:latin typeface="Consolas"/>
                <a:ea typeface="Consolas"/>
                <a:cs typeface="Consolas"/>
                <a:sym typeface="Consolas"/>
              </a:rPr>
              <a:t>[2,]    2    7</a:t>
            </a:r>
          </a:p>
          <a:p>
            <a:pPr lvl="0" rtl="0">
              <a:buNone/>
            </a:pPr>
            <a:r>
              <a:rPr lang="en-GB" i="1">
                <a:latin typeface="Consolas"/>
                <a:ea typeface="Consolas"/>
                <a:cs typeface="Consolas"/>
                <a:sym typeface="Consolas"/>
              </a:rPr>
              <a:t>[3,]    3    8</a:t>
            </a:r>
          </a:p>
          <a:p>
            <a:pPr lvl="0" rtl="0">
              <a:buNone/>
            </a:pPr>
            <a:r>
              <a:rPr lang="en-GB" i="1">
                <a:latin typeface="Consolas"/>
                <a:ea typeface="Consolas"/>
                <a:cs typeface="Consolas"/>
                <a:sym typeface="Consolas"/>
              </a:rPr>
              <a:t>[4,]    4    9</a:t>
            </a:r>
          </a:p>
          <a:p>
            <a:pPr lvl="0" rtl="0">
              <a:buNone/>
            </a:pPr>
            <a:r>
              <a:rPr lang="en-GB" i="1">
                <a:latin typeface="Consolas"/>
                <a:ea typeface="Consolas"/>
                <a:cs typeface="Consolas"/>
                <a:sym typeface="Consolas"/>
              </a:rPr>
              <a:t>[5,]    5   10</a:t>
            </a:r>
          </a:p>
          <a:p>
            <a:pPr lvl="0" rtl="0">
              <a:buNone/>
            </a:pPr>
            <a:r>
              <a:rPr lang="en-GB" i="1">
                <a:latin typeface="Consolas"/>
                <a:ea typeface="Consolas"/>
                <a:cs typeface="Consolas"/>
                <a:sym typeface="Consolas"/>
              </a:rPr>
              <a:t>&gt; terra("matrixTest",y,table="ttests")</a:t>
            </a:r>
          </a:p>
          <a:p>
            <a:pPr lvl="0" rtl="0">
              <a:buNone/>
            </a:pPr>
            <a:r>
              <a:rPr lang="en-GB" i="1">
                <a:latin typeface="Consolas"/>
                <a:ea typeface="Consolas"/>
                <a:cs typeface="Consolas"/>
                <a:sym typeface="Consolas"/>
              </a:rPr>
              <a:t>1	2	3	4	5	</a:t>
            </a:r>
          </a:p>
          <a:p>
            <a:pPr lvl="0" rtl="0">
              <a:buNone/>
            </a:pPr>
            <a:r>
              <a:rPr lang="en-GB" i="1">
                <a:latin typeface="Consolas"/>
                <a:ea typeface="Consolas"/>
                <a:cs typeface="Consolas"/>
                <a:sym typeface="Consolas"/>
              </a:rPr>
              <a:t>6	7	8	9	10	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7994400" y="4256000"/>
            <a:ext cx="659099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GB" b="1"/>
              <a:t>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228600" y="643200"/>
            <a:ext cx="7842000" cy="600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function ttests.createVector()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400" b="1">
                <a:latin typeface="Consolas"/>
                <a:ea typeface="Consolas"/>
                <a:cs typeface="Consolas"/>
                <a:sym typeface="Consolas"/>
              </a:rPr>
              <a:t>local </a:t>
            </a:r>
            <a:r>
              <a:rPr lang="en-GB" sz="1400" b="1" i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runif</a:t>
            </a:r>
            <a:r>
              <a:rPr lang="en-GB" sz="1400" b="1">
                <a:latin typeface="Consolas"/>
                <a:ea typeface="Consolas"/>
                <a:cs typeface="Consolas"/>
                <a:sym typeface="Consolas"/>
              </a:rPr>
              <a:t>=R.makeRFunction("runif",3,R.getNamespace("stats"))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   local m = R.Robj{type="list",length = 4}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   m[0] =  R.Robj{type='real',with = {1,2}}</a:t>
            </a:r>
          </a:p>
          <a:p>
            <a:pPr lvl="0" rtl="0">
              <a:buNone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   m[1] =  R.Robj{type='real',with = {2,2}}</a:t>
            </a:r>
          </a:p>
          <a:p>
            <a:pPr lvl="0" rtl="0">
              <a:buNone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   m[2] =  R.Robj{type='real',with = {3,2}}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   m[3] =  R.Robj(</a:t>
            </a:r>
            <a:r>
              <a:rPr lang="en-GB" sz="1400" b="1" i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runif</a:t>
            </a: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(R.Robj{type='real',with= {10}}.sexp,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		 		R.Robj{type='real',with = {-1}}.sexp,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		 		R.Robj{type='real',with = {1}}.sexp))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   return m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endParaRPr lang="en-GB" sz="140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1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terra("createVector",table="ttests")</a:t>
            </a:r>
          </a:p>
          <a:p>
            <a:endParaRPr lang="en-GB" sz="140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140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140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140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140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140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140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140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140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0" y="0"/>
            <a:ext cx="9144000" cy="566999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 sz="3000" b="1"/>
              <a:t>rterra</a:t>
            </a:r>
            <a:r>
              <a:rPr lang="en-GB" sz="3000"/>
              <a:t>: Lists and Calling R Functions</a:t>
            </a:r>
          </a:p>
        </p:txBody>
      </p:sp>
      <p:cxnSp>
        <p:nvCxnSpPr>
          <p:cNvPr id="139" name="Shape 139"/>
          <p:cNvCxnSpPr/>
          <p:nvPr/>
        </p:nvCxnSpPr>
        <p:spPr>
          <a:xfrm rot="10800000" flipH="1">
            <a:off x="3450" y="556624"/>
            <a:ext cx="9137100" cy="10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40" name="Shape 140"/>
          <p:cNvSpPr txBox="1"/>
          <p:nvPr/>
        </p:nvSpPr>
        <p:spPr>
          <a:xfrm>
            <a:off x="7926000" y="989675"/>
            <a:ext cx="659099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GB" b="1"/>
              <a:t>Lua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4193750" y="3725450"/>
            <a:ext cx="4709700" cy="3000000"/>
          </a:xfrm>
          <a:prstGeom prst="rect">
            <a:avLst/>
          </a:prstGeom>
          <a:solidFill>
            <a:srgbClr val="EFEFEF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 i="1">
                <a:latin typeface="Consolas"/>
                <a:ea typeface="Consolas"/>
                <a:cs typeface="Consolas"/>
                <a:sym typeface="Consolas"/>
              </a:rPr>
              <a:t>[[1]]</a:t>
            </a:r>
          </a:p>
          <a:p>
            <a:pPr lvl="0" rtl="0">
              <a:buNone/>
            </a:pPr>
            <a:r>
              <a:rPr lang="en-GB" i="1">
                <a:latin typeface="Consolas"/>
                <a:ea typeface="Consolas"/>
                <a:cs typeface="Consolas"/>
                <a:sym typeface="Consolas"/>
              </a:rPr>
              <a:t>[1] 1 2</a:t>
            </a:r>
          </a:p>
          <a:p>
            <a:endParaRPr lang="en-GB" i="1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buNone/>
            </a:pPr>
            <a:r>
              <a:rPr lang="en-GB" i="1">
                <a:latin typeface="Consolas"/>
                <a:ea typeface="Consolas"/>
                <a:cs typeface="Consolas"/>
                <a:sym typeface="Consolas"/>
              </a:rPr>
              <a:t>[[2]]</a:t>
            </a:r>
          </a:p>
          <a:p>
            <a:pPr lvl="0" rtl="0">
              <a:buNone/>
            </a:pPr>
            <a:r>
              <a:rPr lang="en-GB" i="1">
                <a:latin typeface="Consolas"/>
                <a:ea typeface="Consolas"/>
                <a:cs typeface="Consolas"/>
                <a:sym typeface="Consolas"/>
              </a:rPr>
              <a:t>[1] 2 2</a:t>
            </a:r>
          </a:p>
          <a:p>
            <a:endParaRPr lang="en-GB" i="1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buNone/>
            </a:pPr>
            <a:r>
              <a:rPr lang="en-GB" i="1">
                <a:latin typeface="Consolas"/>
                <a:ea typeface="Consolas"/>
                <a:cs typeface="Consolas"/>
                <a:sym typeface="Consolas"/>
              </a:rPr>
              <a:t>[[3]]</a:t>
            </a:r>
          </a:p>
          <a:p>
            <a:pPr lvl="0" rtl="0">
              <a:buNone/>
            </a:pPr>
            <a:r>
              <a:rPr lang="en-GB" i="1">
                <a:latin typeface="Consolas"/>
                <a:ea typeface="Consolas"/>
                <a:cs typeface="Consolas"/>
                <a:sym typeface="Consolas"/>
              </a:rPr>
              <a:t>[1] 3 2</a:t>
            </a:r>
          </a:p>
          <a:p>
            <a:endParaRPr lang="en-GB" i="1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buNone/>
            </a:pPr>
            <a:r>
              <a:rPr lang="en-GB" i="1">
                <a:latin typeface="Consolas"/>
                <a:ea typeface="Consolas"/>
                <a:cs typeface="Consolas"/>
                <a:sym typeface="Consolas"/>
              </a:rPr>
              <a:t>[[4]]</a:t>
            </a:r>
          </a:p>
          <a:p>
            <a:pPr lvl="0" rtl="0">
              <a:buNone/>
            </a:pPr>
            <a:r>
              <a:rPr lang="en-GB" i="1">
                <a:latin typeface="Consolas"/>
                <a:ea typeface="Consolas"/>
                <a:cs typeface="Consolas"/>
                <a:sym typeface="Consolas"/>
              </a:rPr>
              <a:t> [1] 0.6907007 0.2870886 0.8696195 0.7024621 0.5748302 0.6567022 0.4824151</a:t>
            </a:r>
          </a:p>
          <a:p>
            <a:pPr lvl="0" rtl="0">
              <a:buNone/>
            </a:pPr>
            <a:r>
              <a:rPr lang="en-GB" i="1">
                <a:latin typeface="Consolas"/>
                <a:ea typeface="Consolas"/>
                <a:cs typeface="Consolas"/>
                <a:sym typeface="Consolas"/>
              </a:rPr>
              <a:t> [8] 0.5233279 0.4983562 0.5210542</a:t>
            </a:r>
          </a:p>
          <a:p>
            <a:endParaRPr lang="en-GB" i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7994400" y="4560800"/>
            <a:ext cx="659099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GB" b="1"/>
              <a:t>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0"/>
            <a:ext cx="9144000" cy="566999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 sz="3000" b="1"/>
              <a:t>rterra</a:t>
            </a:r>
            <a:r>
              <a:rPr lang="en-GB" sz="3000"/>
              <a:t>: How is Terra Involed?</a:t>
            </a:r>
          </a:p>
        </p:txBody>
      </p:sp>
      <p:cxnSp>
        <p:nvCxnSpPr>
          <p:cNvPr id="148" name="Shape 148"/>
          <p:cNvCxnSpPr/>
          <p:nvPr/>
        </p:nvCxnSpPr>
        <p:spPr>
          <a:xfrm rot="10800000" flipH="1">
            <a:off x="3450" y="556624"/>
            <a:ext cx="9137100" cy="10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49" name="Shape 149"/>
          <p:cNvSpPr txBox="1"/>
          <p:nvPr/>
        </p:nvSpPr>
        <p:spPr>
          <a:xfrm>
            <a:off x="178800" y="730900"/>
            <a:ext cx="8797800" cy="3804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GB" sz="2400"/>
              <a:t>Use Lua to construct Terra functions.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GB" sz="2400"/>
              <a:t>These Terra functions are inlined when used in other Terra functions</a:t>
            </a:r>
          </a:p>
          <a:p>
            <a:endParaRPr lang="en-GB" sz="2400"/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for a,b in pairs({ {"NilValue"},{"NaSTRING"},{"GlobalEnv"},{"EmptyEnv"},{"BaseEnv"},{"UnboundValue"},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		   {"NaN",double},{"PosInf",double},{"NegInf",double}, {"NaREAL",double},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		   {"NaINTEGER",int}, {"NaLOGICAL", int}}) do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local fn = b[1]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local s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s = symbol(b[2] or R.SEXP, "argument")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R[ </a:t>
            </a: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"is" .. fn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] = terra([s])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return([s] == R.constants.[fn])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end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endParaRPr lang="en-GB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-GB"/>
              <a:t>Performance of rterra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0" y="0"/>
            <a:ext cx="9144000" cy="566999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 sz="3000" b="1"/>
              <a:t>rterra</a:t>
            </a:r>
            <a:r>
              <a:rPr lang="en-GB" sz="3000"/>
              <a:t>: Performance - Gibbs Sampler</a:t>
            </a:r>
          </a:p>
        </p:txBody>
      </p:sp>
      <p:cxnSp>
        <p:nvCxnSpPr>
          <p:cNvPr id="160" name="Shape 160"/>
          <p:cNvCxnSpPr/>
          <p:nvPr/>
        </p:nvCxnSpPr>
        <p:spPr>
          <a:xfrm rot="10800000" flipH="1">
            <a:off x="3450" y="556624"/>
            <a:ext cx="9137100" cy="10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1" name="Shape 161"/>
          <p:cNvSpPr txBox="1"/>
          <p:nvPr/>
        </p:nvSpPr>
        <p:spPr>
          <a:xfrm>
            <a:off x="106000" y="691150"/>
            <a:ext cx="8878500" cy="1386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937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GB" sz="2600" u="sng">
                <a:solidFill>
                  <a:schemeClr val="hlink"/>
                </a:solidFill>
                <a:hlinkClick r:id="rId3"/>
              </a:rPr>
              <a:t>Gibbs Sampler</a:t>
            </a:r>
            <a:r>
              <a:rPr lang="en-GB" sz="2600"/>
              <a:t> did the rounds for speed issues</a:t>
            </a:r>
          </a:p>
          <a:p>
            <a:pPr marL="457200" lvl="0" indent="-3937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GB" sz="2600"/>
              <a:t>Terra can import C header files with some caveats </a:t>
            </a:r>
          </a:p>
          <a:p>
            <a:pPr lvl="0">
              <a:buNone/>
            </a:pPr>
            <a:r>
              <a:rPr lang="en-GB" sz="2600"/>
              <a:t>     e.g. not all </a:t>
            </a:r>
            <a:r>
              <a:rPr lang="en-GB" sz="2600">
                <a:latin typeface="Consolas"/>
                <a:ea typeface="Consolas"/>
                <a:cs typeface="Consolas"/>
                <a:sym typeface="Consolas"/>
              </a:rPr>
              <a:t>#defines</a:t>
            </a:r>
            <a:r>
              <a:rPr lang="en-GB" sz="2600"/>
              <a:t> are imported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700550" y="2147725"/>
            <a:ext cx="7787700" cy="4055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gsl = terralib.includecstring [[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#include &lt;gsl/gsl_rng.h&gt;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#include &lt;gsl/gsl_randist.h&gt;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const gsl_rng_type* get_mt19937(){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		return gsl_rng_mt19937;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	}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endParaRPr lang="en-GB">
              <a:latin typeface="Consolas"/>
              <a:ea typeface="Consolas"/>
              <a:cs typeface="Consolas"/>
              <a:sym typeface="Consolas"/>
            </a:endParaRPr>
          </a:p>
          <a:p>
            <a:endParaRPr lang="en-GB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terralib.linklibrary "libgsl.so"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terralib.linklibrary("libgslcblas.so")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terralib.linklibrary("gibstest.so")</a:t>
            </a:r>
          </a:p>
          <a:p>
            <a:endParaRPr lang="en-GB">
              <a:latin typeface="Consolas"/>
              <a:ea typeface="Consolas"/>
              <a:cs typeface="Consolas"/>
              <a:sym typeface="Consolas"/>
            </a:endParaRPr>
          </a:p>
          <a:p>
            <a:endParaRPr lang="en-GB">
              <a:latin typeface="Consolas"/>
              <a:ea typeface="Consolas"/>
              <a:cs typeface="Consolas"/>
              <a:sym typeface="Consolas"/>
            </a:endParaRPr>
          </a:p>
          <a:p>
            <a:endParaRPr lang="en-GB">
              <a:latin typeface="Consolas"/>
              <a:ea typeface="Consolas"/>
              <a:cs typeface="Consolas"/>
              <a:sym typeface="Consolas"/>
            </a:endParaRPr>
          </a:p>
          <a:p>
            <a:endParaRPr lang="en-GB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0" y="0"/>
            <a:ext cx="9144000" cy="566999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 sz="3000" b="1"/>
              <a:t>rterra</a:t>
            </a:r>
            <a:r>
              <a:rPr lang="en-GB" sz="3000"/>
              <a:t>: Performance - Gibbs Sampler</a:t>
            </a:r>
          </a:p>
        </p:txBody>
      </p:sp>
      <p:cxnSp>
        <p:nvCxnSpPr>
          <p:cNvPr id="168" name="Shape 168"/>
          <p:cNvCxnSpPr/>
          <p:nvPr/>
        </p:nvCxnSpPr>
        <p:spPr>
          <a:xfrm rot="10800000" flipH="1">
            <a:off x="3450" y="556624"/>
            <a:ext cx="9137100" cy="10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9" name="Shape 169"/>
          <p:cNvSpPr txBox="1"/>
          <p:nvPr/>
        </p:nvSpPr>
        <p:spPr>
          <a:xfrm>
            <a:off x="106000" y="691150"/>
            <a:ext cx="8878500" cy="6057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937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GB" sz="2600"/>
              <a:t>Lua version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678150" y="1420875"/>
            <a:ext cx="7787700" cy="414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function doGibbsJIT(p)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local p1 = R.Robj(p)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local N,thin = p1[0], p1[1]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local r = R.Robj{type='real',length = N*2}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local mr = R.asMatrix(r, {N,2})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local rng =  gsl.initgsl_rng()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local x,y = 0.0,0.0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for i=0,N-1 do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for j=0, thin-1 do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	 	x=gsl_ran_gamma(rng,3.0,1.0/(y*y+4));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	 	y=1.0/(x+1)+gsl.gsl_ran_gaussian(rng,1.0/cmath.sqrt(2*x+2))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	 	</a:t>
            </a: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mr[{i,0}],mr[{i,1}] = x,y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end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end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freegsl_rng(rng)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return r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endParaRPr lang="en-GB">
              <a:latin typeface="Consolas"/>
              <a:ea typeface="Consolas"/>
              <a:cs typeface="Consolas"/>
              <a:sym typeface="Consolas"/>
            </a:endParaRPr>
          </a:p>
          <a:p>
            <a:endParaRPr lang="en-GB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28600" y="643200"/>
            <a:ext cx="8686800" cy="374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92307"/>
              <a:buFont typeface="Arial"/>
              <a:buChar char="•"/>
            </a:pPr>
            <a:r>
              <a:rPr lang="en-GB" sz="2600"/>
              <a:t>Take advantage of libraries written in other languages e.g. C,C++, and Fortran</a:t>
            </a:r>
          </a:p>
          <a:p>
            <a:pPr marL="457200" lvl="0" indent="-3937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 sz="2600"/>
              <a:t>Performance of algorithms written in R is not often the speediest, especially for scalar manipulations</a:t>
            </a:r>
          </a:p>
          <a:p>
            <a:pPr marL="914400" lvl="1" indent="-393700" rtl="0">
              <a:buClr>
                <a:schemeClr val="dk1"/>
              </a:buClr>
              <a:buSzPct val="86666"/>
              <a:buFont typeface="Courier New"/>
              <a:buChar char="o"/>
            </a:pPr>
            <a:r>
              <a:rPr lang="en-GB"/>
              <a:t>... users recode the 'hot-spots' in C,C++, and/or Fortran</a:t>
            </a:r>
          </a:p>
          <a:p>
            <a:pPr marL="0" lvl="0" indent="0" rtl="0">
              <a:buNone/>
            </a:pPr>
            <a:r>
              <a:rPr lang="en-GB" sz="2600"/>
              <a:t>And sometimes users switch to other languages (which may be for reasons other than speed)</a:t>
            </a:r>
          </a:p>
          <a:p>
            <a:endParaRPr lang="en-GB" sz="2600"/>
          </a:p>
          <a:p>
            <a:endParaRPr lang="en-GB" sz="2600"/>
          </a:p>
        </p:txBody>
      </p:sp>
      <p:sp>
        <p:nvSpPr>
          <p:cNvPr id="31" name="Shape 31"/>
          <p:cNvSpPr/>
          <p:nvPr/>
        </p:nvSpPr>
        <p:spPr>
          <a:xfrm>
            <a:off x="0" y="0"/>
            <a:ext cx="9144000" cy="566999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GB" sz="3000"/>
              <a:t>The Case for R Extensions</a:t>
            </a:r>
          </a:p>
        </p:txBody>
      </p:sp>
      <p:cxnSp>
        <p:nvCxnSpPr>
          <p:cNvPr id="32" name="Shape 32"/>
          <p:cNvCxnSpPr/>
          <p:nvPr/>
        </p:nvCxnSpPr>
        <p:spPr>
          <a:xfrm rot="10800000" flipH="1">
            <a:off x="3450" y="556624"/>
            <a:ext cx="9137100" cy="10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" name="Shape 33"/>
          <p:cNvSpPr txBox="1"/>
          <p:nvPr/>
        </p:nvSpPr>
        <p:spPr>
          <a:xfrm>
            <a:off x="228600" y="3604750"/>
            <a:ext cx="8739900" cy="12239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0" y="0"/>
            <a:ext cx="9144000" cy="566999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 sz="3000" b="1"/>
              <a:t>rterra</a:t>
            </a:r>
            <a:r>
              <a:rPr lang="en-GB" sz="3000"/>
              <a:t>: Performance - Gibbs Sampler</a:t>
            </a:r>
          </a:p>
        </p:txBody>
      </p:sp>
      <p:cxnSp>
        <p:nvCxnSpPr>
          <p:cNvPr id="176" name="Shape 176"/>
          <p:cNvCxnSpPr/>
          <p:nvPr/>
        </p:nvCxnSpPr>
        <p:spPr>
          <a:xfrm rot="10800000" flipH="1">
            <a:off x="3450" y="556624"/>
            <a:ext cx="9137100" cy="10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7" name="Shape 177"/>
          <p:cNvSpPr txBox="1"/>
          <p:nvPr/>
        </p:nvSpPr>
        <p:spPr>
          <a:xfrm>
            <a:off x="106000" y="691150"/>
            <a:ext cx="8878500" cy="6057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937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GB" sz="2600"/>
              <a:t>Terra version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678150" y="1497075"/>
            <a:ext cx="7787700" cy="5350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GSL_RNG_INIT = function(rng)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return( quote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	      rng = gsl.gsl_rng_alloc([&amp;gsl.gsl_rng_type] (gsl.get_mt19937()))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	      ffi.gc(rng,gsl.gsl_rng_free)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	      end)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terra _doGibbsTerra(</a:t>
            </a: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r:&amp;double, N:int, thin:int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var rng : &amp;gsl.gsl_rng = nil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[GSL_RNG_INIT(rng)] </a:t>
            </a:r>
            <a:r>
              <a:rPr lang="en-GB" b="1" i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-- splicing (like a macro)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for i=0,N do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for j=0, thin do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	 var x,y = 0.0,0.0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	 x=gsl.gsl_ran_gamma(rng,3.0,1.0/(y*y+4));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	 y=1.0/(x+1)+gsl.gsl_ran_gaussian(rng,1.0/cmath.sqrt(2*x+2))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	 r[i ],r[i+N] =  x,y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end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end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function doGibbsTerra(p) </a:t>
            </a:r>
            <a:r>
              <a:rPr lang="en-GB" b="1" i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-- call this from R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local p1 = R.Robj(p)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local N,thin = p1[0], p1[1]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local r = R.Robj{type='real',length = N*2}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_doGibbsTerra( r.ptr, N,thin)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return r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endParaRPr lang="en-GB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0" y="0"/>
            <a:ext cx="9144000" cy="566999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 sz="3000" b="1"/>
              <a:t>rterra</a:t>
            </a:r>
            <a:r>
              <a:rPr lang="en-GB" sz="3000"/>
              <a:t>: Performance - Gibbs Sampler</a:t>
            </a:r>
          </a:p>
        </p:txBody>
      </p:sp>
      <p:cxnSp>
        <p:nvCxnSpPr>
          <p:cNvPr id="184" name="Shape 184"/>
          <p:cNvCxnSpPr/>
          <p:nvPr/>
        </p:nvCxnSpPr>
        <p:spPr>
          <a:xfrm rot="10800000" flipH="1">
            <a:off x="3450" y="556624"/>
            <a:ext cx="9137100" cy="10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5" name="Shape 185"/>
          <p:cNvSpPr txBox="1"/>
          <p:nvPr/>
        </p:nvSpPr>
        <p:spPr>
          <a:xfrm>
            <a:off x="106000" y="691150"/>
            <a:ext cx="8878500" cy="6057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buNone/>
            </a:pPr>
            <a:r>
              <a:rPr lang="en-GB" sz="2600"/>
              <a:t>Terra Multi-threaded version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678150" y="1121775"/>
            <a:ext cx="7787700" cy="4659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local struct A {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N: int;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thin: int;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r:&amp;double;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	       }</a:t>
            </a:r>
          </a:p>
          <a:p>
            <a:endParaRPr lang="en-GB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terra _doGibbsTerra1(r:&amp;double, N:int, thin:int ,numthreads:int)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var p = { N = N, thin=thin, r=r} --</a:t>
            </a:r>
            <a:r>
              <a:rPr lang="en-GB" i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i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anonymous struc</a:t>
            </a:r>
            <a:r>
              <a:rPr lang="en-GB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var threadpool = glib.g_thread_pool_new(_driver,&amp;p,numthreads,0,nil)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var integers = [&amp;int](stdlib.malloc(sizeof(int)*N))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for i=0,N do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integers[i] = i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 glib.g_thread_pool_push(threadpool,integers+i,nil)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end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glib.g_thread_pool_free (threadpool,0,1)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stdlib.free(integers)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endParaRPr lang="en-GB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132750" y="5781675"/>
            <a:ext cx="8878500" cy="9638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-GB" sz="2600"/>
              <a:t>Structs can have methods attached to them , similar to Lua's metatables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0" y="0"/>
            <a:ext cx="9144000" cy="566999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 sz="3000" b="1"/>
              <a:t>rterra</a:t>
            </a:r>
            <a:r>
              <a:rPr lang="en-GB" sz="3000"/>
              <a:t>: Performance - Gibbs Sampler</a:t>
            </a:r>
          </a:p>
        </p:txBody>
      </p:sp>
      <p:cxnSp>
        <p:nvCxnSpPr>
          <p:cNvPr id="193" name="Shape 193"/>
          <p:cNvCxnSpPr/>
          <p:nvPr/>
        </p:nvCxnSpPr>
        <p:spPr>
          <a:xfrm rot="10800000" flipH="1">
            <a:off x="3450" y="556624"/>
            <a:ext cx="9137100" cy="10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4" name="Shape 194"/>
          <p:cNvSpPr/>
          <p:nvPr/>
        </p:nvSpPr>
        <p:spPr>
          <a:xfrm>
            <a:off x="0" y="987955"/>
            <a:ext cx="9144001" cy="48820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95" name="Shape 195"/>
          <p:cNvSpPr txBox="1"/>
          <p:nvPr/>
        </p:nvSpPr>
        <p:spPr>
          <a:xfrm>
            <a:off x="2743200" y="6113375"/>
            <a:ext cx="3657600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-GB"/>
              <a:t>N = 50,000 thin = 300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566999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 sz="3000" b="1"/>
              <a:t>rterra</a:t>
            </a:r>
            <a:r>
              <a:rPr lang="en-GB" sz="3000"/>
              <a:t>: Performance - Vector Ops</a:t>
            </a:r>
          </a:p>
        </p:txBody>
      </p:sp>
      <p:cxnSp>
        <p:nvCxnSpPr>
          <p:cNvPr id="201" name="Shape 201"/>
          <p:cNvCxnSpPr/>
          <p:nvPr/>
        </p:nvCxnSpPr>
        <p:spPr>
          <a:xfrm rot="10800000" flipH="1">
            <a:off x="3450" y="556624"/>
            <a:ext cx="9137100" cy="10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186000" y="737650"/>
            <a:ext cx="8760600" cy="17969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97222"/>
              <a:buFont typeface="Arial"/>
              <a:buChar char="•"/>
            </a:pPr>
            <a:r>
              <a:rPr lang="en-GB" sz="2400"/>
              <a:t>Weighted Mean: Write this in terra (same as C) or LuaJIT (close to C) </a:t>
            </a:r>
          </a:p>
          <a:p>
            <a:pPr marL="457200" lvl="0" indent="-317500">
              <a:buClr>
                <a:srgbClr val="000000"/>
              </a:buClr>
              <a:buSzPct val="97222"/>
              <a:buFont typeface="Arial"/>
              <a:buChar char="•"/>
            </a:pPr>
            <a:r>
              <a:rPr lang="en-GB" sz="2400"/>
              <a:t>For very large vector size or repeated computations we can use vector ops (SSE)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0" y="0"/>
            <a:ext cx="9144000" cy="566999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 sz="3000" b="1"/>
              <a:t>rterra</a:t>
            </a:r>
            <a:r>
              <a:rPr lang="en-GB" sz="3000"/>
              <a:t>: Performance - Vector Ops</a:t>
            </a:r>
          </a:p>
        </p:txBody>
      </p:sp>
      <p:cxnSp>
        <p:nvCxnSpPr>
          <p:cNvPr id="208" name="Shape 208"/>
          <p:cNvCxnSpPr/>
          <p:nvPr/>
        </p:nvCxnSpPr>
        <p:spPr>
          <a:xfrm rot="10800000" flipH="1">
            <a:off x="3450" y="556624"/>
            <a:ext cx="9137100" cy="10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9" name="Shape 209"/>
          <p:cNvSpPr txBox="1"/>
          <p:nvPr/>
        </p:nvSpPr>
        <p:spPr>
          <a:xfrm>
            <a:off x="158050" y="839950"/>
            <a:ext cx="3527699" cy="300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terra uvwsum(a : R.SEXP,w:R.SEXP)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var a1 = Rt.newReal(a,false)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var w1 = Rt.newReal(w,false)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var s,ws = 0.0,0.0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for i=0,w1.length do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ws = ws + w1:get(i)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s  = s  + w1:get(i)*a1:get(i)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end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return Rt.newScalarReal(s/ws)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3728250" y="1057975"/>
            <a:ext cx="5336099" cy="5032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terra wsum(a : R.SEXP,w:R.SEXP)</a:t>
            </a:r>
          </a:p>
          <a:p>
            <a:pPr lvl="0" rtl="0"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var a1 = Rt.newReal(a,false)</a:t>
            </a:r>
          </a:p>
          <a:p>
            <a:pPr lvl="0" rtl="0"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var w1 = Rt.newReal(w,false)</a:t>
            </a:r>
          </a:p>
          <a:p>
            <a:pPr lvl="0" rtl="0"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200" b="1">
                <a:latin typeface="Consolas"/>
                <a:ea typeface="Consolas"/>
                <a:cs typeface="Consolas"/>
                <a:sym typeface="Consolas"/>
              </a:rPr>
              <a:t>var regular = w1.length and (- [vecsizel])</a:t>
            </a:r>
          </a:p>
          <a:p>
            <a:pPr lvl="0" rtl="0"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var wacc   : vector(double, vecsizel) = 0.0</a:t>
            </a:r>
          </a:p>
          <a:p>
            <a:pPr lvl="0" rtl="0"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var sacc   : vector(double, vecsizel) = 0.0</a:t>
            </a:r>
          </a:p>
          <a:p>
            <a:pPr lvl="0" rtl="0"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for index =0, regular,[vecsizel]  do</a:t>
            </a:r>
          </a:p>
          <a:p>
            <a:pPr lvl="0" rtl="0"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  var t1 = </a:t>
            </a:r>
            <a:r>
              <a:rPr lang="en-GB" sz="1200" b="1">
                <a:latin typeface="Consolas"/>
                <a:ea typeface="Consolas"/>
                <a:cs typeface="Consolas"/>
                <a:sym typeface="Consolas"/>
              </a:rPr>
              <a:t>terralib.attrload([&amp;vector(double,vecsizel)]( w1.ptr + index),{ align = 8 })</a:t>
            </a:r>
          </a:p>
          <a:p>
            <a:pPr lvl="0" rtl="0"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  var t2 = </a:t>
            </a:r>
            <a:r>
              <a:rPr lang="en-GB" sz="1200" b="1">
                <a:latin typeface="Consolas"/>
                <a:ea typeface="Consolas"/>
                <a:cs typeface="Consolas"/>
                <a:sym typeface="Consolas"/>
              </a:rPr>
              <a:t>terralib.attrload([&amp;vector(double,vecsizel)]( a1.ptr + index),{ align = 8 })</a:t>
            </a:r>
          </a:p>
          <a:p>
            <a:pPr lvl="0" rtl="0"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200" b="1">
                <a:latin typeface="Consolas"/>
                <a:ea typeface="Consolas"/>
                <a:cs typeface="Consolas"/>
                <a:sym typeface="Consolas"/>
              </a:rPr>
              <a:t>  wacc = wacc + t1</a:t>
            </a:r>
          </a:p>
          <a:p>
            <a:pPr lvl="0" rtl="0">
              <a:buNone/>
            </a:pPr>
            <a:r>
              <a:rPr lang="en-GB" sz="1200" b="1">
                <a:latin typeface="Consolas"/>
                <a:ea typeface="Consolas"/>
                <a:cs typeface="Consolas"/>
                <a:sym typeface="Consolas"/>
              </a:rPr>
              <a:t>      sacc = sacc + t1*t2</a:t>
            </a:r>
          </a:p>
          <a:p>
            <a:pPr lvl="0" rtl="0"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end</a:t>
            </a:r>
          </a:p>
          <a:p>
            <a:pPr lvl="0" rtl="0"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var wrest ,srest = 0.0,0.0</a:t>
            </a:r>
          </a:p>
          <a:p>
            <a:pPr lvl="0" rtl="0"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for i=regular, w1.length do</a:t>
            </a:r>
          </a:p>
          <a:p>
            <a:pPr lvl="0" rtl="0"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  wrest = wrest + w1:get(i)</a:t>
            </a:r>
          </a:p>
          <a:p>
            <a:pPr lvl="0" rtl="0"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  srest = srest + w1:get(i)*a1:get(i)</a:t>
            </a:r>
          </a:p>
          <a:p>
            <a:pPr lvl="0" rtl="0"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end</a:t>
            </a:r>
          </a:p>
          <a:p>
            <a:pPr lvl="0" rtl="0"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for i =0, [vecsizel] do</a:t>
            </a:r>
          </a:p>
          <a:p>
            <a:pPr lvl="0" rtl="0"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  wrest = wrest + wacc[i]</a:t>
            </a:r>
          </a:p>
          <a:p>
            <a:pPr lvl="0" rtl="0"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  srest = srest + sacc[i]</a:t>
            </a:r>
          </a:p>
          <a:p>
            <a:pPr lvl="0" rtl="0"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end</a:t>
            </a:r>
          </a:p>
          <a:p>
            <a:pPr lvl="0" rtl="0"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return Rt.newScalarReal(srest/wrest)</a:t>
            </a:r>
          </a:p>
          <a:p>
            <a:pPr lvl="0" rtl="0"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/>
        </p:nvSpPr>
        <p:spPr>
          <a:xfrm>
            <a:off x="0" y="0"/>
            <a:ext cx="9144000" cy="566999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 sz="3000" b="1"/>
              <a:t>rterra</a:t>
            </a:r>
            <a:r>
              <a:rPr lang="en-GB" sz="3000"/>
              <a:t>: Performance - Vector Ops</a:t>
            </a:r>
          </a:p>
        </p:txBody>
      </p:sp>
      <p:cxnSp>
        <p:nvCxnSpPr>
          <p:cNvPr id="216" name="Shape 216"/>
          <p:cNvCxnSpPr/>
          <p:nvPr/>
        </p:nvCxnSpPr>
        <p:spPr>
          <a:xfrm rot="10800000" flipH="1">
            <a:off x="3450" y="556624"/>
            <a:ext cx="9137100" cy="10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7" name="Shape 217"/>
          <p:cNvSpPr/>
          <p:nvPr/>
        </p:nvSpPr>
        <p:spPr>
          <a:xfrm>
            <a:off x="0" y="1079895"/>
            <a:ext cx="9143999" cy="469820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18" name="Shape 218"/>
          <p:cNvSpPr txBox="1"/>
          <p:nvPr/>
        </p:nvSpPr>
        <p:spPr>
          <a:xfrm>
            <a:off x="2982575" y="5994825"/>
            <a:ext cx="3657600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-GB"/>
              <a:t>N = 70MM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0" y="0"/>
            <a:ext cx="9144000" cy="566999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 sz="3000" b="1"/>
              <a:t>rterra</a:t>
            </a:r>
            <a:r>
              <a:rPr lang="en-GB" sz="3000"/>
              <a:t>: Performance - Cosine Distance</a:t>
            </a:r>
          </a:p>
        </p:txBody>
      </p:sp>
      <p:cxnSp>
        <p:nvCxnSpPr>
          <p:cNvPr id="224" name="Shape 224"/>
          <p:cNvCxnSpPr/>
          <p:nvPr/>
        </p:nvCxnSpPr>
        <p:spPr>
          <a:xfrm rot="10800000" flipH="1">
            <a:off x="3450" y="556624"/>
            <a:ext cx="9137100" cy="10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5" name="Shape 225"/>
          <p:cNvSpPr txBox="1"/>
          <p:nvPr/>
        </p:nvSpPr>
        <p:spPr>
          <a:xfrm>
            <a:off x="186000" y="737650"/>
            <a:ext cx="8760600" cy="979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97222"/>
              <a:buFont typeface="Arial"/>
              <a:buChar char="•"/>
            </a:pPr>
            <a:r>
              <a:rPr lang="en-GB" sz="2400"/>
              <a:t>LuaJIT need not be always C speed - 2x-3x quite possible (with nested loops)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721375" y="1655175"/>
            <a:ext cx="7984200" cy="4094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function doCosineL(mat0) </a:t>
            </a:r>
            <a:r>
              <a:rPr lang="en-GB" b="1" i="1">
                <a:latin typeface="Consolas"/>
                <a:ea typeface="Consolas"/>
                <a:cs typeface="Consolas"/>
                <a:sym typeface="Consolas"/>
              </a:rPr>
              <a:t>--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b="1" i="1">
                <a:latin typeface="Consolas"/>
                <a:ea typeface="Consolas"/>
                <a:cs typeface="Consolas"/>
                <a:sym typeface="Consolas"/>
              </a:rPr>
              <a:t>unoptimized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local mat = R.asMatrix(R.newReal{fromSexp = mat0})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local retval = R.Robj{type=’numeric’,length = mat.nrows*mat.nrows}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retval["dim"] =  R.Roj{type=’int’,with = {mat.nrows, mat.nrows}}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local rm  = R.asMatrix(retval)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for row1 = 0, mat.nrows-1 do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for row2=0, mat.nrows-1 do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	 local s,a1,a2 = 0.0, 0.0,0.0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	 for i=0, mat.ncols-1 do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	    s = s + mat[ {row1,i} ] * mat[ {row2,i} ]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	    a1 = a1 +  mat[ {row1,i} ]^2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	    a2 = a2 +  mat[ {row2,i} ]^2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	 end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	 rm[ {row1,row2} ] = s / (cmath.sqrt(a1*a2))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end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end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return retval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0" y="0"/>
            <a:ext cx="9144000" cy="566999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 sz="3000" b="1"/>
              <a:t>rterra</a:t>
            </a:r>
            <a:r>
              <a:rPr lang="en-GB" sz="3000"/>
              <a:t>: Performance - Cosine Distance</a:t>
            </a:r>
          </a:p>
        </p:txBody>
      </p:sp>
      <p:cxnSp>
        <p:nvCxnSpPr>
          <p:cNvPr id="232" name="Shape 232"/>
          <p:cNvCxnSpPr/>
          <p:nvPr/>
        </p:nvCxnSpPr>
        <p:spPr>
          <a:xfrm rot="10800000" flipH="1">
            <a:off x="3450" y="556624"/>
            <a:ext cx="9137100" cy="10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3" name="Shape 233"/>
          <p:cNvSpPr txBox="1"/>
          <p:nvPr/>
        </p:nvSpPr>
        <p:spPr>
          <a:xfrm>
            <a:off x="1678150" y="5945400"/>
            <a:ext cx="5637899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N=1500;m &lt;- matrix(as.numeric(1:N^2),ncol=N)</a:t>
            </a:r>
          </a:p>
        </p:txBody>
      </p:sp>
      <p:sp>
        <p:nvSpPr>
          <p:cNvPr id="234" name="Shape 234"/>
          <p:cNvSpPr/>
          <p:nvPr/>
        </p:nvSpPr>
        <p:spPr>
          <a:xfrm>
            <a:off x="0" y="1282390"/>
            <a:ext cx="9144000" cy="429321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0" y="0"/>
            <a:ext cx="9144000" cy="566999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 sz="3000" b="1"/>
              <a:t>rterra</a:t>
            </a:r>
            <a:r>
              <a:rPr lang="en-GB" sz="3000"/>
              <a:t>: Lua + QT</a:t>
            </a:r>
          </a:p>
        </p:txBody>
      </p:sp>
      <p:cxnSp>
        <p:nvCxnSpPr>
          <p:cNvPr id="240" name="Shape 240"/>
          <p:cNvCxnSpPr/>
          <p:nvPr/>
        </p:nvCxnSpPr>
        <p:spPr>
          <a:xfrm rot="10800000" flipH="1">
            <a:off x="3450" y="556624"/>
            <a:ext cx="9137100" cy="10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1" name="Shape 241"/>
          <p:cNvSpPr txBox="1"/>
          <p:nvPr/>
        </p:nvSpPr>
        <p:spPr>
          <a:xfrm>
            <a:off x="191575" y="912025"/>
            <a:ext cx="8444699" cy="5428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require 'qtcore'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require 'qtgui'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function plotData3(a)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local scene = QGraphicsScene.new()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local </a:t>
            </a: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aa = R.Robj(a)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for i = 0,#aa-1 do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local plotElement = </a:t>
            </a: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aa[i]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local plotType = ffi.string(</a:t>
            </a: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plotElement[0][0]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if plotType == "circle" then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	 	local x,y, radius = plotElement[1][0],plotElement[2][0],plotElement[3][0]*5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	 	scene:addEllipse(x,y,radius,radius,pen, brush)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elseif plotType == "line" then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	 	local x1,y1= plotElement[1][0], plotElement[2][0] 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	 	local x2,y2=plotElement[3][0],plotElement[4][0]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	 	scene:addLine(x1,y1,x2,y2,pen)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elseif plotType == "text" then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	 	local x,y=  plotElement[2][0], plotElement[3][0]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	 	local rot = plotElement[4][0]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	 	local txt = ffi.string(plotElement[1][0])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	 	local m = scene:addText(txt, font)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	 	m:setPos(x,y)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	 	m:setRotation(-rot)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end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end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window:setScene(scene)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window:show()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endParaRPr lang="en-GB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0" y="0"/>
            <a:ext cx="9144000" cy="566999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 sz="3000" b="1"/>
              <a:t>rterra</a:t>
            </a:r>
            <a:r>
              <a:rPr lang="en-GB" sz="3000"/>
              <a:t>: Lua + QT</a:t>
            </a:r>
          </a:p>
        </p:txBody>
      </p:sp>
      <p:cxnSp>
        <p:nvCxnSpPr>
          <p:cNvPr id="247" name="Shape 247"/>
          <p:cNvCxnSpPr/>
          <p:nvPr/>
        </p:nvCxnSpPr>
        <p:spPr>
          <a:xfrm rot="10800000" flipH="1">
            <a:off x="3450" y="556624"/>
            <a:ext cx="9137100" cy="10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8" name="Shape 248"/>
          <p:cNvSpPr txBox="1"/>
          <p:nvPr/>
        </p:nvSpPr>
        <p:spPr>
          <a:xfrm>
            <a:off x="191575" y="1000950"/>
            <a:ext cx="8444699" cy="140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library(RGraphicsDevice)</a:t>
            </a:r>
          </a:p>
          <a:p>
            <a:pPr marL="457200" lvl="0" indent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dev &lt;- myDevice()</a:t>
            </a:r>
          </a:p>
          <a:p>
            <a:pPr marL="457200" lvl="0" indent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plot(runif(1000))</a:t>
            </a:r>
          </a:p>
          <a:p>
            <a:pPr marL="457200" lvl="0" indent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ctl &lt;- dev$plots()</a:t>
            </a:r>
          </a:p>
          <a:p>
            <a:pPr marL="457200" lvl="0" indent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terraFile(system.file("examples","rqt.t",package="rterra"))</a:t>
            </a:r>
          </a:p>
          <a:p>
            <a:pPr marL="457200" lvl="0" indent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terra("qtinit",table="rqt")</a:t>
            </a:r>
          </a:p>
          <a:p>
            <a:pPr marL="457200" lvl="0" indent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terraFile(system.file("device","runner.t",package="rterra"))</a:t>
            </a:r>
          </a:p>
          <a:p>
            <a:pPr marL="457200" lvl="0" indent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terra("plotData3",ctl[[1]])</a:t>
            </a:r>
          </a:p>
          <a:p>
            <a:endParaRPr lang="en-GB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3051275" y="2345025"/>
            <a:ext cx="6092724" cy="43417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50" name="Shape 250"/>
          <p:cNvSpPr txBox="1"/>
          <p:nvPr/>
        </p:nvSpPr>
        <p:spPr>
          <a:xfrm>
            <a:off x="47675" y="3200400"/>
            <a:ext cx="2861100" cy="904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-GB" sz="1800" b="1"/>
              <a:t>Works nicely with R's eventloop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228600" y="643200"/>
            <a:ext cx="8686800" cy="290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92307"/>
              <a:buFont typeface="Arial"/>
              <a:buChar char="•"/>
            </a:pPr>
            <a:r>
              <a:rPr lang="en-GB" sz="2600"/>
              <a:t>R has a well documented </a:t>
            </a:r>
            <a:r>
              <a:rPr lang="en-GB" sz="2600" u="sng">
                <a:solidFill>
                  <a:schemeClr val="hlink"/>
                </a:solidFill>
                <a:hlinkClick r:id="rId3"/>
              </a:rPr>
              <a:t>C API </a:t>
            </a:r>
          </a:p>
          <a:p>
            <a:pPr marL="914400" lvl="1" indent="-381000" rtl="0">
              <a:buClr>
                <a:schemeClr val="dk1"/>
              </a:buClr>
              <a:buSzPct val="92307"/>
              <a:buFont typeface="Courier New"/>
              <a:buChar char="o"/>
            </a:pPr>
            <a:r>
              <a:rPr lang="en-GB" sz="2600"/>
              <a:t>which has boilerplate though is 'fairly straightforward' to use</a:t>
            </a:r>
          </a:p>
          <a:p>
            <a:pPr marL="457200" lvl="0" indent="-419100" rtl="0">
              <a:buClr>
                <a:schemeClr val="dk1"/>
              </a:buClr>
              <a:buSzPct val="192307"/>
              <a:buFont typeface="Arial"/>
              <a:buChar char="•"/>
            </a:pPr>
            <a:r>
              <a:rPr lang="en-GB" sz="2600" u="sng">
                <a:solidFill>
                  <a:schemeClr val="hlink"/>
                </a:solidFill>
                <a:hlinkClick r:id="rId4"/>
              </a:rPr>
              <a:t>Rcpp</a:t>
            </a:r>
            <a:r>
              <a:rPr lang="en-GB" sz="2600"/>
              <a:t> is a C++ wrapper around the C API making the latter a pleasure to use</a:t>
            </a:r>
          </a:p>
          <a:p>
            <a:pPr marL="457200" lvl="0" indent="-419100" rtl="0">
              <a:buClr>
                <a:schemeClr val="dk1"/>
              </a:buClr>
              <a:buSzPct val="192307"/>
              <a:buFont typeface="Arial"/>
              <a:buChar char="•"/>
            </a:pPr>
            <a:r>
              <a:rPr lang="en-GB" sz="2600"/>
              <a:t>Rcpp also has an inline feature: the user need not compile code, Rcpp handles it automatically</a:t>
            </a:r>
          </a:p>
        </p:txBody>
      </p:sp>
      <p:sp>
        <p:nvSpPr>
          <p:cNvPr id="39" name="Shape 39"/>
          <p:cNvSpPr/>
          <p:nvPr/>
        </p:nvSpPr>
        <p:spPr>
          <a:xfrm>
            <a:off x="0" y="0"/>
            <a:ext cx="9144000" cy="566999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 sz="3000"/>
              <a:t>Writing R Extensions</a:t>
            </a:r>
          </a:p>
        </p:txBody>
      </p:sp>
      <p:cxnSp>
        <p:nvCxnSpPr>
          <p:cNvPr id="40" name="Shape 40"/>
          <p:cNvCxnSpPr/>
          <p:nvPr/>
        </p:nvCxnSpPr>
        <p:spPr>
          <a:xfrm rot="10800000" flipH="1">
            <a:off x="3450" y="556624"/>
            <a:ext cx="9137100" cy="10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0" y="0"/>
            <a:ext cx="9144000" cy="566999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 sz="3000" b="1"/>
              <a:t>terra</a:t>
            </a:r>
            <a:r>
              <a:rPr lang="en-GB" sz="3000"/>
              <a:t>: Language Extensions</a:t>
            </a:r>
          </a:p>
        </p:txBody>
      </p:sp>
      <p:cxnSp>
        <p:nvCxnSpPr>
          <p:cNvPr id="256" name="Shape 256"/>
          <p:cNvCxnSpPr/>
          <p:nvPr/>
        </p:nvCxnSpPr>
        <p:spPr>
          <a:xfrm rot="10800000" flipH="1">
            <a:off x="3450" y="556624"/>
            <a:ext cx="9137100" cy="10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7" name="Shape 257"/>
          <p:cNvSpPr txBox="1"/>
          <p:nvPr/>
        </p:nvSpPr>
        <p:spPr>
          <a:xfrm>
            <a:off x="176975" y="737250"/>
            <a:ext cx="8850899" cy="683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sz="2600"/>
              <a:t>Terra can change to a custom parser mid way e.g.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214637" y="1514325"/>
            <a:ext cx="4021199" cy="566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GB" sz="2400" b="1"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GB" sz="24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GB" sz="24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1">
                <a:latin typeface="Consolas"/>
                <a:ea typeface="Consolas"/>
                <a:cs typeface="Consolas"/>
                <a:sym typeface="Consolas"/>
              </a:rPr>
              <a:t>done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363425" y="2692301"/>
            <a:ext cx="4389899" cy="1889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let lp = </a:t>
            </a: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optimize begin</a:t>
            </a:r>
          </a:p>
          <a:p>
            <a:pPr lvl="0" indent="4572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minimize productSum(xs,ys) subject to {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		0 &lt;= sum(xs[1:2])   == 1,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   		sum(xs)        &lt;= 1,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   		sum(xs[1:100]) &lt;= 100,</a:t>
            </a:r>
          </a:p>
          <a:p>
            <a:pPr lvl="0" indent="4572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endParaRPr lang="en-GB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116125" y="4930225"/>
            <a:ext cx="8850899" cy="18899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GB" sz="2600"/>
              <a:t>One could use this to create a custom DSL </a:t>
            </a:r>
          </a:p>
          <a:p>
            <a:pPr marL="457200" lvl="0" indent="-317500" rtl="0">
              <a:buClr>
                <a:srgbClr val="000000"/>
              </a:buClr>
              <a:buSzPct val="89743"/>
              <a:buFont typeface="Arial"/>
              <a:buChar char="•"/>
            </a:pPr>
            <a:r>
              <a:rPr lang="en-GB" sz="2600"/>
              <a:t>Bugs</a:t>
            </a:r>
          </a:p>
          <a:p>
            <a:pPr marL="457200" lvl="0" indent="-317500" rtl="0">
              <a:buClr>
                <a:srgbClr val="000000"/>
              </a:buClr>
              <a:buSzPct val="89743"/>
              <a:buFont typeface="Arial"/>
              <a:buChar char="•"/>
            </a:pPr>
            <a:r>
              <a:rPr lang="en-GB" sz="2600"/>
              <a:t>Stan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0" y="0"/>
            <a:ext cx="9144000" cy="566999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 sz="3000" b="1"/>
              <a:t>rterra</a:t>
            </a:r>
            <a:r>
              <a:rPr lang="en-GB" sz="3000"/>
              <a:t>: Summary</a:t>
            </a:r>
          </a:p>
        </p:txBody>
      </p:sp>
      <p:cxnSp>
        <p:nvCxnSpPr>
          <p:cNvPr id="266" name="Shape 266"/>
          <p:cNvCxnSpPr/>
          <p:nvPr/>
        </p:nvCxnSpPr>
        <p:spPr>
          <a:xfrm rot="10800000" flipH="1">
            <a:off x="3450" y="556624"/>
            <a:ext cx="9137100" cy="10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7" name="Shape 267"/>
          <p:cNvSpPr txBox="1"/>
          <p:nvPr/>
        </p:nvSpPr>
        <p:spPr>
          <a:xfrm>
            <a:off x="132750" y="997925"/>
            <a:ext cx="8878500" cy="54908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937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GB" sz="2600"/>
              <a:t>Terra is low level and still in research but very usable</a:t>
            </a:r>
          </a:p>
          <a:p>
            <a:pPr marL="457200" lvl="0" indent="-3937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GB" sz="2600"/>
              <a:t>Knowing Terra does not mean you can forget C</a:t>
            </a:r>
          </a:p>
          <a:p>
            <a:pPr marL="457200" lvl="0" indent="-3937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GB" sz="2600"/>
              <a:t>Segfaults can happen  - you are close to the 'metal'</a:t>
            </a:r>
          </a:p>
          <a:p>
            <a:endParaRPr lang="en-GB" sz="2600"/>
          </a:p>
          <a:p>
            <a:pPr lvl="0" rtl="0">
              <a:buNone/>
            </a:pPr>
            <a:r>
              <a:rPr lang="en-GB" sz="2600" b="1"/>
              <a:t>rterra</a:t>
            </a:r>
          </a:p>
          <a:p>
            <a:pPr marL="457200" lvl="0" indent="-3937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GB" sz="2600"/>
              <a:t>still in development</a:t>
            </a:r>
          </a:p>
          <a:p>
            <a:pPr marL="457200" lvl="0" indent="-3937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GB" sz="2600"/>
              <a:t>Iterative style of development is a pleasure </a:t>
            </a:r>
          </a:p>
          <a:p>
            <a:pPr marL="914400" lvl="1" indent="-3937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GB" sz="2600"/>
              <a:t>modify code in terra file</a:t>
            </a:r>
          </a:p>
          <a:p>
            <a:pPr marL="914400" lvl="1" indent="-3937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GB" sz="2600"/>
              <a:t>source it and run again - no compile stage</a:t>
            </a:r>
          </a:p>
          <a:p>
            <a:pPr marL="457200" lvl="0" indent="-3937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GB" sz="2600"/>
              <a:t>If required, I code in Lua. When performance is not good enough, switch to Terra </a:t>
            </a:r>
          </a:p>
          <a:p>
            <a:pPr marL="914400" lvl="1" indent="-3937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GB" sz="2600"/>
              <a:t>all in the same file: seamless</a:t>
            </a:r>
          </a:p>
          <a:p>
            <a:pPr marL="457200" lvl="0" indent="-3937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GB" sz="2600"/>
              <a:t>Not the equivalent of rJava! 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>
            <a:off x="0" y="0"/>
            <a:ext cx="9144000" cy="566999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 sz="3000"/>
              <a:t>Appendix: Tracing LuaJIT</a:t>
            </a:r>
          </a:p>
        </p:txBody>
      </p:sp>
      <p:cxnSp>
        <p:nvCxnSpPr>
          <p:cNvPr id="273" name="Shape 273"/>
          <p:cNvCxnSpPr/>
          <p:nvPr/>
        </p:nvCxnSpPr>
        <p:spPr>
          <a:xfrm rot="10800000" flipH="1">
            <a:off x="3450" y="556624"/>
            <a:ext cx="9137100" cy="10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74" name="Shape 274"/>
          <p:cNvSpPr txBox="1"/>
          <p:nvPr/>
        </p:nvSpPr>
        <p:spPr>
          <a:xfrm>
            <a:off x="161925" y="958550"/>
            <a:ext cx="8840100" cy="4208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 sz="2400"/>
              <a:t>LuaJIT can trace the steps involved in JIT compile stage. See </a:t>
            </a:r>
          </a:p>
          <a:p>
            <a:pPr marL="457200" lvl="0" indent="-317500" rtl="0">
              <a:buClr>
                <a:srgbClr val="000000"/>
              </a:buClr>
              <a:buSzPct val="129629"/>
              <a:buFont typeface="Arial"/>
              <a:buChar char="•"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http://luajit.org/running.html</a:t>
            </a:r>
            <a:r>
              <a:rPr lang="en-GB" sz="1800"/>
              <a:t> </a:t>
            </a:r>
          </a:p>
          <a:p>
            <a:pPr marL="457200" lvl="0" indent="-317500" rtl="0">
              <a:buClr>
                <a:srgbClr val="000000"/>
              </a:buClr>
              <a:buSzPct val="129629"/>
              <a:buFont typeface="Arial"/>
              <a:buChar char="•"/>
            </a:pPr>
            <a:r>
              <a:rPr lang="en-GB" sz="1800" u="sng">
                <a:solidFill>
                  <a:schemeClr val="hlink"/>
                </a:solidFill>
                <a:hlinkClick r:id="rId4"/>
              </a:rPr>
              <a:t>http://stackoverflow.com/questions/7167566/luajit-2-optimization-guide</a:t>
            </a:r>
          </a:p>
          <a:p>
            <a:endParaRPr lang="en-GB" sz="1800" u="sng">
              <a:solidFill>
                <a:schemeClr val="hlink"/>
              </a:solidFill>
              <a:hlinkClick r:id="rId4"/>
            </a:endParaRP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require'jit.dump'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require'jit.v'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jit.v.start()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jit.dump.start()</a:t>
            </a:r>
          </a:p>
          <a:p>
            <a:endParaRPr lang="en-GB">
              <a:latin typeface="Consolas"/>
              <a:ea typeface="Consolas"/>
              <a:cs typeface="Consolas"/>
              <a:sym typeface="Consolas"/>
            </a:endParaRPr>
          </a:p>
          <a:p>
            <a:endParaRPr lang="en-GB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function moo()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local x=0; for i=1,1e6 do x=x+i end; print(x)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moo()</a:t>
            </a:r>
          </a:p>
          <a:p>
            <a:endParaRPr lang="en-GB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endParaRPr/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0" y="0"/>
            <a:ext cx="9144000" cy="566999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 sz="3000" b="1"/>
              <a:t>rterra</a:t>
            </a:r>
            <a:r>
              <a:rPr lang="en-GB" sz="3000"/>
              <a:t>: How is Terra Involed?</a:t>
            </a:r>
          </a:p>
        </p:txBody>
      </p:sp>
      <p:cxnSp>
        <p:nvCxnSpPr>
          <p:cNvPr id="286" name="Shape 286"/>
          <p:cNvCxnSpPr/>
          <p:nvPr/>
        </p:nvCxnSpPr>
        <p:spPr>
          <a:xfrm rot="10800000" flipH="1">
            <a:off x="3450" y="556624"/>
            <a:ext cx="9137100" cy="10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87" name="Shape 287"/>
          <p:cNvSpPr txBox="1"/>
          <p:nvPr/>
        </p:nvSpPr>
        <p:spPr>
          <a:xfrm>
            <a:off x="178800" y="730900"/>
            <a:ext cx="8797800" cy="606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GB" sz="2400"/>
              <a:t>
Example: Calling R functions from Lua/Terra</a:t>
            </a:r>
          </a:p>
          <a:p>
            <a:endParaRPr lang="en-GB" sz="2400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function R.makeRFunction(fname, len,namespace)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local nspace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if not namespace == nil then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  local z1 = Rbase.Rf_ScalarString(Rinternals.Rf_mkChar(namespace))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  local z2 = Rbase.Rf_lang2(Rinternals.Rf_install("getNamespace"),z1)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  nspace = Rbase.Rf_eval(z2,R.constants.GlobalEnv)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else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  nspace = R.constants.GlobalEnv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end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local langcall = Rbase["Rf_lang" .. (len+1)]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local fncall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if type(fname)=="string" then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  fncall = Rbase.Rf_install(fname)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elseif  Rbase.TYPE(fname) == R.types.FUNSXP then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  fncall = fname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else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  Rbase.Rf_error("What type of function did you give me?")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end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local params = {}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for i = 1,len do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  params[i] = symbol(R.SEXP,"argument" ..i)</a:t>
            </a:r>
          </a:p>
          <a:p>
            <a:pPr lvl="0" rtl="0"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end</a:t>
            </a:r>
          </a:p>
          <a:p>
            <a:pPr lvl="0" rtl="0"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return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  terra([params])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     var result = Rbase.Rf_eval( langcall( fncall, [params]), nspace)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	    return result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  end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endParaRPr lang="en-GB" sz="120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9144000" cy="566999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 sz="3000"/>
              <a:t>Writing R Extensions</a:t>
            </a:r>
          </a:p>
        </p:txBody>
      </p:sp>
      <p:cxnSp>
        <p:nvCxnSpPr>
          <p:cNvPr id="46" name="Shape 46"/>
          <p:cNvCxnSpPr/>
          <p:nvPr/>
        </p:nvCxnSpPr>
        <p:spPr>
          <a:xfrm rot="10800000" flipH="1">
            <a:off x="3450" y="556624"/>
            <a:ext cx="9137100" cy="10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7" name="Shape 47"/>
          <p:cNvSpPr txBox="1"/>
          <p:nvPr/>
        </p:nvSpPr>
        <p:spPr>
          <a:xfrm>
            <a:off x="669575" y="897125"/>
            <a:ext cx="7893899" cy="2548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Aft>
                <a:spcPts val="1000"/>
              </a:spcAft>
              <a:buNone/>
            </a:pPr>
            <a:r>
              <a:rPr lang="en-GB" sz="2400"/>
              <a:t>R's C API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SEXP mymethod(SEXP in){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SEXP ab;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PROTECT(ab = allocVector(STRSXP, 2));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SET_STRING_ELT( ab, 0, mkChar("foo") 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SET_STRING_ELT( ab, 1, mkChar("bar") 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UNPROTECT(1);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return(ab);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669575" y="3445625"/>
            <a:ext cx="7893899" cy="2548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Aft>
                <a:spcPts val="1000"/>
              </a:spcAft>
              <a:buNone/>
            </a:pPr>
            <a:r>
              <a:rPr lang="en-GB" sz="2400"/>
              <a:t>Rcpp API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SEXP mymethod(SEXP in){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	Rcpp::CharacterVector ab(2);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ab[0] = "foo";</a:t>
            </a:r>
          </a:p>
          <a:p>
            <a:pPr lvl="0" indent="45720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ab[1] = "bar";</a:t>
            </a:r>
          </a:p>
          <a:p>
            <a:pPr lvl="0" indent="45720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return(ab);</a:t>
            </a:r>
          </a:p>
          <a:p>
            <a:pPr lvl="0" rt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0600" y="643425"/>
            <a:ext cx="8686800" cy="2369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92307"/>
              <a:buFont typeface="Arial"/>
              <a:buChar char="•"/>
            </a:pPr>
            <a:r>
              <a:rPr lang="en-GB" sz="2600"/>
              <a:t>Not everyone is very comfortable in C (or C++)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GB"/>
              <a:t>Yet would like their code to be 'reasonably performant'</a:t>
            </a:r>
          </a:p>
          <a:p>
            <a:pPr marL="457200" lvl="0" indent="-419100" rtl="0">
              <a:buClr>
                <a:schemeClr val="dk1"/>
              </a:buClr>
              <a:buSzPct val="192307"/>
              <a:buFont typeface="Arial"/>
              <a:buChar char="•"/>
            </a:pPr>
            <a:r>
              <a:rPr lang="en-GB" sz="2600"/>
              <a:t>Why not write extensions in another language that is dynamic, small and fast?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GB"/>
              <a:t>and integrates nicely with C (e.g. call C libraries)</a:t>
            </a:r>
          </a:p>
          <a:p>
            <a:endParaRPr lang="en-GB"/>
          </a:p>
          <a:p>
            <a:endParaRPr lang="en-GB"/>
          </a:p>
        </p:txBody>
      </p:sp>
      <p:sp>
        <p:nvSpPr>
          <p:cNvPr id="54" name="Shape 54"/>
          <p:cNvSpPr/>
          <p:nvPr/>
        </p:nvSpPr>
        <p:spPr>
          <a:xfrm>
            <a:off x="0" y="0"/>
            <a:ext cx="9144000" cy="566999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 sz="3000"/>
              <a:t>Why Lua (and Terra)</a:t>
            </a:r>
          </a:p>
        </p:txBody>
      </p:sp>
      <p:cxnSp>
        <p:nvCxnSpPr>
          <p:cNvPr id="55" name="Shape 55"/>
          <p:cNvCxnSpPr/>
          <p:nvPr/>
        </p:nvCxnSpPr>
        <p:spPr>
          <a:xfrm rot="10800000" flipH="1">
            <a:off x="3450" y="556624"/>
            <a:ext cx="9137100" cy="10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323100" y="3552250"/>
            <a:ext cx="8739900" cy="12239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228600" y="643200"/>
            <a:ext cx="8686800" cy="530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92307"/>
              <a:buFont typeface="Arial"/>
              <a:buChar char="•"/>
            </a:pPr>
            <a:r>
              <a:rPr lang="en-GB" sz="2600"/>
              <a:t>Research project by Zach Devito, from the </a:t>
            </a:r>
            <a:r>
              <a:rPr lang="en-GB" sz="2600" u="sng">
                <a:solidFill>
                  <a:schemeClr val="hlink"/>
                </a:solidFill>
                <a:hlinkClick r:id="rId3"/>
              </a:rPr>
              <a:t>website</a:t>
            </a:r>
          </a:p>
          <a:p>
            <a:pPr marL="914400" lvl="1" indent="-381000" rtl="0"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-GB" sz="1800">
                <a:solidFill>
                  <a:srgbClr val="000000"/>
                </a:solidFill>
              </a:rPr>
              <a:t>low-level system programming language that is designed to interoperate seamlessly with the </a:t>
            </a:r>
            <a:r>
              <a:rPr lang="en-GB" sz="1800">
                <a:solidFill>
                  <a:srgbClr val="444444"/>
                </a:solidFill>
              </a:rPr>
              <a:t>Lua</a:t>
            </a:r>
            <a:r>
              <a:rPr lang="en-GB" sz="1800">
                <a:solidFill>
                  <a:srgbClr val="000000"/>
                </a:solidFill>
              </a:rPr>
              <a:t> programming language</a:t>
            </a:r>
          </a:p>
          <a:p>
            <a:pPr marL="914400" lvl="1" indent="-381000" rtl="0"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-GB" sz="1800"/>
              <a:t>statically-typed, compiled language(via Clang) with manual memory management.</a:t>
            </a:r>
          </a:p>
          <a:p>
            <a:endParaRPr lang="en-GB" sz="1800"/>
          </a:p>
          <a:p>
            <a:pPr lvl="0" rtl="0">
              <a:buNone/>
            </a:pPr>
            <a:r>
              <a:rPr lang="en-GB" sz="2600">
                <a:solidFill>
                  <a:srgbClr val="000000"/>
                </a:solidFill>
              </a:rPr>
              <a:t>Use Terra for</a:t>
            </a:r>
          </a:p>
          <a:p>
            <a:pPr marL="457200" lvl="0" indent="-419100" rtl="0">
              <a:buClr>
                <a:schemeClr val="dk1"/>
              </a:buClr>
              <a:buSzPct val="192307"/>
              <a:buFont typeface="Arial"/>
              <a:buChar char="•"/>
            </a:pPr>
            <a:r>
              <a:rPr lang="en-GB" sz="2600">
                <a:solidFill>
                  <a:srgbClr val="000000"/>
                </a:solidFill>
              </a:rPr>
              <a:t>Write extension code in Lua, switch to Terra functions for predictable performance (C performance) when needed</a:t>
            </a:r>
          </a:p>
          <a:p>
            <a:pPr marL="457200" lvl="0" indent="-419100" rtl="0">
              <a:buClr>
                <a:schemeClr val="dk1"/>
              </a:buClr>
              <a:buSzPct val="192307"/>
              <a:buFont typeface="Arial"/>
              <a:buChar char="•"/>
            </a:pPr>
            <a:r>
              <a:rPr lang="en-GB" sz="2600">
                <a:solidFill>
                  <a:srgbClr val="000000"/>
                </a:solidFill>
              </a:rPr>
              <a:t>Terra uses LuaJIT as the Lua engine. Can be as fast as C</a:t>
            </a:r>
          </a:p>
          <a:p>
            <a:pPr marL="457200" lvl="0" indent="-419100" rtl="0">
              <a:buClr>
                <a:schemeClr val="dk1"/>
              </a:buClr>
              <a:buSzPct val="192307"/>
              <a:buFont typeface="Arial"/>
              <a:buChar char="•"/>
            </a:pPr>
            <a:r>
              <a:rPr lang="en-GB" sz="2600">
                <a:solidFill>
                  <a:srgbClr val="000000"/>
                </a:solidFill>
              </a:rPr>
              <a:t>Extend the syntax(build your own DSL): Terra can switch to different parsing engines</a:t>
            </a:r>
          </a:p>
          <a:p>
            <a:endParaRPr lang="en-GB" sz="2600">
              <a:solidFill>
                <a:srgbClr val="000000"/>
              </a:solidFill>
            </a:endParaRPr>
          </a:p>
          <a:p>
            <a:endParaRPr lang="en-GB" sz="2600">
              <a:solidFill>
                <a:srgbClr val="000000"/>
              </a:solidFill>
            </a:endParaRPr>
          </a:p>
        </p:txBody>
      </p:sp>
      <p:sp>
        <p:nvSpPr>
          <p:cNvPr id="62" name="Shape 62"/>
          <p:cNvSpPr/>
          <p:nvPr/>
        </p:nvSpPr>
        <p:spPr>
          <a:xfrm>
            <a:off x="0" y="0"/>
            <a:ext cx="9144000" cy="566999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 sz="3000" b="1"/>
              <a:t>Terra</a:t>
            </a:r>
          </a:p>
        </p:txBody>
      </p:sp>
      <p:cxnSp>
        <p:nvCxnSpPr>
          <p:cNvPr id="63" name="Shape 63"/>
          <p:cNvCxnSpPr/>
          <p:nvPr/>
        </p:nvCxnSpPr>
        <p:spPr>
          <a:xfrm rot="10800000" flipH="1">
            <a:off x="3450" y="556624"/>
            <a:ext cx="9137100" cy="10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28600" y="643200"/>
            <a:ext cx="8686800" cy="44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937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 sz="2600"/>
              <a:t>15 minute introduction</a:t>
            </a:r>
            <a:r>
              <a:rPr lang="en-GB"/>
              <a:t>: </a:t>
            </a:r>
            <a:r>
              <a:rPr lang="en-GB" sz="2200" u="sng">
                <a:solidFill>
                  <a:schemeClr val="hlink"/>
                </a:solidFill>
                <a:hlinkClick r:id="rId3"/>
              </a:rPr>
              <a:t>http://tylerneylon.com/a/learn-lua/</a:t>
            </a:r>
          </a:p>
          <a:p>
            <a:pPr marL="457200" lvl="0" indent="-3937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 sz="2600"/>
              <a:t>A short example</a:t>
            </a:r>
          </a:p>
          <a:p>
            <a:pPr lvl="0" rtl="0">
              <a:buNone/>
            </a:pPr>
            <a:r>
              <a:rPr lang="en-GB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Dog = {}                                   </a:t>
            </a:r>
            <a:r>
              <a:rPr lang="en-GB" sz="17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-- 1.</a:t>
            </a:r>
            <a:r>
              <a:rPr lang="en-GB" sz="17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700" b="1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Dog:new</a:t>
            </a:r>
            <a:r>
              <a:rPr lang="en-GB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                        </a:t>
            </a:r>
            <a:r>
              <a:rPr lang="en-GB" sz="17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-- 2.</a:t>
            </a:r>
            <a:r>
              <a:rPr lang="en-GB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GB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newObj = {sound = </a:t>
            </a:r>
            <a:r>
              <a:rPr lang="en-GB" sz="17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'woof'</a:t>
            </a:r>
            <a:r>
              <a:rPr lang="en-GB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               </a:t>
            </a:r>
            <a:r>
              <a:rPr lang="en-GB" sz="17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-- 3.</a:t>
            </a:r>
            <a:r>
              <a:rPr lang="en-GB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GB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self.__index = self                      </a:t>
            </a:r>
            <a:r>
              <a:rPr lang="en-GB" sz="17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-- 4.</a:t>
            </a:r>
            <a:r>
              <a:rPr lang="en-GB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GB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self.__eq = DogsEqualFunction(a,b)          </a:t>
            </a:r>
            <a:r>
              <a:rPr lang="en-GB" sz="17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--</a:t>
            </a:r>
            <a:r>
              <a:rPr lang="en-GB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 rtl="0">
              <a:buNone/>
            </a:pPr>
            <a:r>
              <a:rPr lang="en-GB" sz="17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return</a:t>
            </a:r>
            <a:r>
              <a:rPr lang="en-GB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7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setmetatable</a:t>
            </a:r>
            <a:r>
              <a:rPr lang="en-GB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(newObj, self)          </a:t>
            </a:r>
            <a:r>
              <a:rPr lang="en-GB" sz="17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-- 5.</a:t>
            </a:r>
          </a:p>
          <a:p>
            <a:pPr lvl="0" rtl="0">
              <a:buNone/>
            </a:pPr>
            <a:r>
              <a:rPr lang="en-GB" sz="17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 </a:t>
            </a:r>
            <a:r>
              <a:rPr lang="en-GB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</a:t>
            </a:r>
            <a:r>
              <a:rPr lang="en-GB" sz="17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--  </a:t>
            </a:r>
            <a:r>
              <a:rPr lang="en-GB" sz="17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700" b="1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Dog:makeSound</a:t>
            </a:r>
            <a:r>
              <a:rPr lang="en-GB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                  </a:t>
            </a:r>
            <a:r>
              <a:rPr lang="en-GB" sz="17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-- 6.</a:t>
            </a:r>
            <a:r>
              <a:rPr lang="en-GB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GB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7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GB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7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'I say '</a:t>
            </a:r>
            <a:r>
              <a:rPr lang="en-GB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.. self.sound)</a:t>
            </a:r>
          </a:p>
          <a:p>
            <a:pPr lvl="0" rtl="0">
              <a:buNone/>
            </a:pPr>
            <a:r>
              <a:rPr lang="en-GB" sz="17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  </a:t>
            </a:r>
            <a:r>
              <a:rPr lang="en-GB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</a:t>
            </a:r>
            <a:r>
              <a:rPr lang="en-GB" sz="17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GB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mrDog = Dog:new()  -- same as Dog.new(Dog)</a:t>
            </a:r>
          </a:p>
          <a:p>
            <a:pPr lvl="0" rtl="0">
              <a:buNone/>
            </a:pPr>
            <a:r>
              <a:rPr lang="en-GB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mrDog:makeSound()  </a:t>
            </a:r>
            <a:r>
              <a:rPr lang="en-GB" sz="17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-- 'I say woof' (same as mrDog.makeSound(mrDog))</a:t>
            </a:r>
          </a:p>
        </p:txBody>
      </p:sp>
      <p:sp>
        <p:nvSpPr>
          <p:cNvPr id="69" name="Shape 69"/>
          <p:cNvSpPr/>
          <p:nvPr/>
        </p:nvSpPr>
        <p:spPr>
          <a:xfrm>
            <a:off x="-3450" y="0"/>
            <a:ext cx="9144000" cy="566999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 sz="3000"/>
              <a:t>Very Quick Introduction to Lua</a:t>
            </a:r>
          </a:p>
        </p:txBody>
      </p:sp>
      <p:cxnSp>
        <p:nvCxnSpPr>
          <p:cNvPr id="70" name="Shape 70"/>
          <p:cNvCxnSpPr/>
          <p:nvPr/>
        </p:nvCxnSpPr>
        <p:spPr>
          <a:xfrm rot="10800000" flipH="1">
            <a:off x="3450" y="556624"/>
            <a:ext cx="9137100" cy="10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1" name="Shape 71"/>
          <p:cNvSpPr txBox="1"/>
          <p:nvPr/>
        </p:nvSpPr>
        <p:spPr>
          <a:xfrm>
            <a:off x="3450" y="5484650"/>
            <a:ext cx="9137100" cy="10821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-GB" sz="2400"/>
              <a:t>Lua is dynamic, garbage collected, has closures, lacks any form of classes (though Javascript style prototypes or C++ style classes can be implemented) and has modules (R libraries)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-3450" y="0"/>
            <a:ext cx="9144000" cy="566999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 sz="3000"/>
              <a:t>Very Quick Introduction to Lua</a:t>
            </a:r>
          </a:p>
        </p:txBody>
      </p:sp>
      <p:cxnSp>
        <p:nvCxnSpPr>
          <p:cNvPr id="77" name="Shape 77"/>
          <p:cNvCxnSpPr/>
          <p:nvPr/>
        </p:nvCxnSpPr>
        <p:spPr>
          <a:xfrm rot="10800000" flipH="1">
            <a:off x="3450" y="556624"/>
            <a:ext cx="9137100" cy="10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8" name="Shape 78"/>
          <p:cNvSpPr txBox="1"/>
          <p:nvPr/>
        </p:nvSpPr>
        <p:spPr>
          <a:xfrm>
            <a:off x="583025" y="1353825"/>
            <a:ext cx="7371600" cy="300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GB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GB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-- __add(a, b)                     for a + b</a:t>
            </a:r>
            <a:br>
              <a:rPr lang="en-GB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-- __sub(a, b)                     for a - b</a:t>
            </a:r>
            <a:br>
              <a:rPr lang="en-GB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-- __mul(a, b)                     for a * b</a:t>
            </a:r>
            <a:br>
              <a:rPr lang="en-GB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-- __div(a, b)                     for a / b</a:t>
            </a:r>
            <a:br>
              <a:rPr lang="en-GB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-- __mod(a, b)                     for a % b</a:t>
            </a:r>
            <a:br>
              <a:rPr lang="en-GB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-- __pow(a, b)                     for a ^ b</a:t>
            </a:r>
            <a:br>
              <a:rPr lang="en-GB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-- __unm(a)                        for -a</a:t>
            </a:r>
            <a:br>
              <a:rPr lang="en-GB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-- __concat(a, b)                  for a .. b</a:t>
            </a:r>
            <a:br>
              <a:rPr lang="en-GB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-- __len(a)                        for #a</a:t>
            </a:r>
            <a:br>
              <a:rPr lang="en-GB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-- __eq(a, b)                      for a == b</a:t>
            </a:r>
            <a:br>
              <a:rPr lang="en-GB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-- __lt(a, b)                      for a &lt; b</a:t>
            </a:r>
            <a:br>
              <a:rPr lang="en-GB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-- __le(a, b)                      for a &lt;= b</a:t>
            </a:r>
            <a:br>
              <a:rPr lang="en-GB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-- __index(a, b)  &lt;fn or a table&gt;  for a.b</a:t>
            </a:r>
            <a:br>
              <a:rPr lang="en-GB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-- __newindex(a, b, c)             for a.b = c</a:t>
            </a:r>
            <a:br>
              <a:rPr lang="en-GB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-- __call(a, ...)                  for a(...)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116825" y="5609375"/>
            <a:ext cx="8523299" cy="5669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-GB" sz="2400"/>
              <a:t>The above functions can be implemented for sugar e.g. a+b , ,a==b, a/b , a[i]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-GB"/>
              <a:t>Using rterra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1936</Words>
  <Application>Microsoft Office PowerPoint</Application>
  <PresentationFormat>On-screen Show (4:3)</PresentationFormat>
  <Paragraphs>495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Consolas</vt:lpstr>
      <vt:lpstr>Courier New</vt:lpstr>
      <vt:lpstr>Wingdings</vt:lpstr>
      <vt:lpstr/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Joe.Rickert</dc:creator>
  <cp:lastModifiedBy>Joe.Rickert</cp:lastModifiedBy>
  <cp:revision>1</cp:revision>
  <dcterms:modified xsi:type="dcterms:W3CDTF">2013-07-30T23:06:10Z</dcterms:modified>
</cp:coreProperties>
</file>