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4" r:id="rId1"/>
    <p:sldMasterId id="2147483955" r:id="rId2"/>
  </p:sldMasterIdLst>
  <p:notesMasterIdLst>
    <p:notesMasterId r:id="rId18"/>
  </p:notesMasterIdLst>
  <p:sldIdLst>
    <p:sldId id="256" r:id="rId3"/>
    <p:sldId id="257" r:id="rId4"/>
    <p:sldId id="258" r:id="rId5"/>
    <p:sldId id="259" r:id="rId6"/>
    <p:sldId id="261" r:id="rId7"/>
    <p:sldId id="268" r:id="rId8"/>
    <p:sldId id="269" r:id="rId9"/>
    <p:sldId id="260" r:id="rId10"/>
    <p:sldId id="262" r:id="rId11"/>
    <p:sldId id="265" r:id="rId12"/>
    <p:sldId id="263" r:id="rId13"/>
    <p:sldId id="264" r:id="rId14"/>
    <p:sldId id="266" r:id="rId15"/>
    <p:sldId id="271"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03"/>
  </p:normalViewPr>
  <p:slideViewPr>
    <p:cSldViewPr snapToGrid="0" snapToObjects="1">
      <p:cViewPr varScale="1">
        <p:scale>
          <a:sx n="102" d="100"/>
          <a:sy n="102" d="100"/>
        </p:scale>
        <p:origin x="9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1A8BF3-D454-904D-A475-991CD62D4C71}" type="datetimeFigureOut">
              <a:rPr lang="en-US" smtClean="0"/>
              <a:t>9/3/22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17AF6A-09D8-3C4F-9DDA-09FA5B0EF858}" type="slidenum">
              <a:rPr lang="en-US" smtClean="0"/>
              <a:t>‹#›</a:t>
            </a:fld>
            <a:endParaRPr lang="en-US"/>
          </a:p>
        </p:txBody>
      </p:sp>
    </p:spTree>
    <p:extLst>
      <p:ext uri="{BB962C8B-B14F-4D97-AF65-F5344CB8AC3E}">
        <p14:creationId xmlns:p14="http://schemas.microsoft.com/office/powerpoint/2010/main" val="1072584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17AF6A-09D8-3C4F-9DDA-09FA5B0EF858}" type="slidenum">
              <a:rPr lang="en-US" smtClean="0"/>
              <a:t>10</a:t>
            </a:fld>
            <a:endParaRPr lang="en-US"/>
          </a:p>
        </p:txBody>
      </p:sp>
    </p:spTree>
    <p:extLst>
      <p:ext uri="{BB962C8B-B14F-4D97-AF65-F5344CB8AC3E}">
        <p14:creationId xmlns:p14="http://schemas.microsoft.com/office/powerpoint/2010/main" val="2906074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9/3/22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9589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9/3/22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02080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9/3/22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19763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9/3/22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48706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94E7-9E34-C647-9782-3566A711985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34BFE65-A9EF-F449-A80B-3B18B67EF9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87C6C48-4080-7349-8169-9FB0D238ACBD}"/>
              </a:ext>
            </a:extLst>
          </p:cNvPr>
          <p:cNvSpPr>
            <a:spLocks noGrp="1"/>
          </p:cNvSpPr>
          <p:nvPr>
            <p:ph type="dt" sz="half" idx="10"/>
          </p:nvPr>
        </p:nvSpPr>
        <p:spPr/>
        <p:txBody>
          <a:bodyPr/>
          <a:lstStyle/>
          <a:p>
            <a:fld id="{3C04E684-10F4-4CC3-A0B9-F03AA7BE37CF}" type="datetimeFigureOut">
              <a:rPr lang="en-US" smtClean="0"/>
              <a:t>9/3/22</a:t>
            </a:fld>
            <a:endParaRPr lang="en-US"/>
          </a:p>
        </p:txBody>
      </p:sp>
      <p:sp>
        <p:nvSpPr>
          <p:cNvPr id="5" name="Footer Placeholder 4">
            <a:extLst>
              <a:ext uri="{FF2B5EF4-FFF2-40B4-BE49-F238E27FC236}">
                <a16:creationId xmlns:a16="http://schemas.microsoft.com/office/drawing/2014/main" id="{C9E44935-E1C7-9A4B-9726-F828900459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5B024-8B4E-F84E-BF5D-20331E047ED9}"/>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0435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44338-9627-7744-BE61-6692F4167B1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F5F2E9B-2A37-974E-9482-19904D85349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36B2598-EEEE-8746-82B0-CB449D00EF65}"/>
              </a:ext>
            </a:extLst>
          </p:cNvPr>
          <p:cNvSpPr>
            <a:spLocks noGrp="1"/>
          </p:cNvSpPr>
          <p:nvPr>
            <p:ph type="dt" sz="half" idx="10"/>
          </p:nvPr>
        </p:nvSpPr>
        <p:spPr/>
        <p:txBody>
          <a:bodyPr/>
          <a:lstStyle/>
          <a:p>
            <a:fld id="{3C04E684-10F4-4CC3-A0B9-F03AA7BE37CF}" type="datetimeFigureOut">
              <a:rPr lang="en-US" smtClean="0"/>
              <a:t>9/3/22</a:t>
            </a:fld>
            <a:endParaRPr lang="en-US"/>
          </a:p>
        </p:txBody>
      </p:sp>
      <p:sp>
        <p:nvSpPr>
          <p:cNvPr id="5" name="Footer Placeholder 4">
            <a:extLst>
              <a:ext uri="{FF2B5EF4-FFF2-40B4-BE49-F238E27FC236}">
                <a16:creationId xmlns:a16="http://schemas.microsoft.com/office/drawing/2014/main" id="{512F50DD-ABF7-B847-994E-75373D2F89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E1C726-1E93-004E-A428-1E98977494A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94203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1A374-828E-7B44-BD24-A419E61D737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ECC6AAD-4839-5A42-9BFA-4F977BB21A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4493C73-225D-C348-9BD7-28C2B1EB0D70}"/>
              </a:ext>
            </a:extLst>
          </p:cNvPr>
          <p:cNvSpPr>
            <a:spLocks noGrp="1"/>
          </p:cNvSpPr>
          <p:nvPr>
            <p:ph type="dt" sz="half" idx="10"/>
          </p:nvPr>
        </p:nvSpPr>
        <p:spPr/>
        <p:txBody>
          <a:bodyPr/>
          <a:lstStyle/>
          <a:p>
            <a:fld id="{3C04E684-10F4-4CC3-A0B9-F03AA7BE37CF}" type="datetimeFigureOut">
              <a:rPr lang="en-US" smtClean="0"/>
              <a:t>9/3/22</a:t>
            </a:fld>
            <a:endParaRPr lang="en-US"/>
          </a:p>
        </p:txBody>
      </p:sp>
      <p:sp>
        <p:nvSpPr>
          <p:cNvPr id="5" name="Footer Placeholder 4">
            <a:extLst>
              <a:ext uri="{FF2B5EF4-FFF2-40B4-BE49-F238E27FC236}">
                <a16:creationId xmlns:a16="http://schemas.microsoft.com/office/drawing/2014/main" id="{2CAAFF42-4D04-FB43-986F-6B9212DDA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A0B72-7A72-BA4A-8629-7430F8948CE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56052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E05C0-5B79-1747-B83D-B2C1A12DA47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51FF176-B2B6-6041-A9C4-6729985F2D4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599F054-BC93-9B45-B348-D9600846713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764792A-23AA-5041-A92D-EDD7A4C4BC20}"/>
              </a:ext>
            </a:extLst>
          </p:cNvPr>
          <p:cNvSpPr>
            <a:spLocks noGrp="1"/>
          </p:cNvSpPr>
          <p:nvPr>
            <p:ph type="dt" sz="half" idx="10"/>
          </p:nvPr>
        </p:nvSpPr>
        <p:spPr/>
        <p:txBody>
          <a:bodyPr/>
          <a:lstStyle/>
          <a:p>
            <a:fld id="{3C04E684-10F4-4CC3-A0B9-F03AA7BE37CF}" type="datetimeFigureOut">
              <a:rPr lang="en-US" smtClean="0"/>
              <a:t>9/3/22</a:t>
            </a:fld>
            <a:endParaRPr lang="en-US"/>
          </a:p>
        </p:txBody>
      </p:sp>
      <p:sp>
        <p:nvSpPr>
          <p:cNvPr id="6" name="Footer Placeholder 5">
            <a:extLst>
              <a:ext uri="{FF2B5EF4-FFF2-40B4-BE49-F238E27FC236}">
                <a16:creationId xmlns:a16="http://schemas.microsoft.com/office/drawing/2014/main" id="{E3CAEBF7-8406-3D40-B933-110623C386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09CE32-8902-7142-B3FC-E3E9CA93437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0219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3E155-59BF-064A-B776-38B73E07DAC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FDBE34A-22DC-C649-95EB-98AEE32795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2CEC99B-E3B6-8B47-A923-037CC08DF36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E25DC40-2AC4-7C4E-AD74-75D7561495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4496EA9-D2C9-C040-9598-B7B4FF96AEF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FC902FE-2462-CE4B-A26A-8C3EC99D58E6}"/>
              </a:ext>
            </a:extLst>
          </p:cNvPr>
          <p:cNvSpPr>
            <a:spLocks noGrp="1"/>
          </p:cNvSpPr>
          <p:nvPr>
            <p:ph type="dt" sz="half" idx="10"/>
          </p:nvPr>
        </p:nvSpPr>
        <p:spPr/>
        <p:txBody>
          <a:bodyPr/>
          <a:lstStyle/>
          <a:p>
            <a:fld id="{3C04E684-10F4-4CC3-A0B9-F03AA7BE37CF}" type="datetimeFigureOut">
              <a:rPr lang="en-US" smtClean="0"/>
              <a:t>9/3/22</a:t>
            </a:fld>
            <a:endParaRPr lang="en-US"/>
          </a:p>
        </p:txBody>
      </p:sp>
      <p:sp>
        <p:nvSpPr>
          <p:cNvPr id="8" name="Footer Placeholder 7">
            <a:extLst>
              <a:ext uri="{FF2B5EF4-FFF2-40B4-BE49-F238E27FC236}">
                <a16:creationId xmlns:a16="http://schemas.microsoft.com/office/drawing/2014/main" id="{8A17E336-DC6A-CF4F-BD99-5717258C9C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3DC76C-B736-924F-B0DA-0B62E99A5426}"/>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184115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0C9A1-F29E-944A-B8BB-AD5F30F4C54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4637DEC-564E-0C4B-A3FD-C13854621BD6}"/>
              </a:ext>
            </a:extLst>
          </p:cNvPr>
          <p:cNvSpPr>
            <a:spLocks noGrp="1"/>
          </p:cNvSpPr>
          <p:nvPr>
            <p:ph type="dt" sz="half" idx="10"/>
          </p:nvPr>
        </p:nvSpPr>
        <p:spPr/>
        <p:txBody>
          <a:bodyPr/>
          <a:lstStyle/>
          <a:p>
            <a:fld id="{3C04E684-10F4-4CC3-A0B9-F03AA7BE37CF}" type="datetimeFigureOut">
              <a:rPr lang="en-US" smtClean="0"/>
              <a:t>9/3/22</a:t>
            </a:fld>
            <a:endParaRPr lang="en-US"/>
          </a:p>
        </p:txBody>
      </p:sp>
      <p:sp>
        <p:nvSpPr>
          <p:cNvPr id="4" name="Footer Placeholder 3">
            <a:extLst>
              <a:ext uri="{FF2B5EF4-FFF2-40B4-BE49-F238E27FC236}">
                <a16:creationId xmlns:a16="http://schemas.microsoft.com/office/drawing/2014/main" id="{80D7159C-2908-2D40-ABA4-0DE5FB37CE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EF4CFF-FEFF-4044-8BCE-EF9B1A7CBF7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929592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F1A418-A7F4-7547-A8CE-8D776CFCD379}"/>
              </a:ext>
            </a:extLst>
          </p:cNvPr>
          <p:cNvSpPr>
            <a:spLocks noGrp="1"/>
          </p:cNvSpPr>
          <p:nvPr>
            <p:ph type="dt" sz="half" idx="10"/>
          </p:nvPr>
        </p:nvSpPr>
        <p:spPr/>
        <p:txBody>
          <a:bodyPr/>
          <a:lstStyle/>
          <a:p>
            <a:fld id="{3C04E684-10F4-4CC3-A0B9-F03AA7BE37CF}" type="datetimeFigureOut">
              <a:rPr lang="en-US" smtClean="0"/>
              <a:t>9/3/22</a:t>
            </a:fld>
            <a:endParaRPr lang="en-US"/>
          </a:p>
        </p:txBody>
      </p:sp>
      <p:sp>
        <p:nvSpPr>
          <p:cNvPr id="3" name="Footer Placeholder 2">
            <a:extLst>
              <a:ext uri="{FF2B5EF4-FFF2-40B4-BE49-F238E27FC236}">
                <a16:creationId xmlns:a16="http://schemas.microsoft.com/office/drawing/2014/main" id="{CEB14A9D-8E49-D64E-9408-396EED50E1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159141-609A-DD41-950D-B7A9BA0920FD}"/>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22589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9/3/22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01550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9CCC-755F-784F-8198-669C22AB3FB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FF31484-582F-4E40-A198-79B7E60430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A401055-88C2-F546-8953-59EDD80293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2818363-8F71-E345-B863-E3934332C053}"/>
              </a:ext>
            </a:extLst>
          </p:cNvPr>
          <p:cNvSpPr>
            <a:spLocks noGrp="1"/>
          </p:cNvSpPr>
          <p:nvPr>
            <p:ph type="dt" sz="half" idx="10"/>
          </p:nvPr>
        </p:nvSpPr>
        <p:spPr/>
        <p:txBody>
          <a:bodyPr/>
          <a:lstStyle/>
          <a:p>
            <a:fld id="{3C04E684-10F4-4CC3-A0B9-F03AA7BE37CF}" type="datetimeFigureOut">
              <a:rPr lang="en-US" smtClean="0"/>
              <a:t>9/3/22</a:t>
            </a:fld>
            <a:endParaRPr lang="en-US"/>
          </a:p>
        </p:txBody>
      </p:sp>
      <p:sp>
        <p:nvSpPr>
          <p:cNvPr id="6" name="Footer Placeholder 5">
            <a:extLst>
              <a:ext uri="{FF2B5EF4-FFF2-40B4-BE49-F238E27FC236}">
                <a16:creationId xmlns:a16="http://schemas.microsoft.com/office/drawing/2014/main" id="{C0635EE3-000E-B645-9A0E-878E792FDF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63F10-0A0D-F54B-969A-93ADD3EE9D48}"/>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28019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226F2-8C81-AD4D-B1B5-B95DAEE537F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82BC357-E873-F14D-A44C-A81CA3393F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D08A58-9A65-2148-B74E-165570E719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666BCBA-337F-AB4F-BA95-ED0F9C1199CA}"/>
              </a:ext>
            </a:extLst>
          </p:cNvPr>
          <p:cNvSpPr>
            <a:spLocks noGrp="1"/>
          </p:cNvSpPr>
          <p:nvPr>
            <p:ph type="dt" sz="half" idx="10"/>
          </p:nvPr>
        </p:nvSpPr>
        <p:spPr/>
        <p:txBody>
          <a:bodyPr/>
          <a:lstStyle/>
          <a:p>
            <a:fld id="{3C04E684-10F4-4CC3-A0B9-F03AA7BE37CF}" type="datetimeFigureOut">
              <a:rPr lang="en-US" smtClean="0"/>
              <a:t>9/3/22</a:t>
            </a:fld>
            <a:endParaRPr lang="en-US"/>
          </a:p>
        </p:txBody>
      </p:sp>
      <p:sp>
        <p:nvSpPr>
          <p:cNvPr id="6" name="Footer Placeholder 5">
            <a:extLst>
              <a:ext uri="{FF2B5EF4-FFF2-40B4-BE49-F238E27FC236}">
                <a16:creationId xmlns:a16="http://schemas.microsoft.com/office/drawing/2014/main" id="{152E2793-6AE0-654A-98F8-44E718027F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D8F31A-A73D-0B44-BA08-2BC0CD43CDF0}"/>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059571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92A06-CCF2-DD40-A05D-7FC66643215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FF3B17B-29DC-5349-BFA8-11A4C2A551C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3E609D4-4D4C-FC48-83B0-A6097735912F}"/>
              </a:ext>
            </a:extLst>
          </p:cNvPr>
          <p:cNvSpPr>
            <a:spLocks noGrp="1"/>
          </p:cNvSpPr>
          <p:nvPr>
            <p:ph type="dt" sz="half" idx="10"/>
          </p:nvPr>
        </p:nvSpPr>
        <p:spPr/>
        <p:txBody>
          <a:bodyPr/>
          <a:lstStyle/>
          <a:p>
            <a:fld id="{3C04E684-10F4-4CC3-A0B9-F03AA7BE37CF}" type="datetimeFigureOut">
              <a:rPr lang="en-US" smtClean="0"/>
              <a:t>9/3/22</a:t>
            </a:fld>
            <a:endParaRPr lang="en-US"/>
          </a:p>
        </p:txBody>
      </p:sp>
      <p:sp>
        <p:nvSpPr>
          <p:cNvPr id="5" name="Footer Placeholder 4">
            <a:extLst>
              <a:ext uri="{FF2B5EF4-FFF2-40B4-BE49-F238E27FC236}">
                <a16:creationId xmlns:a16="http://schemas.microsoft.com/office/drawing/2014/main" id="{7B7CA9EC-03B5-0C45-818D-4BC48E5FC9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7D0664-2F2A-9640-A21C-930A8550395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685419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EDE785-4664-104B-A996-0C529117AE0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1834B83-5B64-5D4A-9787-60F85354565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74F8D51-366D-5E47-A0A0-3A1E11D67EF1}"/>
              </a:ext>
            </a:extLst>
          </p:cNvPr>
          <p:cNvSpPr>
            <a:spLocks noGrp="1"/>
          </p:cNvSpPr>
          <p:nvPr>
            <p:ph type="dt" sz="half" idx="10"/>
          </p:nvPr>
        </p:nvSpPr>
        <p:spPr/>
        <p:txBody>
          <a:bodyPr/>
          <a:lstStyle/>
          <a:p>
            <a:fld id="{3C04E684-10F4-4CC3-A0B9-F03AA7BE37CF}" type="datetimeFigureOut">
              <a:rPr lang="en-US" smtClean="0"/>
              <a:t>9/3/22</a:t>
            </a:fld>
            <a:endParaRPr lang="en-US"/>
          </a:p>
        </p:txBody>
      </p:sp>
      <p:sp>
        <p:nvSpPr>
          <p:cNvPr id="5" name="Footer Placeholder 4">
            <a:extLst>
              <a:ext uri="{FF2B5EF4-FFF2-40B4-BE49-F238E27FC236}">
                <a16:creationId xmlns:a16="http://schemas.microsoft.com/office/drawing/2014/main" id="{63C2D341-23EC-F249-A3C7-AD55D293D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40BABF-BE17-034C-8F2F-1FDD3B50346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50573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9/3/22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94192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9/3/22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36446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9/3/22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05267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9/3/22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2022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9/3/22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79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9/3/22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16822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9/3/22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49608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9/3/22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771539617"/>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42" r:id="rId5"/>
    <p:sldLayoutId id="2147483943" r:id="rId6"/>
    <p:sldLayoutId id="2147483949" r:id="rId7"/>
    <p:sldLayoutId id="2147483944" r:id="rId8"/>
    <p:sldLayoutId id="2147483945" r:id="rId9"/>
    <p:sldLayoutId id="2147483946" r:id="rId10"/>
    <p:sldLayoutId id="2147483947" r:id="rId11"/>
    <p:sldLayoutId id="2147483948"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0EFCDE-064D-7440-97E4-0A92CF0107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27CC0E6-15D5-104E-B5D2-B18112FA2A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3E6DADF-44DD-9F44-9FDE-697248C419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9/3/22</a:t>
            </a:fld>
            <a:endParaRPr lang="en-US"/>
          </a:p>
        </p:txBody>
      </p:sp>
      <p:sp>
        <p:nvSpPr>
          <p:cNvPr id="5" name="Footer Placeholder 4">
            <a:extLst>
              <a:ext uri="{FF2B5EF4-FFF2-40B4-BE49-F238E27FC236}">
                <a16:creationId xmlns:a16="http://schemas.microsoft.com/office/drawing/2014/main" id="{8ACF8F9E-3E5A-614B-8092-095875DAB2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EB34A7-95AE-C748-B446-413C2CC983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197381300"/>
      </p:ext>
    </p:extLst>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14.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94FA-1FB6-1F44-88D3-537BE77D7472}"/>
              </a:ext>
            </a:extLst>
          </p:cNvPr>
          <p:cNvSpPr>
            <a:spLocks noGrp="1"/>
          </p:cNvSpPr>
          <p:nvPr>
            <p:ph type="ctrTitle"/>
          </p:nvPr>
        </p:nvSpPr>
        <p:spPr>
          <a:xfrm>
            <a:off x="849873" y="2288583"/>
            <a:ext cx="6184806" cy="2280833"/>
          </a:xfrm>
        </p:spPr>
        <p:txBody>
          <a:bodyPr anchor="b">
            <a:normAutofit/>
          </a:bodyPr>
          <a:lstStyle/>
          <a:p>
            <a:pPr algn="l"/>
            <a:r>
              <a:rPr lang="en-US" b="1" dirty="0">
                <a:latin typeface="+mn-lt"/>
              </a:rPr>
              <a:t>Employee Retention Analysis </a:t>
            </a:r>
            <a:r>
              <a:rPr lang="en-US" sz="3600" b="1" dirty="0">
                <a:latin typeface="+mn-lt"/>
              </a:rPr>
              <a:t>– By Joseph Thomas</a:t>
            </a:r>
            <a:endParaRPr lang="en-US" sz="5100" b="1" dirty="0">
              <a:latin typeface="+mn-lt"/>
            </a:endParaRPr>
          </a:p>
        </p:txBody>
      </p:sp>
      <p:pic>
        <p:nvPicPr>
          <p:cNvPr id="17" name="Graphic 16" descr="Business Growth">
            <a:extLst>
              <a:ext uri="{FF2B5EF4-FFF2-40B4-BE49-F238E27FC236}">
                <a16:creationId xmlns:a16="http://schemas.microsoft.com/office/drawing/2014/main" id="{0421798C-EF99-7740-922B-A577CB3E3C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552" y="2288583"/>
            <a:ext cx="2864284" cy="2864284"/>
          </a:xfrm>
          <a:prstGeom prst="rect">
            <a:avLst/>
          </a:prstGeom>
        </p:spPr>
      </p:pic>
    </p:spTree>
    <p:extLst>
      <p:ext uri="{BB962C8B-B14F-4D97-AF65-F5344CB8AC3E}">
        <p14:creationId xmlns:p14="http://schemas.microsoft.com/office/powerpoint/2010/main" val="416863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1E577-712D-7A4A-B8B5-22D56DB1E256}"/>
              </a:ext>
            </a:extLst>
          </p:cNvPr>
          <p:cNvSpPr>
            <a:spLocks noGrp="1"/>
          </p:cNvSpPr>
          <p:nvPr>
            <p:ph type="title"/>
          </p:nvPr>
        </p:nvSpPr>
        <p:spPr>
          <a:xfrm>
            <a:off x="838200" y="365126"/>
            <a:ext cx="10515600" cy="1122712"/>
          </a:xfrm>
        </p:spPr>
        <p:txBody>
          <a:bodyPr>
            <a:normAutofit fontScale="90000"/>
          </a:bodyPr>
          <a:lstStyle/>
          <a:p>
            <a:r>
              <a:rPr lang="en-US" dirty="0"/>
              <a:t>What are the most important features driving employees to leave?</a:t>
            </a:r>
          </a:p>
        </p:txBody>
      </p:sp>
      <p:sp>
        <p:nvSpPr>
          <p:cNvPr id="3" name="Content Placeholder 2">
            <a:extLst>
              <a:ext uri="{FF2B5EF4-FFF2-40B4-BE49-F238E27FC236}">
                <a16:creationId xmlns:a16="http://schemas.microsoft.com/office/drawing/2014/main" id="{F367A12F-9A4D-7943-812B-87542314063D}"/>
              </a:ext>
            </a:extLst>
          </p:cNvPr>
          <p:cNvSpPr>
            <a:spLocks noGrp="1"/>
          </p:cNvSpPr>
          <p:nvPr>
            <p:ph idx="1"/>
          </p:nvPr>
        </p:nvSpPr>
        <p:spPr>
          <a:xfrm>
            <a:off x="6647477" y="2347999"/>
            <a:ext cx="4706321" cy="4351338"/>
          </a:xfrm>
        </p:spPr>
        <p:txBody>
          <a:bodyPr>
            <a:normAutofit/>
          </a:bodyPr>
          <a:lstStyle/>
          <a:p>
            <a:pPr marL="0" indent="0">
              <a:buNone/>
            </a:pPr>
            <a:r>
              <a:rPr lang="en-US" sz="1600" dirty="0"/>
              <a:t>The most important features are: </a:t>
            </a:r>
          </a:p>
          <a:p>
            <a:r>
              <a:rPr lang="en-US" sz="1600" dirty="0"/>
              <a:t>Employee Satisfaction</a:t>
            </a:r>
          </a:p>
          <a:p>
            <a:r>
              <a:rPr lang="en-US" sz="1600" dirty="0"/>
              <a:t>Time Spent at the Company</a:t>
            </a:r>
          </a:p>
          <a:p>
            <a:r>
              <a:rPr lang="en-US" sz="1600" dirty="0"/>
              <a:t>Last Evaluation Score</a:t>
            </a:r>
          </a:p>
          <a:p>
            <a:r>
              <a:rPr lang="en-US" sz="1600" dirty="0"/>
              <a:t>Average Monthly Hours</a:t>
            </a:r>
          </a:p>
          <a:p>
            <a:r>
              <a:rPr lang="en-US" sz="1600" dirty="0"/>
              <a:t>Number of Projects</a:t>
            </a:r>
          </a:p>
          <a:p>
            <a:endParaRPr lang="en-US" sz="1600" dirty="0"/>
          </a:p>
          <a:p>
            <a:pPr marL="0" indent="0">
              <a:buNone/>
            </a:pPr>
            <a:r>
              <a:rPr lang="en-US" sz="1600" dirty="0"/>
              <a:t>It is no surprise that employee satisfaction and time spent at the company are by far the most important . </a:t>
            </a:r>
          </a:p>
          <a:p>
            <a:pPr marL="0" indent="0">
              <a:buNone/>
            </a:pPr>
            <a:r>
              <a:rPr lang="en-US" sz="1600" dirty="0"/>
              <a:t>The following three support our analyses suggesting that employees that leave are often overworked and are either performing badly, or very well</a:t>
            </a:r>
          </a:p>
        </p:txBody>
      </p:sp>
      <p:pic>
        <p:nvPicPr>
          <p:cNvPr id="5" name="Picture 4" descr="Chart&#10;&#10;Description automatically generated">
            <a:extLst>
              <a:ext uri="{FF2B5EF4-FFF2-40B4-BE49-F238E27FC236}">
                <a16:creationId xmlns:a16="http://schemas.microsoft.com/office/drawing/2014/main" id="{724C9F9A-04FE-BD43-A425-D44B206B16A2}"/>
              </a:ext>
            </a:extLst>
          </p:cNvPr>
          <p:cNvPicPr>
            <a:picLocks noChangeAspect="1"/>
          </p:cNvPicPr>
          <p:nvPr/>
        </p:nvPicPr>
        <p:blipFill>
          <a:blip r:embed="rId3"/>
          <a:stretch>
            <a:fillRect/>
          </a:stretch>
        </p:blipFill>
        <p:spPr>
          <a:xfrm>
            <a:off x="838199" y="2534497"/>
            <a:ext cx="5257801" cy="3642573"/>
          </a:xfrm>
          <a:prstGeom prst="rect">
            <a:avLst/>
          </a:prstGeom>
        </p:spPr>
      </p:pic>
      <p:sp>
        <p:nvSpPr>
          <p:cNvPr id="7" name="TextBox 6">
            <a:extLst>
              <a:ext uri="{FF2B5EF4-FFF2-40B4-BE49-F238E27FC236}">
                <a16:creationId xmlns:a16="http://schemas.microsoft.com/office/drawing/2014/main" id="{07869C8E-FDEE-5E4E-A787-407FE2FF0837}"/>
              </a:ext>
            </a:extLst>
          </p:cNvPr>
          <p:cNvSpPr txBox="1"/>
          <p:nvPr/>
        </p:nvSpPr>
        <p:spPr>
          <a:xfrm>
            <a:off x="838199" y="1549502"/>
            <a:ext cx="10515599" cy="923330"/>
          </a:xfrm>
          <a:prstGeom prst="rect">
            <a:avLst/>
          </a:prstGeom>
          <a:noFill/>
        </p:spPr>
        <p:txBody>
          <a:bodyPr wrap="square" rtlCol="0">
            <a:spAutoFit/>
          </a:bodyPr>
          <a:lstStyle/>
          <a:p>
            <a:r>
              <a:rPr lang="en-US" dirty="0"/>
              <a:t>Whilst our analysis can show us how the various features relate to employees leaving, by running a ‘Decision-Tree Classifier Feature Importance’ allows us to rank each of the variables to see which are the most influential in driving an employee to leave:</a:t>
            </a:r>
          </a:p>
        </p:txBody>
      </p:sp>
    </p:spTree>
    <p:extLst>
      <p:ext uri="{BB962C8B-B14F-4D97-AF65-F5344CB8AC3E}">
        <p14:creationId xmlns:p14="http://schemas.microsoft.com/office/powerpoint/2010/main" val="394557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1F980-50D7-EB4A-8107-38B371E6D30C}"/>
              </a:ext>
            </a:extLst>
          </p:cNvPr>
          <p:cNvSpPr>
            <a:spLocks noGrp="1"/>
          </p:cNvSpPr>
          <p:nvPr>
            <p:ph type="title"/>
          </p:nvPr>
        </p:nvSpPr>
        <p:spPr>
          <a:xfrm>
            <a:off x="838200" y="355672"/>
            <a:ext cx="10515600" cy="719756"/>
          </a:xfrm>
        </p:spPr>
        <p:txBody>
          <a:bodyPr>
            <a:normAutofit/>
          </a:bodyPr>
          <a:lstStyle/>
          <a:p>
            <a:r>
              <a:rPr lang="en-US" sz="4000" dirty="0"/>
              <a:t>Predicting Employee Departure</a:t>
            </a:r>
          </a:p>
        </p:txBody>
      </p:sp>
      <p:sp>
        <p:nvSpPr>
          <p:cNvPr id="4" name="TextBox 3">
            <a:extLst>
              <a:ext uri="{FF2B5EF4-FFF2-40B4-BE49-F238E27FC236}">
                <a16:creationId xmlns:a16="http://schemas.microsoft.com/office/drawing/2014/main" id="{FE0D1FC4-FDDB-7542-AF09-D81E3B6A7AF7}"/>
              </a:ext>
            </a:extLst>
          </p:cNvPr>
          <p:cNvSpPr txBox="1"/>
          <p:nvPr/>
        </p:nvSpPr>
        <p:spPr>
          <a:xfrm>
            <a:off x="838200" y="1075428"/>
            <a:ext cx="10832023" cy="861774"/>
          </a:xfrm>
          <a:prstGeom prst="rect">
            <a:avLst/>
          </a:prstGeom>
          <a:noFill/>
        </p:spPr>
        <p:txBody>
          <a:bodyPr wrap="square" rtlCol="0">
            <a:spAutoFit/>
          </a:bodyPr>
          <a:lstStyle/>
          <a:p>
            <a:r>
              <a:rPr lang="en-US" sz="1600" dirty="0"/>
              <a:t>We can use a Machine Learning classification technique called ‘Logistic Regression’ to produce an equation that will allow us to group employees based on the likelihood that they will leave the company…</a:t>
            </a:r>
          </a:p>
          <a:p>
            <a:endParaRPr lang="en-US" dirty="0"/>
          </a:p>
        </p:txBody>
      </p:sp>
      <p:sp>
        <p:nvSpPr>
          <p:cNvPr id="6" name="TextBox 5">
            <a:extLst>
              <a:ext uri="{FF2B5EF4-FFF2-40B4-BE49-F238E27FC236}">
                <a16:creationId xmlns:a16="http://schemas.microsoft.com/office/drawing/2014/main" id="{604CE306-6D24-054E-A354-5AA9C0F039E9}"/>
              </a:ext>
            </a:extLst>
          </p:cNvPr>
          <p:cNvSpPr txBox="1"/>
          <p:nvPr/>
        </p:nvSpPr>
        <p:spPr>
          <a:xfrm>
            <a:off x="838200" y="1733628"/>
            <a:ext cx="10515600" cy="1846659"/>
          </a:xfrm>
          <a:prstGeom prst="rect">
            <a:avLst/>
          </a:prstGeom>
          <a:noFill/>
        </p:spPr>
        <p:txBody>
          <a:bodyPr wrap="square" rtlCol="0">
            <a:spAutoFit/>
          </a:bodyPr>
          <a:lstStyle/>
          <a:p>
            <a:r>
              <a:rPr lang="en-US" sz="1600" dirty="0"/>
              <a:t>Logistic Regression uses a function that assigns a probability that an entry belongs to one category or another. This is, in part, done by assigning weights to each of the features that make up an entry.  </a:t>
            </a:r>
          </a:p>
          <a:p>
            <a:endParaRPr lang="en-US" sz="1600" dirty="0"/>
          </a:p>
          <a:p>
            <a:r>
              <a:rPr lang="en-US" sz="1600" dirty="0"/>
              <a:t>In the classification executed here the four most important features for determining employee departure, and were attributed the following coefficients (weights):</a:t>
            </a:r>
          </a:p>
          <a:p>
            <a:endParaRPr lang="en-US" sz="1600" dirty="0"/>
          </a:p>
          <a:p>
            <a:endParaRPr lang="en-US" dirty="0"/>
          </a:p>
        </p:txBody>
      </p:sp>
      <p:graphicFrame>
        <p:nvGraphicFramePr>
          <p:cNvPr id="10" name="Table 10">
            <a:extLst>
              <a:ext uri="{FF2B5EF4-FFF2-40B4-BE49-F238E27FC236}">
                <a16:creationId xmlns:a16="http://schemas.microsoft.com/office/drawing/2014/main" id="{DFE1AFA1-ABB3-694D-8D07-AEA390907942}"/>
              </a:ext>
            </a:extLst>
          </p:cNvPr>
          <p:cNvGraphicFramePr>
            <a:graphicFrameLocks noGrp="1"/>
          </p:cNvGraphicFramePr>
          <p:nvPr>
            <p:extLst>
              <p:ext uri="{D42A27DB-BD31-4B8C-83A1-F6EECF244321}">
                <p14:modId xmlns:p14="http://schemas.microsoft.com/office/powerpoint/2010/main" val="3223723714"/>
              </p:ext>
            </p:extLst>
          </p:nvPr>
        </p:nvGraphicFramePr>
        <p:xfrm>
          <a:off x="838200" y="3429000"/>
          <a:ext cx="4508715" cy="2225040"/>
        </p:xfrm>
        <a:graphic>
          <a:graphicData uri="http://schemas.openxmlformats.org/drawingml/2006/table">
            <a:tbl>
              <a:tblPr firstRow="1" bandRow="1">
                <a:tableStyleId>{6E25E649-3F16-4E02-A733-19D2CDBF48F0}</a:tableStyleId>
              </a:tblPr>
              <a:tblGrid>
                <a:gridCol w="2881393">
                  <a:extLst>
                    <a:ext uri="{9D8B030D-6E8A-4147-A177-3AD203B41FA5}">
                      <a16:colId xmlns:a16="http://schemas.microsoft.com/office/drawing/2014/main" val="3832031202"/>
                    </a:ext>
                  </a:extLst>
                </a:gridCol>
                <a:gridCol w="1627322">
                  <a:extLst>
                    <a:ext uri="{9D8B030D-6E8A-4147-A177-3AD203B41FA5}">
                      <a16:colId xmlns:a16="http://schemas.microsoft.com/office/drawing/2014/main" val="3521426959"/>
                    </a:ext>
                  </a:extLst>
                </a:gridCol>
              </a:tblGrid>
              <a:tr h="370840">
                <a:tc>
                  <a:txBody>
                    <a:bodyPr/>
                    <a:lstStyle/>
                    <a:p>
                      <a:r>
                        <a:rPr lang="en-US" dirty="0"/>
                        <a:t>Feature </a:t>
                      </a:r>
                    </a:p>
                  </a:txBody>
                  <a:tcPr/>
                </a:tc>
                <a:tc>
                  <a:txBody>
                    <a:bodyPr/>
                    <a:lstStyle/>
                    <a:p>
                      <a:r>
                        <a:rPr lang="en-US" dirty="0"/>
                        <a:t>Coefficient</a:t>
                      </a:r>
                    </a:p>
                  </a:txBody>
                  <a:tcPr/>
                </a:tc>
                <a:extLst>
                  <a:ext uri="{0D108BD9-81ED-4DB2-BD59-A6C34878D82A}">
                    <a16:rowId xmlns:a16="http://schemas.microsoft.com/office/drawing/2014/main" val="1718451611"/>
                  </a:ext>
                </a:extLst>
              </a:tr>
              <a:tr h="370840">
                <a:tc>
                  <a:txBody>
                    <a:bodyPr/>
                    <a:lstStyle/>
                    <a:p>
                      <a:r>
                        <a:rPr lang="en-US" dirty="0"/>
                        <a:t>Satisfaction Rating</a:t>
                      </a:r>
                    </a:p>
                  </a:txBody>
                  <a:tcPr/>
                </a:tc>
                <a:tc>
                  <a:txBody>
                    <a:bodyPr/>
                    <a:lstStyle/>
                    <a:p>
                      <a:r>
                        <a:rPr lang="en-US" dirty="0"/>
                        <a:t>-3.557825</a:t>
                      </a:r>
                    </a:p>
                  </a:txBody>
                  <a:tcPr/>
                </a:tc>
                <a:extLst>
                  <a:ext uri="{0D108BD9-81ED-4DB2-BD59-A6C34878D82A}">
                    <a16:rowId xmlns:a16="http://schemas.microsoft.com/office/drawing/2014/main" val="3810392497"/>
                  </a:ext>
                </a:extLst>
              </a:tr>
              <a:tr h="370840">
                <a:tc>
                  <a:txBody>
                    <a:bodyPr/>
                    <a:lstStyle/>
                    <a:p>
                      <a:r>
                        <a:rPr lang="en-US" dirty="0"/>
                        <a:t>Time Spent at the Company</a:t>
                      </a:r>
                    </a:p>
                  </a:txBody>
                  <a:tcPr/>
                </a:tc>
                <a:tc>
                  <a:txBody>
                    <a:bodyPr/>
                    <a:lstStyle/>
                    <a:p>
                      <a:r>
                        <a:rPr lang="en-US" dirty="0"/>
                        <a:t>0.171361</a:t>
                      </a:r>
                    </a:p>
                  </a:txBody>
                  <a:tcPr/>
                </a:tc>
                <a:extLst>
                  <a:ext uri="{0D108BD9-81ED-4DB2-BD59-A6C34878D82A}">
                    <a16:rowId xmlns:a16="http://schemas.microsoft.com/office/drawing/2014/main" val="3400127958"/>
                  </a:ext>
                </a:extLst>
              </a:tr>
              <a:tr h="370840">
                <a:tc>
                  <a:txBody>
                    <a:bodyPr/>
                    <a:lstStyle/>
                    <a:p>
                      <a:r>
                        <a:rPr lang="en-US" dirty="0"/>
                        <a:t>Last Evaluation</a:t>
                      </a:r>
                    </a:p>
                  </a:txBody>
                  <a:tcPr/>
                </a:tc>
                <a:tc>
                  <a:txBody>
                    <a:bodyPr/>
                    <a:lstStyle/>
                    <a:p>
                      <a:r>
                        <a:rPr lang="en-US" dirty="0"/>
                        <a:t>0.203143</a:t>
                      </a:r>
                    </a:p>
                  </a:txBody>
                  <a:tcPr/>
                </a:tc>
                <a:extLst>
                  <a:ext uri="{0D108BD9-81ED-4DB2-BD59-A6C34878D82A}">
                    <a16:rowId xmlns:a16="http://schemas.microsoft.com/office/drawing/2014/main" val="2916135388"/>
                  </a:ext>
                </a:extLst>
              </a:tr>
              <a:tr h="370840">
                <a:tc>
                  <a:txBody>
                    <a:bodyPr/>
                    <a:lstStyle/>
                    <a:p>
                      <a:r>
                        <a:rPr lang="en-US" dirty="0"/>
                        <a:t>Average Monthly Hours</a:t>
                      </a:r>
                    </a:p>
                  </a:txBody>
                  <a:tcPr/>
                </a:tc>
                <a:tc>
                  <a:txBody>
                    <a:bodyPr/>
                    <a:lstStyle/>
                    <a:p>
                      <a:r>
                        <a:rPr lang="en-US" dirty="0"/>
                        <a:t>0.001705</a:t>
                      </a:r>
                    </a:p>
                  </a:txBody>
                  <a:tcPr/>
                </a:tc>
                <a:extLst>
                  <a:ext uri="{0D108BD9-81ED-4DB2-BD59-A6C34878D82A}">
                    <a16:rowId xmlns:a16="http://schemas.microsoft.com/office/drawing/2014/main" val="915712512"/>
                  </a:ext>
                </a:extLst>
              </a:tr>
              <a:tr h="370840">
                <a:tc>
                  <a:txBody>
                    <a:bodyPr/>
                    <a:lstStyle/>
                    <a:p>
                      <a:r>
                        <a:rPr lang="en-US" dirty="0"/>
                        <a:t>Intercept</a:t>
                      </a:r>
                    </a:p>
                  </a:txBody>
                  <a:tcPr/>
                </a:tc>
                <a:tc>
                  <a:txBody>
                    <a:bodyPr/>
                    <a:lstStyle/>
                    <a:p>
                      <a:r>
                        <a:rPr lang="en-US" dirty="0"/>
                        <a:t>-0.275524</a:t>
                      </a:r>
                    </a:p>
                  </a:txBody>
                  <a:tcPr/>
                </a:tc>
                <a:extLst>
                  <a:ext uri="{0D108BD9-81ED-4DB2-BD59-A6C34878D82A}">
                    <a16:rowId xmlns:a16="http://schemas.microsoft.com/office/drawing/2014/main" val="164836986"/>
                  </a:ext>
                </a:extLst>
              </a:tr>
            </a:tbl>
          </a:graphicData>
        </a:graphic>
      </p:graphicFrame>
      <p:sp>
        <p:nvSpPr>
          <p:cNvPr id="12" name="TextBox 11">
            <a:extLst>
              <a:ext uri="{FF2B5EF4-FFF2-40B4-BE49-F238E27FC236}">
                <a16:creationId xmlns:a16="http://schemas.microsoft.com/office/drawing/2014/main" id="{AFA7318D-1ACF-4742-985B-C3A804910E9C}"/>
              </a:ext>
            </a:extLst>
          </p:cNvPr>
          <p:cNvSpPr txBox="1"/>
          <p:nvPr/>
        </p:nvSpPr>
        <p:spPr>
          <a:xfrm>
            <a:off x="6557722" y="3817491"/>
            <a:ext cx="3585271" cy="1077218"/>
          </a:xfrm>
          <a:prstGeom prst="rect">
            <a:avLst/>
          </a:prstGeom>
          <a:noFill/>
        </p:spPr>
        <p:txBody>
          <a:bodyPr wrap="square" rtlCol="0">
            <a:spAutoFit/>
          </a:bodyPr>
          <a:lstStyle/>
          <a:p>
            <a:r>
              <a:rPr lang="en-US" sz="1600" dirty="0"/>
              <a:t>These coefficients can be used to create an equation that will allow us to classify employees based on the probability that they will leave the company…</a:t>
            </a:r>
          </a:p>
        </p:txBody>
      </p:sp>
    </p:spTree>
    <p:extLst>
      <p:ext uri="{BB962C8B-B14F-4D97-AF65-F5344CB8AC3E}">
        <p14:creationId xmlns:p14="http://schemas.microsoft.com/office/powerpoint/2010/main" val="60074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D2654-58FE-F24C-A814-DA708803A6E4}"/>
              </a:ext>
            </a:extLst>
          </p:cNvPr>
          <p:cNvSpPr>
            <a:spLocks noGrp="1"/>
          </p:cNvSpPr>
          <p:nvPr>
            <p:ph type="title"/>
          </p:nvPr>
        </p:nvSpPr>
        <p:spPr>
          <a:xfrm>
            <a:off x="838200" y="279831"/>
            <a:ext cx="10515600" cy="828244"/>
          </a:xfrm>
        </p:spPr>
        <p:txBody>
          <a:bodyPr/>
          <a:lstStyle/>
          <a:p>
            <a:r>
              <a:rPr lang="en-US" dirty="0"/>
              <a:t>The Employee Departure Equation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1377F8-359A-4945-A67E-DB68755D8DD7}"/>
                  </a:ext>
                </a:extLst>
              </p:cNvPr>
              <p:cNvSpPr>
                <a:spLocks noGrp="1"/>
              </p:cNvSpPr>
              <p:nvPr>
                <p:ph idx="1"/>
              </p:nvPr>
            </p:nvSpPr>
            <p:spPr>
              <a:xfrm>
                <a:off x="838200" y="2112106"/>
                <a:ext cx="10515600" cy="4745894"/>
              </a:xfrm>
            </p:spPr>
            <p:txBody>
              <a:bodyPr>
                <a:normAutofit/>
              </a:bodyPr>
              <a:lstStyle/>
              <a:p>
                <a:pPr marL="0" indent="0">
                  <a:buNone/>
                </a:pPr>
                <a:r>
                  <a:rPr lang="en-US" sz="1600" dirty="0"/>
                  <a:t>To see how we use the Employee Departure Equation to calculate the probability of any employee leaving, imagine an employee had: </a:t>
                </a:r>
              </a:p>
              <a:p>
                <a:r>
                  <a:rPr lang="en-US" sz="1600" dirty="0"/>
                  <a:t>Recorded a 0.75 Satisfaction Rating</a:t>
                </a:r>
              </a:p>
              <a:p>
                <a:r>
                  <a:rPr lang="en-US" sz="1600" dirty="0"/>
                  <a:t>Worked at the company for 4 years</a:t>
                </a:r>
              </a:p>
              <a:p>
                <a:r>
                  <a:rPr lang="en-US" sz="1600" dirty="0"/>
                  <a:t>Received a rating of 0.65 at their last evaluation</a:t>
                </a:r>
              </a:p>
              <a:p>
                <a:r>
                  <a:rPr lang="en-US" sz="1600" dirty="0"/>
                  <a:t>Worked 210 hours a month on average</a:t>
                </a:r>
              </a:p>
              <a:p>
                <a:endParaRPr lang="en-US" sz="1600" dirty="0"/>
              </a:p>
              <a:p>
                <a:pPr marL="0" indent="0">
                  <a:lnSpc>
                    <a:spcPct val="150000"/>
                  </a:lnSpc>
                  <a:buNone/>
                </a:pPr>
                <a:r>
                  <a:rPr lang="en-US" sz="1600" dirty="0"/>
                  <a:t>The Employee Departure Equation would look like this:</a:t>
                </a:r>
              </a:p>
              <a:p>
                <a:pPr marL="0" indent="0">
                  <a:lnSpc>
                    <a:spcPct val="150000"/>
                  </a:lnSpc>
                  <a:buNone/>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𝑃</m:t>
                      </m:r>
                      <m:r>
                        <a:rPr lang="en-GB" sz="1600" b="0" i="1" smtClean="0">
                          <a:latin typeface="Cambria Math" panose="02040503050406030204" pitchFamily="18" charset="0"/>
                        </a:rPr>
                        <m:t>=</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0.75</m:t>
                          </m:r>
                          <m:r>
                            <a:rPr lang="en-GB" sz="1600" b="0" i="1" smtClean="0">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rPr>
                            <m:t>−3.557825</m:t>
                          </m:r>
                        </m:e>
                      </m:d>
                      <m:r>
                        <a:rPr lang="en-GB" sz="1600" b="0" i="1" smtClean="0">
                          <a:latin typeface="Cambria Math" panose="02040503050406030204" pitchFamily="18" charset="0"/>
                        </a:rPr>
                        <m:t>+</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4</m:t>
                          </m:r>
                          <m:r>
                            <a:rPr lang="en-GB" sz="1600" b="0" i="1" smtClean="0">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rPr>
                            <m:t>0.171361</m:t>
                          </m:r>
                        </m:e>
                      </m:d>
                      <m:r>
                        <a:rPr lang="en-GB" sz="1600" b="0" i="1" smtClean="0">
                          <a:latin typeface="Cambria Math" panose="02040503050406030204" pitchFamily="18" charset="0"/>
                        </a:rPr>
                        <m:t>+</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0.65</m:t>
                          </m:r>
                          <m:r>
                            <a:rPr lang="en-GB" sz="1600" b="0" i="1" smtClean="0">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rPr>
                            <m:t>0.203143</m:t>
                          </m:r>
                        </m:e>
                      </m:d>
                      <m:r>
                        <a:rPr lang="en-GB" sz="1600" b="0" i="1" smtClean="0">
                          <a:latin typeface="Cambria Math" panose="02040503050406030204" pitchFamily="18" charset="0"/>
                        </a:rPr>
                        <m:t>+</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210</m:t>
                          </m:r>
                          <m:r>
                            <a:rPr lang="en-GB" sz="1600" b="0" i="1" smtClean="0">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rPr>
                            <m:t>0.001705</m:t>
                          </m:r>
                        </m:e>
                      </m:d>
                      <m:r>
                        <a:rPr lang="en-GB" sz="1600" i="1">
                          <a:latin typeface="Cambria Math" panose="02040503050406030204" pitchFamily="18" charset="0"/>
                          <a:ea typeface="Cambria Math" panose="02040503050406030204" pitchFamily="18" charset="0"/>
                        </a:rPr>
                        <m:t>+(</m:t>
                      </m:r>
                      <m:r>
                        <m:rPr>
                          <m:nor/>
                        </m:rPr>
                        <a:rPr lang="en-US" sz="1600" dirty="0">
                          <a:latin typeface="Cambria Math" panose="02040503050406030204" pitchFamily="18" charset="0"/>
                          <a:ea typeface="Cambria Math" panose="02040503050406030204" pitchFamily="18" charset="0"/>
                        </a:rPr>
                        <m:t>−0.275524</m:t>
                      </m:r>
                      <m:r>
                        <m:rPr>
                          <m:nor/>
                        </m:rPr>
                        <a:rPr lang="en-GB" sz="1600" dirty="0">
                          <a:latin typeface="Cambria Math" panose="02040503050406030204" pitchFamily="18" charset="0"/>
                          <a:ea typeface="Cambria Math" panose="02040503050406030204" pitchFamily="18" charset="0"/>
                        </a:rPr>
                        <m:t>)</m:t>
                      </m:r>
                    </m:oMath>
                  </m:oMathPara>
                </a14:m>
                <a:endParaRPr lang="en-US" sz="1600" dirty="0">
                  <a:latin typeface="Cambria Math" panose="02040503050406030204" pitchFamily="18" charset="0"/>
                  <a:ea typeface="Cambria Math" panose="02040503050406030204" pitchFamily="18" charset="0"/>
                </a:endParaRPr>
              </a:p>
              <a:p>
                <a:pPr marL="0" indent="0">
                  <a:buNone/>
                </a:pPr>
                <a:r>
                  <a:rPr lang="en-US" sz="1600" dirty="0"/>
                  <a:t>Which would return: 0.145746…</a:t>
                </a:r>
              </a:p>
              <a:p>
                <a:pPr marL="0" indent="0">
                  <a:buNone/>
                </a:pPr>
                <a:r>
                  <a:rPr lang="en-US" sz="1600" dirty="0"/>
                  <a:t>Meaning that this employee has a </a:t>
                </a:r>
                <a:r>
                  <a:rPr lang="en-US" sz="1600" b="1" dirty="0"/>
                  <a:t>14.57% chance of leaving the company</a:t>
                </a:r>
              </a:p>
            </p:txBody>
          </p:sp>
        </mc:Choice>
        <mc:Fallback xmlns="">
          <p:sp>
            <p:nvSpPr>
              <p:cNvPr id="3" name="Content Placeholder 2">
                <a:extLst>
                  <a:ext uri="{FF2B5EF4-FFF2-40B4-BE49-F238E27FC236}">
                    <a16:creationId xmlns:a16="http://schemas.microsoft.com/office/drawing/2014/main" id="{571377F8-359A-4945-A67E-DB68755D8DD7}"/>
                  </a:ext>
                </a:extLst>
              </p:cNvPr>
              <p:cNvSpPr>
                <a:spLocks noGrp="1" noRot="1" noChangeAspect="1" noMove="1" noResize="1" noEditPoints="1" noAdjustHandles="1" noChangeArrowheads="1" noChangeShapeType="1" noTextEdit="1"/>
              </p:cNvSpPr>
              <p:nvPr>
                <p:ph idx="1"/>
              </p:nvPr>
            </p:nvSpPr>
            <p:spPr>
              <a:xfrm>
                <a:off x="838200" y="2112106"/>
                <a:ext cx="10515600" cy="4745894"/>
              </a:xfrm>
              <a:blipFill>
                <a:blip r:embed="rId2"/>
                <a:stretch>
                  <a:fillRect l="-362" t="-107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4F53A9DF-D645-7F45-8804-9053A793F9BD}"/>
              </a:ext>
            </a:extLst>
          </p:cNvPr>
          <p:cNvSpPr txBox="1"/>
          <p:nvPr/>
        </p:nvSpPr>
        <p:spPr>
          <a:xfrm>
            <a:off x="838200" y="1162918"/>
            <a:ext cx="9531458" cy="369332"/>
          </a:xfrm>
          <a:prstGeom prst="rect">
            <a:avLst/>
          </a:prstGeom>
          <a:noFill/>
        </p:spPr>
        <p:txBody>
          <a:bodyPr wrap="square" rtlCol="0">
            <a:spAutoFit/>
          </a:bodyPr>
          <a:lstStyle/>
          <a:p>
            <a:r>
              <a:rPr lang="en-US" dirty="0"/>
              <a:t>Using the coefficients obtained from the Linear Regression we can deploy the following equation: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0A8B72E-ACBE-B049-92B6-FACC370E010E}"/>
                  </a:ext>
                </a:extLst>
              </p:cNvPr>
              <p:cNvSpPr txBox="1"/>
              <p:nvPr/>
            </p:nvSpPr>
            <p:spPr>
              <a:xfrm>
                <a:off x="838200" y="1738522"/>
                <a:ext cx="95254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𝑃𝑟𝑜𝑏𝑎𝑏𝑖𝑙𝑖𝑡𝑦</m:t>
                      </m:r>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𝐷𝑒𝑝𝑎𝑟𝑡𝑢𝑟𝑒</m:t>
                      </m:r>
                      <m:r>
                        <a:rPr lang="en-GB" b="0" i="1" smtClean="0">
                          <a:latin typeface="Cambria Math" panose="02040503050406030204" pitchFamily="18" charset="0"/>
                        </a:rPr>
                        <m:t>=</m:t>
                      </m:r>
                      <m:r>
                        <a:rPr lang="en-GB" b="0" i="1" smtClean="0">
                          <a:latin typeface="Cambria Math" panose="02040503050406030204" pitchFamily="18" charset="0"/>
                        </a:rPr>
                        <m:t>𝑆</m:t>
                      </m:r>
                      <m:d>
                        <m:dPr>
                          <m:ctrlPr>
                            <a:rPr lang="en-GB" b="0" i="1" smtClean="0">
                              <a:latin typeface="Cambria Math" panose="02040503050406030204" pitchFamily="18" charset="0"/>
                            </a:rPr>
                          </m:ctrlPr>
                        </m:dPr>
                        <m:e>
                          <m:r>
                            <a:rPr lang="en-GB" b="0" i="1" smtClean="0">
                              <a:latin typeface="Cambria Math" panose="02040503050406030204" pitchFamily="18" charset="0"/>
                            </a:rPr>
                            <m:t>−3.557825</m:t>
                          </m:r>
                        </m:e>
                      </m:d>
                      <m:r>
                        <a:rPr lang="en-GB" b="0" i="1" smtClean="0">
                          <a:latin typeface="Cambria Math" panose="02040503050406030204" pitchFamily="18" charset="0"/>
                        </a:rPr>
                        <m:t>+</m:t>
                      </m:r>
                      <m:r>
                        <a:rPr lang="en-GB" b="0" i="1" smtClean="0">
                          <a:latin typeface="Cambria Math" panose="02040503050406030204" pitchFamily="18" charset="0"/>
                        </a:rPr>
                        <m:t>𝑇</m:t>
                      </m:r>
                      <m:d>
                        <m:dPr>
                          <m:ctrlPr>
                            <a:rPr lang="en-GB" b="0" i="1" smtClean="0">
                              <a:latin typeface="Cambria Math" panose="02040503050406030204" pitchFamily="18" charset="0"/>
                            </a:rPr>
                          </m:ctrlPr>
                        </m:dPr>
                        <m:e>
                          <m:r>
                            <a:rPr lang="en-GB" b="0" i="1" smtClean="0">
                              <a:latin typeface="Cambria Math" panose="02040503050406030204" pitchFamily="18" charset="0"/>
                            </a:rPr>
                            <m:t>0.171361</m:t>
                          </m:r>
                        </m:e>
                      </m:d>
                      <m:r>
                        <a:rPr lang="en-GB" b="0" i="1" smtClean="0">
                          <a:latin typeface="Cambria Math" panose="02040503050406030204" pitchFamily="18" charset="0"/>
                        </a:rPr>
                        <m:t>+</m:t>
                      </m:r>
                      <m:r>
                        <a:rPr lang="en-GB" b="0" i="1" smtClean="0">
                          <a:latin typeface="Cambria Math" panose="02040503050406030204" pitchFamily="18" charset="0"/>
                        </a:rPr>
                        <m:t>𝐸</m:t>
                      </m:r>
                      <m:d>
                        <m:dPr>
                          <m:ctrlPr>
                            <a:rPr lang="en-GB" b="0" i="1" smtClean="0">
                              <a:latin typeface="Cambria Math" panose="02040503050406030204" pitchFamily="18" charset="0"/>
                            </a:rPr>
                          </m:ctrlPr>
                        </m:dPr>
                        <m:e>
                          <m:r>
                            <a:rPr lang="en-GB" b="0" i="1" smtClean="0">
                              <a:latin typeface="Cambria Math" panose="02040503050406030204" pitchFamily="18" charset="0"/>
                            </a:rPr>
                            <m:t>0.203143</m:t>
                          </m:r>
                        </m:e>
                      </m:d>
                      <m:r>
                        <a:rPr lang="en-GB" b="0" i="1" smtClean="0">
                          <a:latin typeface="Cambria Math" panose="02040503050406030204" pitchFamily="18" charset="0"/>
                        </a:rPr>
                        <m:t>+</m:t>
                      </m:r>
                      <m:r>
                        <a:rPr lang="en-GB" b="0" i="1" smtClean="0">
                          <a:latin typeface="Cambria Math" panose="02040503050406030204" pitchFamily="18" charset="0"/>
                        </a:rPr>
                        <m:t>𝐻</m:t>
                      </m:r>
                      <m:d>
                        <m:dPr>
                          <m:ctrlPr>
                            <a:rPr lang="en-GB" b="0" i="1" smtClean="0">
                              <a:latin typeface="Cambria Math" panose="02040503050406030204" pitchFamily="18" charset="0"/>
                            </a:rPr>
                          </m:ctrlPr>
                        </m:dPr>
                        <m:e>
                          <m:r>
                            <a:rPr lang="en-GB" b="0" i="1" smtClean="0">
                              <a:latin typeface="Cambria Math" panose="02040503050406030204" pitchFamily="18" charset="0"/>
                            </a:rPr>
                            <m:t>0.001705</m:t>
                          </m:r>
                        </m:e>
                      </m:d>
                      <m:r>
                        <a:rPr lang="en-GB" b="0" i="1" smtClean="0">
                          <a:latin typeface="Cambria Math" panose="02040503050406030204" pitchFamily="18" charset="0"/>
                        </a:rPr>
                        <m:t>+</m:t>
                      </m:r>
                      <m:r>
                        <a:rPr lang="en-GB" b="0" i="1" smtClean="0">
                          <a:latin typeface="Cambria Math" panose="02040503050406030204" pitchFamily="18" charset="0"/>
                        </a:rPr>
                        <m:t>𝐼</m:t>
                      </m:r>
                    </m:oMath>
                  </m:oMathPara>
                </a14:m>
                <a:endParaRPr lang="en-US" dirty="0"/>
              </a:p>
            </p:txBody>
          </p:sp>
        </mc:Choice>
        <mc:Fallback xmlns="">
          <p:sp>
            <p:nvSpPr>
              <p:cNvPr id="8" name="TextBox 7">
                <a:extLst>
                  <a:ext uri="{FF2B5EF4-FFF2-40B4-BE49-F238E27FC236}">
                    <a16:creationId xmlns:a16="http://schemas.microsoft.com/office/drawing/2014/main" id="{80A8B72E-ACBE-B049-92B6-FACC370E010E}"/>
                  </a:ext>
                </a:extLst>
              </p:cNvPr>
              <p:cNvSpPr txBox="1">
                <a:spLocks noRot="1" noChangeAspect="1" noMove="1" noResize="1" noEditPoints="1" noAdjustHandles="1" noChangeArrowheads="1" noChangeShapeType="1" noTextEdit="1"/>
              </p:cNvSpPr>
              <p:nvPr/>
            </p:nvSpPr>
            <p:spPr>
              <a:xfrm>
                <a:off x="838200" y="1738522"/>
                <a:ext cx="9525493" cy="276999"/>
              </a:xfrm>
              <a:prstGeom prst="rect">
                <a:avLst/>
              </a:prstGeom>
              <a:blipFill>
                <a:blip r:embed="rId3"/>
                <a:stretch>
                  <a:fillRect l="-533" t="-4348" b="-39130"/>
                </a:stretch>
              </a:blipFill>
            </p:spPr>
            <p:txBody>
              <a:bodyPr/>
              <a:lstStyle/>
              <a:p>
                <a:r>
                  <a:rPr lang="en-US">
                    <a:noFill/>
                  </a:rPr>
                  <a:t> </a:t>
                </a:r>
              </a:p>
            </p:txBody>
          </p:sp>
        </mc:Fallback>
      </mc:AlternateContent>
      <p:pic>
        <p:nvPicPr>
          <p:cNvPr id="12" name="Picture 11" descr="Shape&#10;&#10;Description automatically generated with medium confidence">
            <a:extLst>
              <a:ext uri="{FF2B5EF4-FFF2-40B4-BE49-F238E27FC236}">
                <a16:creationId xmlns:a16="http://schemas.microsoft.com/office/drawing/2014/main" id="{F9FF553F-0D79-C74E-B659-0EA488425F12}"/>
              </a:ext>
            </a:extLst>
          </p:cNvPr>
          <p:cNvPicPr>
            <a:picLocks noChangeAspect="1"/>
          </p:cNvPicPr>
          <p:nvPr/>
        </p:nvPicPr>
        <p:blipFill>
          <a:blip r:embed="rId4"/>
          <a:stretch>
            <a:fillRect/>
          </a:stretch>
        </p:blipFill>
        <p:spPr>
          <a:xfrm>
            <a:off x="3772146" y="2221793"/>
            <a:ext cx="3657600" cy="2324100"/>
          </a:xfrm>
          <a:prstGeom prst="rect">
            <a:avLst/>
          </a:prstGeom>
        </p:spPr>
      </p:pic>
    </p:spTree>
    <p:extLst>
      <p:ext uri="{BB962C8B-B14F-4D97-AF65-F5344CB8AC3E}">
        <p14:creationId xmlns:p14="http://schemas.microsoft.com/office/powerpoint/2010/main" val="6576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xit" presetSubtype="10" fill="hold" nodeType="clickEffect">
                                  <p:stCondLst>
                                    <p:cond delay="0"/>
                                  </p:stCondLst>
                                  <p:childTnLst>
                                    <p:animEffect transition="out" filter="blinds(horizontal)">
                                      <p:cBhvr>
                                        <p:cTn id="12" dur="500"/>
                                        <p:tgtEl>
                                          <p:spTgt spid="12"/>
                                        </p:tgtEl>
                                      </p:cBhvr>
                                    </p:animEffect>
                                    <p:set>
                                      <p:cBhvr>
                                        <p:cTn id="13" dur="1" fill="hold">
                                          <p:stCondLst>
                                            <p:cond delay="499"/>
                                          </p:stCondLst>
                                        </p:cTn>
                                        <p:tgtEl>
                                          <p:spTgt spid="12"/>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0A47DAE-B6D9-824A-8618-5DB945C052F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Using the Employee Departure Equation Output</a:t>
            </a:r>
          </a:p>
        </p:txBody>
      </p:sp>
      <p:sp>
        <p:nvSpPr>
          <p:cNvPr id="7" name="TextBox 6">
            <a:extLst>
              <a:ext uri="{FF2B5EF4-FFF2-40B4-BE49-F238E27FC236}">
                <a16:creationId xmlns:a16="http://schemas.microsoft.com/office/drawing/2014/main" id="{657ACF20-FCC1-0B4E-9B5A-DDE45EC60210}"/>
              </a:ext>
            </a:extLst>
          </p:cNvPr>
          <p:cNvSpPr txBox="1"/>
          <p:nvPr/>
        </p:nvSpPr>
        <p:spPr>
          <a:xfrm>
            <a:off x="354105" y="460894"/>
            <a:ext cx="3225675" cy="1840048"/>
          </a:xfrm>
          <a:prstGeom prst="rect">
            <a:avLst/>
          </a:prstGeom>
        </p:spPr>
        <p:txBody>
          <a:bodyPr vert="horz" lIns="91440" tIns="45720" rIns="91440" bIns="45720" rtlCol="0" anchor="b">
            <a:normAutofit/>
          </a:bodyPr>
          <a:lstStyle/>
          <a:p>
            <a:pPr defTabSz="914400">
              <a:lnSpc>
                <a:spcPct val="90000"/>
              </a:lnSpc>
              <a:spcBef>
                <a:spcPts val="1000"/>
              </a:spcBef>
            </a:pPr>
            <a:r>
              <a:rPr lang="en-US" sz="1600" kern="1200" dirty="0">
                <a:solidFill>
                  <a:srgbClr val="FFFFFF"/>
                </a:solidFill>
                <a:latin typeface="+mn-lt"/>
                <a:ea typeface="+mn-ea"/>
                <a:cs typeface="+mn-cs"/>
              </a:rPr>
              <a:t>By categorising the employees in this manner, management can monitor those which are showing potential for leaving, but also quickly intervene to help employees that are showing dangerously high signs of leaving the company</a:t>
            </a:r>
          </a:p>
        </p:txBody>
      </p:sp>
      <p:sp>
        <p:nvSpPr>
          <p:cNvPr id="4" name="TextBox 3">
            <a:extLst>
              <a:ext uri="{FF2B5EF4-FFF2-40B4-BE49-F238E27FC236}">
                <a16:creationId xmlns:a16="http://schemas.microsoft.com/office/drawing/2014/main" id="{2C828ADB-FBFC-5544-8A17-55EF286AAF51}"/>
              </a:ext>
            </a:extLst>
          </p:cNvPr>
          <p:cNvSpPr txBox="1"/>
          <p:nvPr/>
        </p:nvSpPr>
        <p:spPr>
          <a:xfrm>
            <a:off x="4143840" y="1388435"/>
            <a:ext cx="7209959" cy="4450577"/>
          </a:xfrm>
          <a:prstGeom prst="rect">
            <a:avLst/>
          </a:prstGeom>
          <a:noFill/>
        </p:spPr>
        <p:txBody>
          <a:bodyPr wrap="square" rtlCol="0">
            <a:spAutoFit/>
          </a:bodyPr>
          <a:lstStyle/>
          <a:p>
            <a:pPr>
              <a:spcAft>
                <a:spcPts val="600"/>
              </a:spcAft>
            </a:pPr>
            <a:r>
              <a:rPr lang="en-US" dirty="0"/>
              <a:t>The Employee Departure Equation will produce the probability that each employer will leave the company. By evaluating these probabilities, we can place each employee into a group based on their scores.  </a:t>
            </a:r>
          </a:p>
          <a:p>
            <a:pPr>
              <a:spcAft>
                <a:spcPts val="600"/>
              </a:spcAft>
            </a:pPr>
            <a:endParaRPr lang="en-US" dirty="0"/>
          </a:p>
          <a:p>
            <a:pPr marL="285750" indent="-285750">
              <a:lnSpc>
                <a:spcPct val="150000"/>
              </a:lnSpc>
              <a:spcAft>
                <a:spcPts val="600"/>
              </a:spcAft>
              <a:buFont typeface="Arial" panose="020B0604020202020204" pitchFamily="34" charset="0"/>
              <a:buChar char="•"/>
            </a:pPr>
            <a:r>
              <a:rPr lang="en-US" b="1" dirty="0"/>
              <a:t>Safe</a:t>
            </a:r>
            <a:r>
              <a:rPr lang="en-US" dirty="0"/>
              <a:t> – Employees within this zone are considered safe (Score ≤ 10%)</a:t>
            </a:r>
          </a:p>
          <a:p>
            <a:pPr marL="285750" indent="-285750">
              <a:lnSpc>
                <a:spcPct val="150000"/>
              </a:lnSpc>
              <a:spcAft>
                <a:spcPts val="600"/>
              </a:spcAft>
              <a:buFont typeface="Arial" panose="020B0604020202020204" pitchFamily="34" charset="0"/>
              <a:buChar char="•"/>
            </a:pPr>
            <a:r>
              <a:rPr lang="en-US" b="1" dirty="0"/>
              <a:t>Low Risk </a:t>
            </a:r>
            <a:r>
              <a:rPr lang="en-US" dirty="0"/>
              <a:t>– Employees within this zone show small potential for leaving (10% &lt; Score ≤ 40%)</a:t>
            </a:r>
          </a:p>
          <a:p>
            <a:pPr marL="285750" indent="-285750">
              <a:lnSpc>
                <a:spcPct val="150000"/>
              </a:lnSpc>
              <a:spcAft>
                <a:spcPts val="600"/>
              </a:spcAft>
              <a:buFont typeface="Arial" panose="020B0604020202020204" pitchFamily="34" charset="0"/>
              <a:buChar char="•"/>
            </a:pPr>
            <a:r>
              <a:rPr lang="en-US" b="1" dirty="0"/>
              <a:t>Medium Risk </a:t>
            </a:r>
            <a:r>
              <a:rPr lang="en-US" dirty="0"/>
              <a:t>– Employees within this zone show moderate potential for leaving (40% &lt; Score ≤ 70%)</a:t>
            </a:r>
          </a:p>
          <a:p>
            <a:pPr marL="285750" indent="-285750">
              <a:lnSpc>
                <a:spcPct val="150000"/>
              </a:lnSpc>
              <a:spcAft>
                <a:spcPts val="600"/>
              </a:spcAft>
              <a:buFont typeface="Arial" panose="020B0604020202020204" pitchFamily="34" charset="0"/>
              <a:buChar char="•"/>
            </a:pPr>
            <a:r>
              <a:rPr lang="en-US" b="1" dirty="0"/>
              <a:t>High Risk </a:t>
            </a:r>
            <a:r>
              <a:rPr lang="en-US" dirty="0"/>
              <a:t>– Employees within this zone are considered to have a high chance of leaving (70%+)</a:t>
            </a:r>
          </a:p>
        </p:txBody>
      </p:sp>
    </p:spTree>
    <p:extLst>
      <p:ext uri="{BB962C8B-B14F-4D97-AF65-F5344CB8AC3E}">
        <p14:creationId xmlns:p14="http://schemas.microsoft.com/office/powerpoint/2010/main" val="4025289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3B72D-D9C3-2C4A-B03C-9921B274C418}"/>
              </a:ext>
            </a:extLst>
          </p:cNvPr>
          <p:cNvSpPr>
            <a:spLocks noGrp="1"/>
          </p:cNvSpPr>
          <p:nvPr>
            <p:ph type="title"/>
          </p:nvPr>
        </p:nvSpPr>
        <p:spPr>
          <a:xfrm>
            <a:off x="1178848" y="248083"/>
            <a:ext cx="9849751" cy="909385"/>
          </a:xfrm>
        </p:spPr>
        <p:txBody>
          <a:bodyPr anchor="b">
            <a:normAutofit/>
          </a:bodyPr>
          <a:lstStyle/>
          <a:p>
            <a:r>
              <a:rPr lang="en-US" sz="5400" dirty="0"/>
              <a:t>Summary</a:t>
            </a:r>
          </a:p>
        </p:txBody>
      </p:sp>
      <p:sp>
        <p:nvSpPr>
          <p:cNvPr id="5" name="TextBox 4">
            <a:extLst>
              <a:ext uri="{FF2B5EF4-FFF2-40B4-BE49-F238E27FC236}">
                <a16:creationId xmlns:a16="http://schemas.microsoft.com/office/drawing/2014/main" id="{5E1DD133-1E39-2148-A1E3-D74881F9B5ED}"/>
              </a:ext>
            </a:extLst>
          </p:cNvPr>
          <p:cNvSpPr txBox="1"/>
          <p:nvPr/>
        </p:nvSpPr>
        <p:spPr>
          <a:xfrm>
            <a:off x="1249251" y="1815921"/>
            <a:ext cx="9607639" cy="3693319"/>
          </a:xfrm>
          <a:prstGeom prst="rect">
            <a:avLst/>
          </a:prstGeom>
          <a:noFill/>
        </p:spPr>
        <p:txBody>
          <a:bodyPr wrap="square" rtlCol="0">
            <a:spAutoFit/>
          </a:bodyPr>
          <a:lstStyle/>
          <a:p>
            <a:r>
              <a:rPr lang="en-US" dirty="0"/>
              <a:t>From all of the analysis reported here, the company’s employees can be clustered into distinct groups that generally leave when they:</a:t>
            </a:r>
          </a:p>
          <a:p>
            <a:endParaRPr lang="en-US" dirty="0"/>
          </a:p>
          <a:p>
            <a:pPr marL="285750" indent="-285750">
              <a:buFont typeface="Arial" panose="020B0604020202020204" pitchFamily="34" charset="0"/>
              <a:buChar char="•"/>
            </a:pPr>
            <a:r>
              <a:rPr lang="en-US" dirty="0"/>
              <a:t>Are working excessive hours, especially those working over 250 hours a month </a:t>
            </a:r>
          </a:p>
          <a:p>
            <a:pPr marL="285750" indent="-285750">
              <a:buFont typeface="Arial" panose="020B0604020202020204" pitchFamily="34" charset="0"/>
              <a:buChar char="•"/>
            </a:pPr>
            <a:r>
              <a:rPr lang="en-US" dirty="0"/>
              <a:t>Are not working enough hours, especially those working less than 150 hours a day</a:t>
            </a:r>
          </a:p>
          <a:p>
            <a:pPr marL="285750" indent="-285750">
              <a:buFont typeface="Arial" panose="020B0604020202020204" pitchFamily="34" charset="0"/>
              <a:buChar char="•"/>
            </a:pPr>
            <a:r>
              <a:rPr lang="en-US" dirty="0"/>
              <a:t>Score really high, or low, in their recent evaluations</a:t>
            </a:r>
          </a:p>
          <a:p>
            <a:pPr marL="285750" indent="-285750">
              <a:buFont typeface="Arial" panose="020B0604020202020204" pitchFamily="34" charset="0"/>
              <a:buChar char="•"/>
            </a:pPr>
            <a:r>
              <a:rPr lang="en-US" dirty="0"/>
              <a:t>Have salaries categorised as low</a:t>
            </a:r>
          </a:p>
          <a:p>
            <a:pPr marL="285750" indent="-285750">
              <a:buFont typeface="Arial" panose="020B0604020202020204" pitchFamily="34" charset="0"/>
              <a:buChar char="•"/>
            </a:pPr>
            <a:r>
              <a:rPr lang="en-US" dirty="0"/>
              <a:t>Are given 2, 6, or 7 projects to work on</a:t>
            </a:r>
          </a:p>
          <a:p>
            <a:pPr marL="285750" indent="-285750">
              <a:buFont typeface="Arial" panose="020B0604020202020204" pitchFamily="34" charset="0"/>
              <a:buChar char="•"/>
            </a:pPr>
            <a:r>
              <a:rPr lang="en-US" dirty="0"/>
              <a:t>Have spent between 3 and 5 years at the company</a:t>
            </a:r>
          </a:p>
          <a:p>
            <a:pPr marL="285750" indent="-285750">
              <a:buFont typeface="Arial" panose="020B0604020202020204" pitchFamily="34" charset="0"/>
              <a:buChar char="•"/>
            </a:pPr>
            <a:endParaRPr lang="en-US" dirty="0"/>
          </a:p>
          <a:p>
            <a:r>
              <a:rPr lang="en-US" dirty="0"/>
              <a:t>We also know that the most important factors in determining an employee's likelihood of departure are Satisfaction, Years at the Company, Average Hours and Last Evaluation scores. </a:t>
            </a:r>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E346CE0A-D543-3042-A311-4666698CD972}"/>
              </a:ext>
            </a:extLst>
          </p:cNvPr>
          <p:cNvSpPr txBox="1"/>
          <p:nvPr/>
        </p:nvSpPr>
        <p:spPr>
          <a:xfrm>
            <a:off x="1249251" y="1157468"/>
            <a:ext cx="9959661" cy="6740307"/>
          </a:xfrm>
          <a:prstGeom prst="rect">
            <a:avLst/>
          </a:prstGeom>
          <a:noFill/>
        </p:spPr>
        <p:txBody>
          <a:bodyPr wrap="square" rtlCol="0">
            <a:spAutoFit/>
          </a:bodyPr>
          <a:lstStyle/>
          <a:p>
            <a:r>
              <a:rPr lang="en-US" b="1" dirty="0"/>
              <a:t>Solutions to the Employee Departure Problem:</a:t>
            </a:r>
          </a:p>
          <a:p>
            <a:endParaRPr lang="en-US" dirty="0"/>
          </a:p>
          <a:p>
            <a:r>
              <a:rPr lang="en-US" dirty="0"/>
              <a:t>Solution 1</a:t>
            </a:r>
          </a:p>
          <a:p>
            <a:r>
              <a:rPr lang="en-US" dirty="0"/>
              <a:t>With the Employee Departure Equation, we now have a mechanism by which we can rank employees by their probability of leaving. </a:t>
            </a:r>
          </a:p>
          <a:p>
            <a:endParaRPr lang="en-US" dirty="0"/>
          </a:p>
          <a:p>
            <a:r>
              <a:rPr lang="en-US" dirty="0"/>
              <a:t>We can use these groupings and allocate a limited incentive budget to the highest probability instances </a:t>
            </a:r>
          </a:p>
          <a:p>
            <a:endParaRPr lang="en-US" dirty="0"/>
          </a:p>
          <a:p>
            <a:r>
              <a:rPr lang="en-US" dirty="0"/>
              <a:t>Solution 2</a:t>
            </a:r>
          </a:p>
          <a:p>
            <a:r>
              <a:rPr lang="en-US" dirty="0"/>
              <a:t>We can develop a system to monitor the hours and responsibility given to an employee to prevent the effects of working excessive hours – likely overwhelming the best employees</a:t>
            </a:r>
          </a:p>
          <a:p>
            <a:endParaRPr lang="en-US" dirty="0"/>
          </a:p>
          <a:p>
            <a:r>
              <a:rPr lang="en-US" dirty="0"/>
              <a:t>Solution 3</a:t>
            </a:r>
          </a:p>
          <a:p>
            <a:r>
              <a:rPr lang="en-US" dirty="0"/>
              <a:t>Introduce a survey system that allows management to understand how the work conditions are affecting their employees. By flagging individual opinions, we can generate more accurate answers to the questions raised by the analyses:</a:t>
            </a:r>
          </a:p>
          <a:p>
            <a:pPr marL="285750" indent="-285750">
              <a:buFont typeface="Arial" panose="020B0604020202020204" pitchFamily="34" charset="0"/>
              <a:buChar char="•"/>
            </a:pPr>
            <a:r>
              <a:rPr lang="en-US" dirty="0"/>
              <a:t>Are employees' content with their responsibilities?</a:t>
            </a:r>
          </a:p>
          <a:p>
            <a:pPr marL="285750" indent="-285750">
              <a:buFont typeface="Arial" panose="020B0604020202020204" pitchFamily="34" charset="0"/>
              <a:buChar char="•"/>
            </a:pPr>
            <a:r>
              <a:rPr lang="en-US" dirty="0"/>
              <a:t>Do the employees feel supported?</a:t>
            </a:r>
          </a:p>
          <a:p>
            <a:pPr marL="285750" indent="-285750">
              <a:buFont typeface="Arial" panose="020B0604020202020204" pitchFamily="34" charset="0"/>
              <a:buChar char="•"/>
            </a:pPr>
            <a:r>
              <a:rPr lang="en-US" dirty="0"/>
              <a:t>Do management need to address the company’s culture?</a:t>
            </a:r>
          </a:p>
          <a:p>
            <a:pPr marL="285750" indent="-285750">
              <a:buFont typeface="Arial" panose="020B0604020202020204" pitchFamily="34" charset="0"/>
              <a:buChar char="•"/>
            </a:pPr>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p>
          <a:p>
            <a:endParaRPr lang="en-US" dirty="0"/>
          </a:p>
        </p:txBody>
      </p:sp>
    </p:spTree>
    <p:extLst>
      <p:ext uri="{BB962C8B-B14F-4D97-AF65-F5344CB8AC3E}">
        <p14:creationId xmlns:p14="http://schemas.microsoft.com/office/powerpoint/2010/main" val="189796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xit" presetSubtype="10" fill="hold" nodeType="clickEffect">
                                  <p:stCondLst>
                                    <p:cond delay="0"/>
                                  </p:stCondLst>
                                  <p:childTnLst>
                                    <p:animEffect transition="out" filter="blinds(horizontal)">
                                      <p:cBhvr>
                                        <p:cTn id="24" dur="500"/>
                                        <p:tgtEl>
                                          <p:spTgt spid="5">
                                            <p:txEl>
                                              <p:pRg st="0" end="0"/>
                                            </p:txEl>
                                          </p:spTgt>
                                        </p:tgtEl>
                                      </p:cBhvr>
                                    </p:animEffect>
                                    <p:set>
                                      <p:cBhvr>
                                        <p:cTn id="25" dur="1" fill="hold">
                                          <p:stCondLst>
                                            <p:cond delay="499"/>
                                          </p:stCondLst>
                                        </p:cTn>
                                        <p:tgtEl>
                                          <p:spTgt spid="5">
                                            <p:txEl>
                                              <p:pRg st="0" end="0"/>
                                            </p:txEl>
                                          </p:spTgt>
                                        </p:tgtEl>
                                        <p:attrNameLst>
                                          <p:attrName>style.visibility</p:attrName>
                                        </p:attrNameLst>
                                      </p:cBhvr>
                                      <p:to>
                                        <p:strVal val="hidden"/>
                                      </p:to>
                                    </p:set>
                                  </p:childTnLst>
                                </p:cTn>
                              </p:par>
                              <p:par>
                                <p:cTn id="26" presetID="3" presetClass="exit" presetSubtype="10" fill="hold" nodeType="withEffect">
                                  <p:stCondLst>
                                    <p:cond delay="0"/>
                                  </p:stCondLst>
                                  <p:childTnLst>
                                    <p:animEffect transition="out" filter="blinds(horizontal)">
                                      <p:cBhvr>
                                        <p:cTn id="27" dur="500"/>
                                        <p:tgtEl>
                                          <p:spTgt spid="5">
                                            <p:txEl>
                                              <p:pRg st="2" end="2"/>
                                            </p:txEl>
                                          </p:spTgt>
                                        </p:tgtEl>
                                      </p:cBhvr>
                                    </p:animEffect>
                                    <p:set>
                                      <p:cBhvr>
                                        <p:cTn id="28" dur="1" fill="hold">
                                          <p:stCondLst>
                                            <p:cond delay="499"/>
                                          </p:stCondLst>
                                        </p:cTn>
                                        <p:tgtEl>
                                          <p:spTgt spid="5">
                                            <p:txEl>
                                              <p:pRg st="2" end="2"/>
                                            </p:txEl>
                                          </p:spTgt>
                                        </p:tgtEl>
                                        <p:attrNameLst>
                                          <p:attrName>style.visibility</p:attrName>
                                        </p:attrNameLst>
                                      </p:cBhvr>
                                      <p:to>
                                        <p:strVal val="hidden"/>
                                      </p:to>
                                    </p:set>
                                  </p:childTnLst>
                                </p:cTn>
                              </p:par>
                              <p:par>
                                <p:cTn id="29" presetID="3" presetClass="exit" presetSubtype="10" fill="hold" nodeType="withEffect">
                                  <p:stCondLst>
                                    <p:cond delay="0"/>
                                  </p:stCondLst>
                                  <p:childTnLst>
                                    <p:animEffect transition="out" filter="blinds(horizontal)">
                                      <p:cBhvr>
                                        <p:cTn id="30" dur="500"/>
                                        <p:tgtEl>
                                          <p:spTgt spid="5">
                                            <p:txEl>
                                              <p:pRg st="3" end="3"/>
                                            </p:txEl>
                                          </p:spTgt>
                                        </p:tgtEl>
                                      </p:cBhvr>
                                    </p:animEffect>
                                    <p:set>
                                      <p:cBhvr>
                                        <p:cTn id="31" dur="1" fill="hold">
                                          <p:stCondLst>
                                            <p:cond delay="499"/>
                                          </p:stCondLst>
                                        </p:cTn>
                                        <p:tgtEl>
                                          <p:spTgt spid="5">
                                            <p:txEl>
                                              <p:pRg st="3" end="3"/>
                                            </p:txEl>
                                          </p:spTgt>
                                        </p:tgtEl>
                                        <p:attrNameLst>
                                          <p:attrName>style.visibility</p:attrName>
                                        </p:attrNameLst>
                                      </p:cBhvr>
                                      <p:to>
                                        <p:strVal val="hidden"/>
                                      </p:to>
                                    </p:set>
                                  </p:childTnLst>
                                </p:cTn>
                              </p:par>
                              <p:par>
                                <p:cTn id="32" presetID="3" presetClass="exit" presetSubtype="10" fill="hold" nodeType="withEffect">
                                  <p:stCondLst>
                                    <p:cond delay="0"/>
                                  </p:stCondLst>
                                  <p:childTnLst>
                                    <p:animEffect transition="out" filter="blinds(horizontal)">
                                      <p:cBhvr>
                                        <p:cTn id="33" dur="500"/>
                                        <p:tgtEl>
                                          <p:spTgt spid="5">
                                            <p:txEl>
                                              <p:pRg st="4" end="4"/>
                                            </p:txEl>
                                          </p:spTgt>
                                        </p:tgtEl>
                                      </p:cBhvr>
                                    </p:animEffect>
                                    <p:set>
                                      <p:cBhvr>
                                        <p:cTn id="34" dur="1" fill="hold">
                                          <p:stCondLst>
                                            <p:cond delay="499"/>
                                          </p:stCondLst>
                                        </p:cTn>
                                        <p:tgtEl>
                                          <p:spTgt spid="5">
                                            <p:txEl>
                                              <p:pRg st="4" end="4"/>
                                            </p:txEl>
                                          </p:spTgt>
                                        </p:tgtEl>
                                        <p:attrNameLst>
                                          <p:attrName>style.visibility</p:attrName>
                                        </p:attrNameLst>
                                      </p:cBhvr>
                                      <p:to>
                                        <p:strVal val="hidden"/>
                                      </p:to>
                                    </p:set>
                                  </p:childTnLst>
                                </p:cTn>
                              </p:par>
                              <p:par>
                                <p:cTn id="35" presetID="3" presetClass="exit" presetSubtype="10" fill="hold" nodeType="withEffect">
                                  <p:stCondLst>
                                    <p:cond delay="0"/>
                                  </p:stCondLst>
                                  <p:childTnLst>
                                    <p:animEffect transition="out" filter="blinds(horizontal)">
                                      <p:cBhvr>
                                        <p:cTn id="36" dur="500"/>
                                        <p:tgtEl>
                                          <p:spTgt spid="5">
                                            <p:txEl>
                                              <p:pRg st="5" end="5"/>
                                            </p:txEl>
                                          </p:spTgt>
                                        </p:tgtEl>
                                      </p:cBhvr>
                                    </p:animEffect>
                                    <p:set>
                                      <p:cBhvr>
                                        <p:cTn id="37" dur="1" fill="hold">
                                          <p:stCondLst>
                                            <p:cond delay="499"/>
                                          </p:stCondLst>
                                        </p:cTn>
                                        <p:tgtEl>
                                          <p:spTgt spid="5">
                                            <p:txEl>
                                              <p:pRg st="5" end="5"/>
                                            </p:txEl>
                                          </p:spTgt>
                                        </p:tgtEl>
                                        <p:attrNameLst>
                                          <p:attrName>style.visibility</p:attrName>
                                        </p:attrNameLst>
                                      </p:cBhvr>
                                      <p:to>
                                        <p:strVal val="hidden"/>
                                      </p:to>
                                    </p:set>
                                  </p:childTnLst>
                                </p:cTn>
                              </p:par>
                              <p:par>
                                <p:cTn id="38" presetID="3" presetClass="exit" presetSubtype="10" fill="hold" nodeType="withEffect">
                                  <p:stCondLst>
                                    <p:cond delay="0"/>
                                  </p:stCondLst>
                                  <p:childTnLst>
                                    <p:animEffect transition="out" filter="blinds(horizontal)">
                                      <p:cBhvr>
                                        <p:cTn id="39" dur="500"/>
                                        <p:tgtEl>
                                          <p:spTgt spid="5">
                                            <p:txEl>
                                              <p:pRg st="6" end="6"/>
                                            </p:txEl>
                                          </p:spTgt>
                                        </p:tgtEl>
                                      </p:cBhvr>
                                    </p:animEffect>
                                    <p:set>
                                      <p:cBhvr>
                                        <p:cTn id="40" dur="1" fill="hold">
                                          <p:stCondLst>
                                            <p:cond delay="499"/>
                                          </p:stCondLst>
                                        </p:cTn>
                                        <p:tgtEl>
                                          <p:spTgt spid="5">
                                            <p:txEl>
                                              <p:pRg st="6" end="6"/>
                                            </p:txEl>
                                          </p:spTgt>
                                        </p:tgtEl>
                                        <p:attrNameLst>
                                          <p:attrName>style.visibility</p:attrName>
                                        </p:attrNameLst>
                                      </p:cBhvr>
                                      <p:to>
                                        <p:strVal val="hidden"/>
                                      </p:to>
                                    </p:set>
                                  </p:childTnLst>
                                </p:cTn>
                              </p:par>
                              <p:par>
                                <p:cTn id="41" presetID="3" presetClass="exit" presetSubtype="10" fill="hold" nodeType="withEffect">
                                  <p:stCondLst>
                                    <p:cond delay="0"/>
                                  </p:stCondLst>
                                  <p:childTnLst>
                                    <p:animEffect transition="out" filter="blinds(horizontal)">
                                      <p:cBhvr>
                                        <p:cTn id="42" dur="500"/>
                                        <p:tgtEl>
                                          <p:spTgt spid="5">
                                            <p:txEl>
                                              <p:pRg st="7" end="7"/>
                                            </p:txEl>
                                          </p:spTgt>
                                        </p:tgtEl>
                                      </p:cBhvr>
                                    </p:animEffect>
                                    <p:set>
                                      <p:cBhvr>
                                        <p:cTn id="43" dur="1" fill="hold">
                                          <p:stCondLst>
                                            <p:cond delay="499"/>
                                          </p:stCondLst>
                                        </p:cTn>
                                        <p:tgtEl>
                                          <p:spTgt spid="5">
                                            <p:txEl>
                                              <p:pRg st="7" end="7"/>
                                            </p:txEl>
                                          </p:spTgt>
                                        </p:tgtEl>
                                        <p:attrNameLst>
                                          <p:attrName>style.visibility</p:attrName>
                                        </p:attrNameLst>
                                      </p:cBhvr>
                                      <p:to>
                                        <p:strVal val="hidden"/>
                                      </p:to>
                                    </p:set>
                                  </p:childTnLst>
                                </p:cTn>
                              </p:par>
                              <p:par>
                                <p:cTn id="44" presetID="3" presetClass="exit" presetSubtype="10" fill="hold" nodeType="withEffect">
                                  <p:stCondLst>
                                    <p:cond delay="0"/>
                                  </p:stCondLst>
                                  <p:childTnLst>
                                    <p:animEffect transition="out" filter="blinds(horizontal)">
                                      <p:cBhvr>
                                        <p:cTn id="45" dur="500"/>
                                        <p:tgtEl>
                                          <p:spTgt spid="5">
                                            <p:txEl>
                                              <p:pRg st="9" end="9"/>
                                            </p:txEl>
                                          </p:spTgt>
                                        </p:tgtEl>
                                      </p:cBhvr>
                                    </p:animEffect>
                                    <p:set>
                                      <p:cBhvr>
                                        <p:cTn id="46" dur="1" fill="hold">
                                          <p:stCondLst>
                                            <p:cond delay="499"/>
                                          </p:stCondLst>
                                        </p:cTn>
                                        <p:tgtEl>
                                          <p:spTgt spid="5">
                                            <p:txEl>
                                              <p:pRg st="9" end="9"/>
                                            </p:txEl>
                                          </p:spTgt>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0EB93-C886-4F48-A5E9-6A5A16CD67A0}"/>
              </a:ext>
            </a:extLst>
          </p:cNvPr>
          <p:cNvSpPr>
            <a:spLocks noGrp="1"/>
          </p:cNvSpPr>
          <p:nvPr>
            <p:ph type="title"/>
          </p:nvPr>
        </p:nvSpPr>
        <p:spPr>
          <a:xfrm>
            <a:off x="6095847" y="481443"/>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To Aid Future Analysis</a:t>
            </a:r>
          </a:p>
        </p:txBody>
      </p:sp>
      <p:pic>
        <p:nvPicPr>
          <p:cNvPr id="7" name="Graphic 6" descr="Financial">
            <a:extLst>
              <a:ext uri="{FF2B5EF4-FFF2-40B4-BE49-F238E27FC236}">
                <a16:creationId xmlns:a16="http://schemas.microsoft.com/office/drawing/2014/main" id="{90CEF8F7-AF2B-DD5A-4DF9-E8C231916E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3296992"/>
            <a:ext cx="2660088" cy="2660088"/>
          </a:xfrm>
          <a:custGeom>
            <a:avLst/>
            <a:gdLst/>
            <a:ahLst/>
            <a:cxnLst/>
            <a:rect l="l" t="t" r="r" b="b"/>
            <a:pathLst>
              <a:path w="4141760" h="4377846">
                <a:moveTo>
                  <a:pt x="0" y="0"/>
                </a:moveTo>
                <a:lnTo>
                  <a:pt x="4141760" y="0"/>
                </a:lnTo>
                <a:lnTo>
                  <a:pt x="4141760" y="4377846"/>
                </a:lnTo>
                <a:lnTo>
                  <a:pt x="0" y="4377846"/>
                </a:lnTo>
                <a:close/>
              </a:path>
            </a:pathLst>
          </a:custGeom>
        </p:spPr>
      </p:pic>
      <p:sp>
        <p:nvSpPr>
          <p:cNvPr id="4" name="TextBox 3">
            <a:extLst>
              <a:ext uri="{FF2B5EF4-FFF2-40B4-BE49-F238E27FC236}">
                <a16:creationId xmlns:a16="http://schemas.microsoft.com/office/drawing/2014/main" id="{20A1C429-B85D-4742-85A7-B066F1CC8AF3}"/>
              </a:ext>
            </a:extLst>
          </p:cNvPr>
          <p:cNvSpPr txBox="1"/>
          <p:nvPr/>
        </p:nvSpPr>
        <p:spPr>
          <a:xfrm>
            <a:off x="3240911" y="1400537"/>
            <a:ext cx="8079130" cy="3416320"/>
          </a:xfrm>
          <a:prstGeom prst="rect">
            <a:avLst/>
          </a:prstGeom>
          <a:noFill/>
        </p:spPr>
        <p:txBody>
          <a:bodyPr wrap="square" rtlCol="0">
            <a:spAutoFit/>
          </a:bodyPr>
          <a:lstStyle/>
          <a:p>
            <a:r>
              <a:rPr lang="en-US" dirty="0"/>
              <a:t>Improving the retention of employees is a continuous process that will need to be revisited frequently. In order to maximise the impact data analysis can have on future reports, some suggestions for improved data collection would be to include:</a:t>
            </a:r>
          </a:p>
          <a:p>
            <a:endParaRPr lang="en-US" dirty="0"/>
          </a:p>
          <a:p>
            <a:pPr marL="285750" indent="-285750">
              <a:buFont typeface="Arial" panose="020B0604020202020204" pitchFamily="34" charset="0"/>
              <a:buChar char="•"/>
            </a:pPr>
            <a:r>
              <a:rPr lang="en-US" dirty="0"/>
              <a:t>Gender Variable</a:t>
            </a:r>
          </a:p>
          <a:p>
            <a:pPr marL="285750" indent="-285750">
              <a:buFont typeface="Arial" panose="020B0604020202020204" pitchFamily="34" charset="0"/>
              <a:buChar char="•"/>
            </a:pPr>
            <a:r>
              <a:rPr lang="en-US" dirty="0"/>
              <a:t>Distance Travelled to Attend </a:t>
            </a:r>
          </a:p>
          <a:p>
            <a:pPr marL="285750" indent="-285750">
              <a:buFont typeface="Arial" panose="020B0604020202020204" pitchFamily="34" charset="0"/>
              <a:buChar char="•"/>
            </a:pPr>
            <a:r>
              <a:rPr lang="en-US" dirty="0"/>
              <a:t>Number of Previous Employers</a:t>
            </a:r>
          </a:p>
          <a:p>
            <a:pPr marL="285750" indent="-285750">
              <a:buFont typeface="Arial" panose="020B0604020202020204" pitchFamily="34" charset="0"/>
              <a:buChar char="•"/>
            </a:pPr>
            <a:r>
              <a:rPr lang="en-US" dirty="0"/>
              <a:t>Years with the Current Manager</a:t>
            </a:r>
          </a:p>
          <a:p>
            <a:pPr marL="285750" indent="-285750">
              <a:buFont typeface="Arial" panose="020B0604020202020204" pitchFamily="34" charset="0"/>
              <a:buChar char="•"/>
            </a:pPr>
            <a:r>
              <a:rPr lang="en-US" dirty="0"/>
              <a:t>Reason for Leaving </a:t>
            </a:r>
          </a:p>
          <a:p>
            <a:pPr marL="285750" indent="-285750">
              <a:buFont typeface="Arial" panose="020B0604020202020204" pitchFamily="34" charset="0"/>
              <a:buChar char="•"/>
            </a:pPr>
            <a:endParaRPr lang="en-US" dirty="0"/>
          </a:p>
          <a:p>
            <a:r>
              <a:rPr lang="en-US" dirty="0"/>
              <a:t>These variables are examples of additions that would enrich the data available for analysis and allow our predictions for departure probability to be further enhanced.</a:t>
            </a:r>
          </a:p>
        </p:txBody>
      </p:sp>
    </p:spTree>
    <p:extLst>
      <p:ext uri="{BB962C8B-B14F-4D97-AF65-F5344CB8AC3E}">
        <p14:creationId xmlns:p14="http://schemas.microsoft.com/office/powerpoint/2010/main" val="1732896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DBE1D-4EF8-F546-B190-CB034A0AA1FB}"/>
              </a:ext>
            </a:extLst>
          </p:cNvPr>
          <p:cNvSpPr>
            <a:spLocks noGrp="1"/>
          </p:cNvSpPr>
          <p:nvPr>
            <p:ph type="title"/>
          </p:nvPr>
        </p:nvSpPr>
        <p:spPr/>
        <p:txBody>
          <a:bodyPr/>
          <a:lstStyle/>
          <a:p>
            <a:r>
              <a:rPr lang="en-US" dirty="0"/>
              <a:t>The Employee Retention Problem </a:t>
            </a:r>
          </a:p>
        </p:txBody>
      </p:sp>
      <p:sp>
        <p:nvSpPr>
          <p:cNvPr id="3" name="Content Placeholder 2">
            <a:extLst>
              <a:ext uri="{FF2B5EF4-FFF2-40B4-BE49-F238E27FC236}">
                <a16:creationId xmlns:a16="http://schemas.microsoft.com/office/drawing/2014/main" id="{D7A9EBED-09F1-B147-B779-0F406AE118AF}"/>
              </a:ext>
            </a:extLst>
          </p:cNvPr>
          <p:cNvSpPr>
            <a:spLocks noGrp="1"/>
          </p:cNvSpPr>
          <p:nvPr>
            <p:ph idx="1"/>
          </p:nvPr>
        </p:nvSpPr>
        <p:spPr>
          <a:xfrm>
            <a:off x="838200" y="1825625"/>
            <a:ext cx="5257800" cy="1222375"/>
          </a:xfrm>
        </p:spPr>
        <p:txBody>
          <a:bodyPr>
            <a:normAutofit/>
          </a:bodyPr>
          <a:lstStyle/>
          <a:p>
            <a:pPr marL="0" indent="0">
              <a:buNone/>
            </a:pPr>
            <a:r>
              <a:rPr lang="en-US" sz="1800" dirty="0"/>
              <a:t>The data shows that there is an alarming rate of employee departure - with nearly a quarter of employees choosing to work elsewhere. </a:t>
            </a:r>
          </a:p>
          <a:p>
            <a:pPr marL="0" indent="0">
              <a:buNone/>
            </a:pPr>
            <a:endParaRPr lang="en-US" sz="1800" dirty="0"/>
          </a:p>
          <a:p>
            <a:endParaRPr lang="en-US" dirty="0"/>
          </a:p>
          <a:p>
            <a:endParaRPr lang="en-US" dirty="0"/>
          </a:p>
        </p:txBody>
      </p:sp>
      <p:sp>
        <p:nvSpPr>
          <p:cNvPr id="5" name="TextBox 4">
            <a:extLst>
              <a:ext uri="{FF2B5EF4-FFF2-40B4-BE49-F238E27FC236}">
                <a16:creationId xmlns:a16="http://schemas.microsoft.com/office/drawing/2014/main" id="{4CA88B09-352A-374B-A7EB-4C7CBC3CB80A}"/>
              </a:ext>
            </a:extLst>
          </p:cNvPr>
          <p:cNvSpPr txBox="1"/>
          <p:nvPr/>
        </p:nvSpPr>
        <p:spPr>
          <a:xfrm>
            <a:off x="838200" y="3174256"/>
            <a:ext cx="10039350" cy="2308324"/>
          </a:xfrm>
          <a:prstGeom prst="rect">
            <a:avLst/>
          </a:prstGeom>
          <a:noFill/>
        </p:spPr>
        <p:txBody>
          <a:bodyPr wrap="square" rtlCol="0">
            <a:spAutoFit/>
          </a:bodyPr>
          <a:lstStyle/>
          <a:p>
            <a:r>
              <a:rPr lang="en-US" dirty="0"/>
              <a:t>The purpose of this presentation is to: </a:t>
            </a:r>
          </a:p>
          <a:p>
            <a:endParaRPr lang="en-US" dirty="0"/>
          </a:p>
          <a:p>
            <a:pPr marL="285750" indent="-285750">
              <a:buFont typeface="Arial" panose="020B0604020202020204" pitchFamily="34" charset="0"/>
              <a:buChar char="•"/>
            </a:pPr>
            <a:r>
              <a:rPr lang="en-US" dirty="0"/>
              <a:t>Understand why employees are leaving </a:t>
            </a:r>
          </a:p>
          <a:p>
            <a:pPr marL="285750" indent="-285750">
              <a:buFont typeface="Arial" panose="020B0604020202020204" pitchFamily="34" charset="0"/>
              <a:buChar char="•"/>
            </a:pPr>
            <a:r>
              <a:rPr lang="en-US" dirty="0"/>
              <a:t>Predict the likelihood that an employee will leave</a:t>
            </a:r>
          </a:p>
          <a:p>
            <a:pPr marL="285750" indent="-285750">
              <a:buFont typeface="Arial" panose="020B0604020202020204" pitchFamily="34" charset="0"/>
              <a:buChar char="•"/>
            </a:pPr>
            <a:r>
              <a:rPr lang="en-US" dirty="0"/>
              <a:t>Devise a solution to improve employee retention</a:t>
            </a:r>
          </a:p>
          <a:p>
            <a:pPr marL="285750" indent="-285750">
              <a:buFont typeface="Arial" panose="020B0604020202020204" pitchFamily="34" charset="0"/>
              <a:buChar char="•"/>
            </a:pPr>
            <a:endParaRPr lang="en-US" dirty="0"/>
          </a:p>
          <a:p>
            <a:r>
              <a:rPr lang="en-US" dirty="0"/>
              <a:t>This report begins by understanding which employees are leaving the company…</a:t>
            </a:r>
          </a:p>
          <a:p>
            <a:pPr marL="285750" indent="-285750">
              <a:buFont typeface="Arial" panose="020B0604020202020204" pitchFamily="34" charset="0"/>
              <a:buChar char="•"/>
            </a:pPr>
            <a:endParaRPr lang="en-US" dirty="0"/>
          </a:p>
        </p:txBody>
      </p:sp>
      <p:pic>
        <p:nvPicPr>
          <p:cNvPr id="7" name="Picture 6" descr="Chart, pie chart&#10;&#10;Description automatically generated">
            <a:extLst>
              <a:ext uri="{FF2B5EF4-FFF2-40B4-BE49-F238E27FC236}">
                <a16:creationId xmlns:a16="http://schemas.microsoft.com/office/drawing/2014/main" id="{02E38EB6-9E70-504F-A80B-30265141D55C}"/>
              </a:ext>
            </a:extLst>
          </p:cNvPr>
          <p:cNvPicPr>
            <a:picLocks noChangeAspect="1"/>
          </p:cNvPicPr>
          <p:nvPr/>
        </p:nvPicPr>
        <p:blipFill>
          <a:blip r:embed="rId2"/>
          <a:stretch>
            <a:fillRect/>
          </a:stretch>
        </p:blipFill>
        <p:spPr>
          <a:xfrm>
            <a:off x="5857875" y="1765139"/>
            <a:ext cx="5171335" cy="3327721"/>
          </a:xfrm>
          <a:prstGeom prst="rect">
            <a:avLst/>
          </a:prstGeom>
        </p:spPr>
      </p:pic>
    </p:spTree>
    <p:extLst>
      <p:ext uri="{BB962C8B-B14F-4D97-AF65-F5344CB8AC3E}">
        <p14:creationId xmlns:p14="http://schemas.microsoft.com/office/powerpoint/2010/main" val="115060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EB92C-526E-664F-832C-800FAB1BD797}"/>
              </a:ext>
            </a:extLst>
          </p:cNvPr>
          <p:cNvSpPr>
            <a:spLocks noGrp="1"/>
          </p:cNvSpPr>
          <p:nvPr>
            <p:ph type="title"/>
          </p:nvPr>
        </p:nvSpPr>
        <p:spPr/>
        <p:txBody>
          <a:bodyPr/>
          <a:lstStyle/>
          <a:p>
            <a:r>
              <a:rPr lang="en-US" dirty="0"/>
              <a:t>Who Is Leaving?</a:t>
            </a:r>
          </a:p>
        </p:txBody>
      </p:sp>
      <p:sp>
        <p:nvSpPr>
          <p:cNvPr id="3" name="Content Placeholder 2">
            <a:extLst>
              <a:ext uri="{FF2B5EF4-FFF2-40B4-BE49-F238E27FC236}">
                <a16:creationId xmlns:a16="http://schemas.microsoft.com/office/drawing/2014/main" id="{656880F9-CDEC-7840-8FBE-CA4E194C16C2}"/>
              </a:ext>
            </a:extLst>
          </p:cNvPr>
          <p:cNvSpPr>
            <a:spLocks noGrp="1"/>
          </p:cNvSpPr>
          <p:nvPr>
            <p:ph idx="1"/>
          </p:nvPr>
        </p:nvSpPr>
        <p:spPr>
          <a:xfrm>
            <a:off x="838200" y="1825625"/>
            <a:ext cx="5715000" cy="4351338"/>
          </a:xfrm>
        </p:spPr>
        <p:txBody>
          <a:bodyPr>
            <a:normAutofit/>
          </a:bodyPr>
          <a:lstStyle/>
          <a:p>
            <a:pPr marL="0" indent="0">
              <a:buNone/>
            </a:pPr>
            <a:r>
              <a:rPr lang="en-US" sz="1800"/>
              <a:t>By plotting each employee based on their ‘Last Evaluation Score’ and their recorded ’Satisfaction’ with the company we can see that most of the employees that are choosing to leave belong to three distinct groups:</a:t>
            </a:r>
          </a:p>
          <a:p>
            <a:r>
              <a:rPr lang="en-US" sz="1800" b="1"/>
              <a:t>Poor Performing and Unhappy</a:t>
            </a:r>
            <a:r>
              <a:rPr lang="en-US" sz="1800"/>
              <a:t>: This group (Middle) scored low on both their last performance and in their satisfaction at the company</a:t>
            </a:r>
          </a:p>
          <a:p>
            <a:r>
              <a:rPr lang="en-US" sz="1800" b="1"/>
              <a:t>High Performing and Unhappy</a:t>
            </a:r>
            <a:r>
              <a:rPr lang="en-US" sz="1800"/>
              <a:t>: This group (Top Left) scored very well in the last performance evaluation but are incredibly unhappy</a:t>
            </a:r>
          </a:p>
          <a:p>
            <a:r>
              <a:rPr lang="en-US" sz="1800" b="1"/>
              <a:t>High Performing and Happy</a:t>
            </a:r>
            <a:r>
              <a:rPr lang="en-US" sz="1800"/>
              <a:t>: This group (Top Right) scored highly on both their last performance and are very happy working at the company </a:t>
            </a:r>
            <a:endParaRPr lang="en-US" sz="1800" dirty="0"/>
          </a:p>
        </p:txBody>
      </p:sp>
      <p:pic>
        <p:nvPicPr>
          <p:cNvPr id="6" name="Picture 5" descr="A picture containing text, screenshot, vector graphics&#10;&#10;Description automatically generated">
            <a:extLst>
              <a:ext uri="{FF2B5EF4-FFF2-40B4-BE49-F238E27FC236}">
                <a16:creationId xmlns:a16="http://schemas.microsoft.com/office/drawing/2014/main" id="{1FF2AB3D-C392-D841-AEDE-2839C8B73474}"/>
              </a:ext>
            </a:extLst>
          </p:cNvPr>
          <p:cNvPicPr>
            <a:picLocks noChangeAspect="1"/>
          </p:cNvPicPr>
          <p:nvPr/>
        </p:nvPicPr>
        <p:blipFill>
          <a:blip r:embed="rId2"/>
          <a:stretch>
            <a:fillRect/>
          </a:stretch>
        </p:blipFill>
        <p:spPr>
          <a:xfrm>
            <a:off x="6980123" y="1690688"/>
            <a:ext cx="4057650" cy="3790564"/>
          </a:xfrm>
          <a:prstGeom prst="rect">
            <a:avLst/>
          </a:prstGeom>
        </p:spPr>
      </p:pic>
    </p:spTree>
    <p:extLst>
      <p:ext uri="{BB962C8B-B14F-4D97-AF65-F5344CB8AC3E}">
        <p14:creationId xmlns:p14="http://schemas.microsoft.com/office/powerpoint/2010/main" val="1878303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2BDB-2C4A-A54C-9CF0-29CE53DAD467}"/>
              </a:ext>
            </a:extLst>
          </p:cNvPr>
          <p:cNvSpPr>
            <a:spLocks noGrp="1"/>
          </p:cNvSpPr>
          <p:nvPr>
            <p:ph type="title"/>
          </p:nvPr>
        </p:nvSpPr>
        <p:spPr/>
        <p:txBody>
          <a:bodyPr>
            <a:normAutofit/>
          </a:bodyPr>
          <a:lstStyle/>
          <a:p>
            <a:r>
              <a:rPr lang="en-US" sz="3600" dirty="0"/>
              <a:t>Understanding the Employee Clusters</a:t>
            </a:r>
          </a:p>
        </p:txBody>
      </p:sp>
      <p:sp>
        <p:nvSpPr>
          <p:cNvPr id="3" name="Content Placeholder 2">
            <a:extLst>
              <a:ext uri="{FF2B5EF4-FFF2-40B4-BE49-F238E27FC236}">
                <a16:creationId xmlns:a16="http://schemas.microsoft.com/office/drawing/2014/main" id="{272EBAFE-78BD-7D4B-B96B-62699DA1A8C4}"/>
              </a:ext>
            </a:extLst>
          </p:cNvPr>
          <p:cNvSpPr>
            <a:spLocks noGrp="1"/>
          </p:cNvSpPr>
          <p:nvPr>
            <p:ph idx="1"/>
          </p:nvPr>
        </p:nvSpPr>
        <p:spPr>
          <a:xfrm>
            <a:off x="838200" y="5398048"/>
            <a:ext cx="10515600" cy="369332"/>
          </a:xfrm>
        </p:spPr>
        <p:txBody>
          <a:bodyPr>
            <a:normAutofit/>
          </a:bodyPr>
          <a:lstStyle/>
          <a:p>
            <a:pPr marL="0" indent="0">
              <a:buNone/>
            </a:pPr>
            <a:r>
              <a:rPr lang="en-US" sz="1800" dirty="0"/>
              <a:t>Let’s analyse the data to find answers to these questions...</a:t>
            </a:r>
          </a:p>
        </p:txBody>
      </p:sp>
      <p:pic>
        <p:nvPicPr>
          <p:cNvPr id="8" name="Graphic 7" descr="Sad face outline with solid fill">
            <a:extLst>
              <a:ext uri="{FF2B5EF4-FFF2-40B4-BE49-F238E27FC236}">
                <a16:creationId xmlns:a16="http://schemas.microsoft.com/office/drawing/2014/main" id="{375B6255-DBD3-594B-B74B-8D282CEE60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1962693"/>
            <a:ext cx="914400" cy="914400"/>
          </a:xfrm>
          <a:prstGeom prst="rect">
            <a:avLst/>
          </a:prstGeom>
        </p:spPr>
      </p:pic>
      <p:pic>
        <p:nvPicPr>
          <p:cNvPr id="10" name="Graphic 9" descr="Sad face with solid fill with solid fill">
            <a:extLst>
              <a:ext uri="{FF2B5EF4-FFF2-40B4-BE49-F238E27FC236}">
                <a16:creationId xmlns:a16="http://schemas.microsoft.com/office/drawing/2014/main" id="{CF36604C-2C7A-B547-AE57-5F29FB4E53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8810" y="3105835"/>
            <a:ext cx="914400" cy="914400"/>
          </a:xfrm>
          <a:prstGeom prst="rect">
            <a:avLst/>
          </a:prstGeom>
        </p:spPr>
      </p:pic>
      <p:pic>
        <p:nvPicPr>
          <p:cNvPr id="12" name="Graphic 11" descr="Smiling face with solid fill with solid fill">
            <a:extLst>
              <a:ext uri="{FF2B5EF4-FFF2-40B4-BE49-F238E27FC236}">
                <a16:creationId xmlns:a16="http://schemas.microsoft.com/office/drawing/2014/main" id="{10B35AA6-FD54-374C-831A-C62A28E69CF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48810" y="4248977"/>
            <a:ext cx="914400" cy="914400"/>
          </a:xfrm>
          <a:prstGeom prst="rect">
            <a:avLst/>
          </a:prstGeom>
        </p:spPr>
      </p:pic>
      <p:sp>
        <p:nvSpPr>
          <p:cNvPr id="13" name="TextBox 12">
            <a:extLst>
              <a:ext uri="{FF2B5EF4-FFF2-40B4-BE49-F238E27FC236}">
                <a16:creationId xmlns:a16="http://schemas.microsoft.com/office/drawing/2014/main" id="{4FBF2223-F515-504B-AF97-05CA7BF6F434}"/>
              </a:ext>
            </a:extLst>
          </p:cNvPr>
          <p:cNvSpPr txBox="1"/>
          <p:nvPr/>
        </p:nvSpPr>
        <p:spPr>
          <a:xfrm>
            <a:off x="838200" y="1367522"/>
            <a:ext cx="9552295" cy="646331"/>
          </a:xfrm>
          <a:prstGeom prst="rect">
            <a:avLst/>
          </a:prstGeom>
          <a:noFill/>
        </p:spPr>
        <p:txBody>
          <a:bodyPr wrap="none" rtlCol="0">
            <a:spAutoFit/>
          </a:bodyPr>
          <a:lstStyle/>
          <a:p>
            <a:r>
              <a:rPr lang="en-US" dirty="0"/>
              <a:t>Each cluster of employees provides different possible reasons as to why they are choosing to leave…</a:t>
            </a:r>
          </a:p>
          <a:p>
            <a:endParaRPr lang="en-US" dirty="0"/>
          </a:p>
        </p:txBody>
      </p:sp>
      <p:sp>
        <p:nvSpPr>
          <p:cNvPr id="15" name="TextBox 14">
            <a:extLst>
              <a:ext uri="{FF2B5EF4-FFF2-40B4-BE49-F238E27FC236}">
                <a16:creationId xmlns:a16="http://schemas.microsoft.com/office/drawing/2014/main" id="{D83AD462-2D32-424C-B2AA-49BC0243604B}"/>
              </a:ext>
            </a:extLst>
          </p:cNvPr>
          <p:cNvSpPr txBox="1"/>
          <p:nvPr/>
        </p:nvSpPr>
        <p:spPr>
          <a:xfrm>
            <a:off x="1763210" y="2288688"/>
            <a:ext cx="8903528" cy="369332"/>
          </a:xfrm>
          <a:prstGeom prst="rect">
            <a:avLst/>
          </a:prstGeom>
          <a:noFill/>
        </p:spPr>
        <p:txBody>
          <a:bodyPr wrap="none" rtlCol="0">
            <a:spAutoFit/>
          </a:bodyPr>
          <a:lstStyle/>
          <a:p>
            <a:r>
              <a:rPr lang="en-US" b="1" dirty="0"/>
              <a:t> Poor Performing and Unhappy</a:t>
            </a:r>
            <a:r>
              <a:rPr lang="en-US" dirty="0"/>
              <a:t>:  Are struggling employees provided with sufficient support? </a:t>
            </a:r>
          </a:p>
        </p:txBody>
      </p:sp>
      <p:sp>
        <p:nvSpPr>
          <p:cNvPr id="16" name="TextBox 15">
            <a:extLst>
              <a:ext uri="{FF2B5EF4-FFF2-40B4-BE49-F238E27FC236}">
                <a16:creationId xmlns:a16="http://schemas.microsoft.com/office/drawing/2014/main" id="{FA736C58-D53C-1240-998D-F5CDE8873420}"/>
              </a:ext>
            </a:extLst>
          </p:cNvPr>
          <p:cNvSpPr txBox="1"/>
          <p:nvPr/>
        </p:nvSpPr>
        <p:spPr>
          <a:xfrm>
            <a:off x="1763210" y="3380670"/>
            <a:ext cx="7951344" cy="369332"/>
          </a:xfrm>
          <a:prstGeom prst="rect">
            <a:avLst/>
          </a:prstGeom>
          <a:noFill/>
        </p:spPr>
        <p:txBody>
          <a:bodyPr wrap="none" rtlCol="0">
            <a:spAutoFit/>
          </a:bodyPr>
          <a:lstStyle/>
          <a:p>
            <a:r>
              <a:rPr lang="en-US" b="1" dirty="0"/>
              <a:t> High Performing and Unhappy: </a:t>
            </a:r>
            <a:r>
              <a:rPr lang="en-US" dirty="0"/>
              <a:t>Are employees content with their responsibilities?</a:t>
            </a:r>
          </a:p>
        </p:txBody>
      </p:sp>
      <p:sp>
        <p:nvSpPr>
          <p:cNvPr id="17" name="TextBox 16">
            <a:extLst>
              <a:ext uri="{FF2B5EF4-FFF2-40B4-BE49-F238E27FC236}">
                <a16:creationId xmlns:a16="http://schemas.microsoft.com/office/drawing/2014/main" id="{ABD6D1FA-5D67-1D44-A074-D99340CD0978}"/>
              </a:ext>
            </a:extLst>
          </p:cNvPr>
          <p:cNvSpPr txBox="1"/>
          <p:nvPr/>
        </p:nvSpPr>
        <p:spPr>
          <a:xfrm>
            <a:off x="1763210" y="4450304"/>
            <a:ext cx="8903528" cy="369332"/>
          </a:xfrm>
          <a:prstGeom prst="rect">
            <a:avLst/>
          </a:prstGeom>
          <a:noFill/>
        </p:spPr>
        <p:txBody>
          <a:bodyPr wrap="none" rtlCol="0">
            <a:spAutoFit/>
          </a:bodyPr>
          <a:lstStyle/>
          <a:p>
            <a:r>
              <a:rPr lang="en-US" b="1" dirty="0"/>
              <a:t> Poor Performing and Unhappy</a:t>
            </a:r>
            <a:r>
              <a:rPr lang="en-US" dirty="0"/>
              <a:t>:  Are struggling employees provided with sufficient support? </a:t>
            </a:r>
          </a:p>
        </p:txBody>
      </p:sp>
    </p:spTree>
    <p:extLst>
      <p:ext uri="{BB962C8B-B14F-4D97-AF65-F5344CB8AC3E}">
        <p14:creationId xmlns:p14="http://schemas.microsoft.com/office/powerpoint/2010/main" val="1310596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23EA9-4D8F-4A46-98B1-17B4A367F019}"/>
              </a:ext>
            </a:extLst>
          </p:cNvPr>
          <p:cNvSpPr>
            <a:spLocks noGrp="1"/>
          </p:cNvSpPr>
          <p:nvPr>
            <p:ph type="title"/>
          </p:nvPr>
        </p:nvSpPr>
        <p:spPr>
          <a:xfrm>
            <a:off x="838200" y="365126"/>
            <a:ext cx="10515600" cy="603364"/>
          </a:xfrm>
        </p:spPr>
        <p:txBody>
          <a:bodyPr>
            <a:normAutofit fontScale="90000"/>
          </a:bodyPr>
          <a:lstStyle/>
          <a:p>
            <a:r>
              <a:rPr lang="en-US" dirty="0"/>
              <a:t>Are employees' content with their responsibilities?</a:t>
            </a:r>
          </a:p>
        </p:txBody>
      </p:sp>
      <p:sp>
        <p:nvSpPr>
          <p:cNvPr id="3" name="Content Placeholder 2">
            <a:extLst>
              <a:ext uri="{FF2B5EF4-FFF2-40B4-BE49-F238E27FC236}">
                <a16:creationId xmlns:a16="http://schemas.microsoft.com/office/drawing/2014/main" id="{BFBCC8A7-78E8-AE42-8B6F-3EF69C402031}"/>
              </a:ext>
            </a:extLst>
          </p:cNvPr>
          <p:cNvSpPr>
            <a:spLocks noGrp="1"/>
          </p:cNvSpPr>
          <p:nvPr>
            <p:ph idx="1"/>
          </p:nvPr>
        </p:nvSpPr>
        <p:spPr>
          <a:xfrm>
            <a:off x="838200" y="1705451"/>
            <a:ext cx="10515600" cy="603364"/>
          </a:xfrm>
        </p:spPr>
        <p:txBody>
          <a:bodyPr>
            <a:normAutofit fontScale="92500" lnSpcReduction="10000"/>
          </a:bodyPr>
          <a:lstStyle/>
          <a:p>
            <a:pPr marL="0" indent="0">
              <a:buNone/>
            </a:pPr>
            <a:r>
              <a:rPr lang="en-US" sz="1600" dirty="0"/>
              <a:t>Next, let’s examine the relationship between the hours employees work and departure rates: </a:t>
            </a:r>
          </a:p>
          <a:p>
            <a:pPr marL="0" indent="0">
              <a:buNone/>
            </a:pPr>
            <a:r>
              <a:rPr lang="en-US" sz="1600" dirty="0"/>
              <a:t>This Kernel Distribution plots the employee’s Average Monthly Hours and Leaving Rates.</a:t>
            </a:r>
          </a:p>
        </p:txBody>
      </p:sp>
      <p:pic>
        <p:nvPicPr>
          <p:cNvPr id="5" name="Picture 4" descr="Chart, bar chart&#10;&#10;Description automatically generated">
            <a:extLst>
              <a:ext uri="{FF2B5EF4-FFF2-40B4-BE49-F238E27FC236}">
                <a16:creationId xmlns:a16="http://schemas.microsoft.com/office/drawing/2014/main" id="{6D4BA217-7D54-3E46-B2B8-4D853C375C40}"/>
              </a:ext>
            </a:extLst>
          </p:cNvPr>
          <p:cNvPicPr>
            <a:picLocks noChangeAspect="1"/>
          </p:cNvPicPr>
          <p:nvPr/>
        </p:nvPicPr>
        <p:blipFill>
          <a:blip r:embed="rId2"/>
          <a:stretch>
            <a:fillRect/>
          </a:stretch>
        </p:blipFill>
        <p:spPr>
          <a:xfrm>
            <a:off x="6589777" y="2136338"/>
            <a:ext cx="4764023" cy="2950766"/>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E41CE4AD-3297-EF4A-907D-644A3E42156A}"/>
              </a:ext>
            </a:extLst>
          </p:cNvPr>
          <p:cNvPicPr>
            <a:picLocks noChangeAspect="1"/>
          </p:cNvPicPr>
          <p:nvPr/>
        </p:nvPicPr>
        <p:blipFill>
          <a:blip r:embed="rId3"/>
          <a:stretch>
            <a:fillRect/>
          </a:stretch>
        </p:blipFill>
        <p:spPr>
          <a:xfrm>
            <a:off x="652273" y="2308815"/>
            <a:ext cx="10515600" cy="3053132"/>
          </a:xfrm>
          <a:prstGeom prst="rect">
            <a:avLst/>
          </a:prstGeom>
        </p:spPr>
      </p:pic>
      <p:sp>
        <p:nvSpPr>
          <p:cNvPr id="8" name="TextBox 7">
            <a:extLst>
              <a:ext uri="{FF2B5EF4-FFF2-40B4-BE49-F238E27FC236}">
                <a16:creationId xmlns:a16="http://schemas.microsoft.com/office/drawing/2014/main" id="{EA07D0C1-85A1-3740-9C7F-21D65B85CDB5}"/>
              </a:ext>
            </a:extLst>
          </p:cNvPr>
          <p:cNvSpPr txBox="1"/>
          <p:nvPr/>
        </p:nvSpPr>
        <p:spPr>
          <a:xfrm>
            <a:off x="838200" y="1032907"/>
            <a:ext cx="10329673" cy="861774"/>
          </a:xfrm>
          <a:prstGeom prst="rect">
            <a:avLst/>
          </a:prstGeom>
          <a:noFill/>
        </p:spPr>
        <p:txBody>
          <a:bodyPr wrap="square" rtlCol="0">
            <a:spAutoFit/>
          </a:bodyPr>
          <a:lstStyle/>
          <a:p>
            <a:r>
              <a:rPr lang="en-US" sz="1600" dirty="0"/>
              <a:t>There are a large number of departing employees that are high-performing but unhappy. This raises the question…are the best employees being overwhelmed? </a:t>
            </a:r>
          </a:p>
          <a:p>
            <a:endParaRPr lang="en-US" dirty="0"/>
          </a:p>
        </p:txBody>
      </p:sp>
      <p:sp>
        <p:nvSpPr>
          <p:cNvPr id="9" name="TextBox 8">
            <a:extLst>
              <a:ext uri="{FF2B5EF4-FFF2-40B4-BE49-F238E27FC236}">
                <a16:creationId xmlns:a16="http://schemas.microsoft.com/office/drawing/2014/main" id="{C35E3246-D676-124C-9069-33B840B37B57}"/>
              </a:ext>
            </a:extLst>
          </p:cNvPr>
          <p:cNvSpPr txBox="1"/>
          <p:nvPr/>
        </p:nvSpPr>
        <p:spPr>
          <a:xfrm>
            <a:off x="838200" y="2136338"/>
            <a:ext cx="5538216" cy="2585323"/>
          </a:xfrm>
          <a:prstGeom prst="rect">
            <a:avLst/>
          </a:prstGeom>
          <a:noFill/>
        </p:spPr>
        <p:txBody>
          <a:bodyPr wrap="square" rtlCol="0">
            <a:spAutoFit/>
          </a:bodyPr>
          <a:lstStyle/>
          <a:p>
            <a:r>
              <a:rPr lang="en-US" sz="1600" dirty="0"/>
              <a:t>First let’s analyse the relationship between the number of projects employees are given and employee departure:</a:t>
            </a:r>
          </a:p>
          <a:p>
            <a:endParaRPr lang="en-US" sz="1600" dirty="0"/>
          </a:p>
          <a:p>
            <a:r>
              <a:rPr lang="en-US" sz="1600" dirty="0"/>
              <a:t>This chart shows that employees being given 2, 6 and 7 projects are making up most of the departures. </a:t>
            </a:r>
          </a:p>
          <a:p>
            <a:endParaRPr lang="en-US" sz="1600" dirty="0"/>
          </a:p>
          <a:p>
            <a:r>
              <a:rPr lang="en-US" sz="1600" dirty="0"/>
              <a:t>This would suggest that employees that are both underwhelmed and overwhelmed with their responsibilities are leaving the company at greater rates. </a:t>
            </a:r>
          </a:p>
          <a:p>
            <a:endParaRPr lang="en-US" dirty="0"/>
          </a:p>
        </p:txBody>
      </p:sp>
      <p:sp>
        <p:nvSpPr>
          <p:cNvPr id="10" name="TextBox 9">
            <a:extLst>
              <a:ext uri="{FF2B5EF4-FFF2-40B4-BE49-F238E27FC236}">
                <a16:creationId xmlns:a16="http://schemas.microsoft.com/office/drawing/2014/main" id="{E5BACBFE-7EB3-6148-B80A-E55D0689CC9F}"/>
              </a:ext>
            </a:extLst>
          </p:cNvPr>
          <p:cNvSpPr txBox="1"/>
          <p:nvPr/>
        </p:nvSpPr>
        <p:spPr>
          <a:xfrm>
            <a:off x="838200" y="5406749"/>
            <a:ext cx="10329673" cy="861774"/>
          </a:xfrm>
          <a:prstGeom prst="rect">
            <a:avLst/>
          </a:prstGeom>
          <a:noFill/>
        </p:spPr>
        <p:txBody>
          <a:bodyPr wrap="square" rtlCol="0">
            <a:spAutoFit/>
          </a:bodyPr>
          <a:lstStyle/>
          <a:p>
            <a:r>
              <a:rPr lang="en-US" sz="1600" dirty="0"/>
              <a:t>The bimodal nature of the leaving distribution (red) shows that the most employees are leaving when they are working more hours and less. This supports our findings from examining the number of projects employees are given…</a:t>
            </a:r>
          </a:p>
          <a:p>
            <a:endParaRPr lang="en-US" dirty="0"/>
          </a:p>
        </p:txBody>
      </p:sp>
    </p:spTree>
    <p:extLst>
      <p:ext uri="{BB962C8B-B14F-4D97-AF65-F5344CB8AC3E}">
        <p14:creationId xmlns:p14="http://schemas.microsoft.com/office/powerpoint/2010/main" val="411973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xit" presetSubtype="10" fill="hold" grpId="1" nodeType="clickEffect">
                                  <p:stCondLst>
                                    <p:cond delay="0"/>
                                  </p:stCondLst>
                                  <p:childTnLst>
                                    <p:animEffect transition="out" filter="blinds(horizontal)">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par>
                                <p:cTn id="14" presetID="3" presetClass="exit" presetSubtype="10" fill="hold" nodeType="withEffect">
                                  <p:stCondLst>
                                    <p:cond delay="0"/>
                                  </p:stCondLst>
                                  <p:childTnLst>
                                    <p:animEffect transition="out" filter="blinds(horizontal)">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1E44F-9C58-C34C-8975-C49FD1422B8C}"/>
              </a:ext>
            </a:extLst>
          </p:cNvPr>
          <p:cNvSpPr>
            <a:spLocks noGrp="1"/>
          </p:cNvSpPr>
          <p:nvPr>
            <p:ph type="title"/>
          </p:nvPr>
        </p:nvSpPr>
        <p:spPr>
          <a:xfrm>
            <a:off x="838200" y="365126"/>
            <a:ext cx="10515600" cy="812034"/>
          </a:xfrm>
        </p:spPr>
        <p:txBody>
          <a:bodyPr>
            <a:normAutofit fontScale="90000"/>
          </a:bodyPr>
          <a:lstStyle/>
          <a:p>
            <a:r>
              <a:rPr lang="en-US" dirty="0"/>
              <a:t>Are employees' content with their responsibilities?</a:t>
            </a:r>
          </a:p>
        </p:txBody>
      </p:sp>
      <p:sp>
        <p:nvSpPr>
          <p:cNvPr id="3" name="Content Placeholder 2">
            <a:extLst>
              <a:ext uri="{FF2B5EF4-FFF2-40B4-BE49-F238E27FC236}">
                <a16:creationId xmlns:a16="http://schemas.microsoft.com/office/drawing/2014/main" id="{455B31DF-CEAA-4B47-86DF-0E1BB11CB22E}"/>
              </a:ext>
            </a:extLst>
          </p:cNvPr>
          <p:cNvSpPr>
            <a:spLocks noGrp="1"/>
          </p:cNvSpPr>
          <p:nvPr>
            <p:ph idx="1"/>
          </p:nvPr>
        </p:nvSpPr>
        <p:spPr>
          <a:xfrm>
            <a:off x="838200" y="1917917"/>
            <a:ext cx="4879428" cy="4351338"/>
          </a:xfrm>
        </p:spPr>
        <p:txBody>
          <a:bodyPr>
            <a:normAutofit/>
          </a:bodyPr>
          <a:lstStyle/>
          <a:p>
            <a:pPr marL="0" indent="0">
              <a:buNone/>
            </a:pPr>
            <a:r>
              <a:rPr lang="en-US" sz="1600" dirty="0"/>
              <a:t>We can see that employees are staying at greater rates when the number of hours they work remain consistent as the number of projects varies. </a:t>
            </a:r>
          </a:p>
          <a:p>
            <a:pPr marL="0" indent="0">
              <a:buNone/>
            </a:pPr>
            <a:r>
              <a:rPr lang="en-US" sz="1600" dirty="0"/>
              <a:t>Employees are leaving at much greater rates when they are given more projects that also increases the hours that they are working. </a:t>
            </a:r>
          </a:p>
          <a:p>
            <a:pPr marL="0" indent="0">
              <a:buNone/>
            </a:pPr>
            <a:r>
              <a:rPr lang="en-US" sz="1600" dirty="0"/>
              <a:t>It is therefore likely to assume that high-performing employees being trusted with a greater number of projects are in-turn being overworked, driving their desire to move companies. </a:t>
            </a:r>
          </a:p>
          <a:p>
            <a:pPr marL="0" indent="0">
              <a:buNone/>
            </a:pPr>
            <a:r>
              <a:rPr lang="en-US" sz="1600" dirty="0"/>
              <a:t>We can also see that employees that are given 2 projects and working less than 150 hours a month are also leaving. Having more information on why employees leave would allow us to verify if this is employees leaving due to lack of responsibility, or if they are being let go. </a:t>
            </a:r>
          </a:p>
          <a:p>
            <a:pPr marL="0" indent="0">
              <a:buNone/>
            </a:pPr>
            <a:endParaRPr lang="en-US" sz="1600" dirty="0"/>
          </a:p>
        </p:txBody>
      </p:sp>
      <p:pic>
        <p:nvPicPr>
          <p:cNvPr id="5" name="Picture 4" descr="Chart, box and whisker chart&#10;&#10;Description automatically generated">
            <a:extLst>
              <a:ext uri="{FF2B5EF4-FFF2-40B4-BE49-F238E27FC236}">
                <a16:creationId xmlns:a16="http://schemas.microsoft.com/office/drawing/2014/main" id="{290F871A-9763-6246-B98D-C343E8FEC66B}"/>
              </a:ext>
            </a:extLst>
          </p:cNvPr>
          <p:cNvPicPr>
            <a:picLocks noChangeAspect="1"/>
          </p:cNvPicPr>
          <p:nvPr/>
        </p:nvPicPr>
        <p:blipFill>
          <a:blip r:embed="rId2"/>
          <a:stretch>
            <a:fillRect/>
          </a:stretch>
        </p:blipFill>
        <p:spPr>
          <a:xfrm>
            <a:off x="5875225" y="2080800"/>
            <a:ext cx="5373471" cy="2696400"/>
          </a:xfrm>
          <a:prstGeom prst="rect">
            <a:avLst/>
          </a:prstGeom>
        </p:spPr>
      </p:pic>
      <p:sp>
        <p:nvSpPr>
          <p:cNvPr id="6" name="TextBox 5">
            <a:extLst>
              <a:ext uri="{FF2B5EF4-FFF2-40B4-BE49-F238E27FC236}">
                <a16:creationId xmlns:a16="http://schemas.microsoft.com/office/drawing/2014/main" id="{7FE99442-325F-AD4F-B4FD-4F10219E6F32}"/>
              </a:ext>
            </a:extLst>
          </p:cNvPr>
          <p:cNvSpPr txBox="1"/>
          <p:nvPr/>
        </p:nvSpPr>
        <p:spPr>
          <a:xfrm>
            <a:off x="838200" y="1220023"/>
            <a:ext cx="10410496" cy="584775"/>
          </a:xfrm>
          <a:prstGeom prst="rect">
            <a:avLst/>
          </a:prstGeom>
          <a:noFill/>
        </p:spPr>
        <p:txBody>
          <a:bodyPr wrap="square" rtlCol="0">
            <a:spAutoFit/>
          </a:bodyPr>
          <a:lstStyle/>
          <a:p>
            <a:r>
              <a:rPr lang="en-US" sz="1600" dirty="0"/>
              <a:t>To extend this analysis, let’s now examine the relationship between the average monthly hours worked and the number of projects an employee is given:</a:t>
            </a:r>
          </a:p>
        </p:txBody>
      </p:sp>
    </p:spTree>
    <p:extLst>
      <p:ext uri="{BB962C8B-B14F-4D97-AF65-F5344CB8AC3E}">
        <p14:creationId xmlns:p14="http://schemas.microsoft.com/office/powerpoint/2010/main" val="225710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67256-12B8-C24C-8BC8-99911F015531}"/>
              </a:ext>
            </a:extLst>
          </p:cNvPr>
          <p:cNvSpPr>
            <a:spLocks noGrp="1"/>
          </p:cNvSpPr>
          <p:nvPr>
            <p:ph type="title"/>
          </p:nvPr>
        </p:nvSpPr>
        <p:spPr>
          <a:xfrm>
            <a:off x="838200" y="365125"/>
            <a:ext cx="10515600" cy="864585"/>
          </a:xfrm>
        </p:spPr>
        <p:txBody>
          <a:bodyPr>
            <a:normAutofit/>
          </a:bodyPr>
          <a:lstStyle/>
          <a:p>
            <a:r>
              <a:rPr lang="en-US" sz="4000" dirty="0"/>
              <a:t>Are Employees Supported?</a:t>
            </a:r>
          </a:p>
        </p:txBody>
      </p:sp>
      <p:sp>
        <p:nvSpPr>
          <p:cNvPr id="3" name="Content Placeholder 2">
            <a:extLst>
              <a:ext uri="{FF2B5EF4-FFF2-40B4-BE49-F238E27FC236}">
                <a16:creationId xmlns:a16="http://schemas.microsoft.com/office/drawing/2014/main" id="{863EC766-BBDC-2D4B-9480-2C9F2E3C678D}"/>
              </a:ext>
            </a:extLst>
          </p:cNvPr>
          <p:cNvSpPr>
            <a:spLocks noGrp="1"/>
          </p:cNvSpPr>
          <p:nvPr>
            <p:ph idx="1"/>
          </p:nvPr>
        </p:nvSpPr>
        <p:spPr>
          <a:xfrm>
            <a:off x="1864272" y="4704076"/>
            <a:ext cx="8463455" cy="1446459"/>
          </a:xfrm>
        </p:spPr>
        <p:txBody>
          <a:bodyPr>
            <a:normAutofit fontScale="85000" lnSpcReduction="10000"/>
          </a:bodyPr>
          <a:lstStyle/>
          <a:p>
            <a:pPr marL="0" indent="0">
              <a:buNone/>
            </a:pPr>
            <a:r>
              <a:rPr lang="en-US" sz="1900" dirty="0"/>
              <a:t>The  Kernel Distribution above is another example of bimodal distribution that shows that the largest peak in employee departure rates occurs with unsatisfied employees. </a:t>
            </a:r>
          </a:p>
          <a:p>
            <a:pPr marL="0" indent="0">
              <a:buNone/>
            </a:pPr>
            <a:r>
              <a:rPr lang="en-US" sz="1900" dirty="0"/>
              <a:t>This could be a strong indication that employees that are unhappy and struggling to work at the company are not being identified and not enough support is being given to them that would help to improve their experiences at work. Such an intervention would also be a vital opportunity to learn how working conditions at the company could be improved.</a:t>
            </a:r>
          </a:p>
          <a:p>
            <a:pPr marL="0" indent="0">
              <a:buNone/>
            </a:pPr>
            <a:endParaRPr lang="en-US" dirty="0"/>
          </a:p>
          <a:p>
            <a:pPr marL="0" indent="0">
              <a:buNone/>
            </a:pPr>
            <a:endParaRPr lang="en-US" dirty="0"/>
          </a:p>
          <a:p>
            <a:pPr marL="0" indent="0">
              <a:buNone/>
            </a:pPr>
            <a:endParaRPr lang="en-US" dirty="0"/>
          </a:p>
        </p:txBody>
      </p:sp>
      <p:pic>
        <p:nvPicPr>
          <p:cNvPr id="5" name="Picture 4" descr="Chart&#10;&#10;Description automatically generated with medium confidence">
            <a:extLst>
              <a:ext uri="{FF2B5EF4-FFF2-40B4-BE49-F238E27FC236}">
                <a16:creationId xmlns:a16="http://schemas.microsoft.com/office/drawing/2014/main" id="{F48A9AB3-0470-5741-8A2B-12135F9165F0}"/>
              </a:ext>
            </a:extLst>
          </p:cNvPr>
          <p:cNvPicPr>
            <a:picLocks noChangeAspect="1"/>
          </p:cNvPicPr>
          <p:nvPr/>
        </p:nvPicPr>
        <p:blipFill>
          <a:blip r:embed="rId2"/>
          <a:stretch>
            <a:fillRect/>
          </a:stretch>
        </p:blipFill>
        <p:spPr>
          <a:xfrm>
            <a:off x="1555531" y="1985264"/>
            <a:ext cx="9080938" cy="2559173"/>
          </a:xfrm>
          <a:prstGeom prst="rect">
            <a:avLst/>
          </a:prstGeom>
        </p:spPr>
      </p:pic>
      <p:sp>
        <p:nvSpPr>
          <p:cNvPr id="6" name="TextBox 5">
            <a:extLst>
              <a:ext uri="{FF2B5EF4-FFF2-40B4-BE49-F238E27FC236}">
                <a16:creationId xmlns:a16="http://schemas.microsoft.com/office/drawing/2014/main" id="{2A4623E2-5E98-6346-A1A7-2B5D7FED1891}"/>
              </a:ext>
            </a:extLst>
          </p:cNvPr>
          <p:cNvSpPr txBox="1"/>
          <p:nvPr/>
        </p:nvSpPr>
        <p:spPr>
          <a:xfrm>
            <a:off x="838200" y="1240850"/>
            <a:ext cx="10515600" cy="584775"/>
          </a:xfrm>
          <a:prstGeom prst="rect">
            <a:avLst/>
          </a:prstGeom>
          <a:noFill/>
        </p:spPr>
        <p:txBody>
          <a:bodyPr wrap="square" rtlCol="0">
            <a:spAutoFit/>
          </a:bodyPr>
          <a:lstStyle/>
          <a:p>
            <a:r>
              <a:rPr lang="en-US" sz="1600" dirty="0"/>
              <a:t>There are a large number of departing employees that are both performing poorly and are unhappy. This raises the question…are employees receiving sufficient support? </a:t>
            </a:r>
          </a:p>
        </p:txBody>
      </p:sp>
    </p:spTree>
    <p:extLst>
      <p:ext uri="{BB962C8B-B14F-4D97-AF65-F5344CB8AC3E}">
        <p14:creationId xmlns:p14="http://schemas.microsoft.com/office/powerpoint/2010/main" val="1772207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9DE54-AB08-A24C-8C76-7AF3EDD08DEF}"/>
              </a:ext>
            </a:extLst>
          </p:cNvPr>
          <p:cNvSpPr>
            <a:spLocks noGrp="1"/>
          </p:cNvSpPr>
          <p:nvPr>
            <p:ph type="title"/>
          </p:nvPr>
        </p:nvSpPr>
        <p:spPr>
          <a:xfrm>
            <a:off x="838200" y="311149"/>
            <a:ext cx="10515600" cy="841376"/>
          </a:xfrm>
        </p:spPr>
        <p:txBody>
          <a:bodyPr>
            <a:normAutofit/>
          </a:bodyPr>
          <a:lstStyle/>
          <a:p>
            <a:r>
              <a:rPr lang="en-US" sz="4000" dirty="0"/>
              <a:t>Are Employees Supported? </a:t>
            </a:r>
          </a:p>
        </p:txBody>
      </p:sp>
      <p:sp>
        <p:nvSpPr>
          <p:cNvPr id="3" name="Content Placeholder 2">
            <a:extLst>
              <a:ext uri="{FF2B5EF4-FFF2-40B4-BE49-F238E27FC236}">
                <a16:creationId xmlns:a16="http://schemas.microsoft.com/office/drawing/2014/main" id="{C4409BC7-8A64-854B-847F-0B9C86BE1A56}"/>
              </a:ext>
            </a:extLst>
          </p:cNvPr>
          <p:cNvSpPr>
            <a:spLocks noGrp="1"/>
          </p:cNvSpPr>
          <p:nvPr>
            <p:ph idx="1"/>
          </p:nvPr>
        </p:nvSpPr>
        <p:spPr>
          <a:xfrm>
            <a:off x="6379663" y="3065063"/>
            <a:ext cx="4490107" cy="1776439"/>
          </a:xfrm>
        </p:spPr>
        <p:txBody>
          <a:bodyPr>
            <a:normAutofit/>
          </a:bodyPr>
          <a:lstStyle/>
          <a:p>
            <a:pPr marL="0" indent="0">
              <a:buNone/>
            </a:pPr>
            <a:r>
              <a:rPr lang="en-US" sz="1600" dirty="0"/>
              <a:t>Almost no employees leave in their first two years at the company – a sign of a welcoming, supportive onboarding process. Employees in the range of 3-5 years have significantly elevated leaving numbers – likely due to employee’s naturally progressing in their own careers.</a:t>
            </a:r>
          </a:p>
          <a:p>
            <a:pPr marL="0" indent="0">
              <a:buNone/>
            </a:pPr>
            <a:endParaRPr lang="en-US" sz="1700" dirty="0"/>
          </a:p>
        </p:txBody>
      </p:sp>
      <p:pic>
        <p:nvPicPr>
          <p:cNvPr id="5" name="Picture 4" descr="Chart, bar chart&#10;&#10;Description automatically generated">
            <a:extLst>
              <a:ext uri="{FF2B5EF4-FFF2-40B4-BE49-F238E27FC236}">
                <a16:creationId xmlns:a16="http://schemas.microsoft.com/office/drawing/2014/main" id="{6911F1E5-AD95-0F4B-9DBD-BBBAA57B7885}"/>
              </a:ext>
            </a:extLst>
          </p:cNvPr>
          <p:cNvPicPr>
            <a:picLocks noChangeAspect="1"/>
          </p:cNvPicPr>
          <p:nvPr/>
        </p:nvPicPr>
        <p:blipFill>
          <a:blip r:embed="rId2"/>
          <a:stretch>
            <a:fillRect/>
          </a:stretch>
        </p:blipFill>
        <p:spPr>
          <a:xfrm>
            <a:off x="838200" y="2655094"/>
            <a:ext cx="4974139" cy="3197661"/>
          </a:xfrm>
          <a:prstGeom prst="rect">
            <a:avLst/>
          </a:prstGeom>
        </p:spPr>
      </p:pic>
      <p:sp>
        <p:nvSpPr>
          <p:cNvPr id="6" name="TextBox 5">
            <a:extLst>
              <a:ext uri="{FF2B5EF4-FFF2-40B4-BE49-F238E27FC236}">
                <a16:creationId xmlns:a16="http://schemas.microsoft.com/office/drawing/2014/main" id="{6C01F315-EB2E-C344-A1F4-3C078F175D52}"/>
              </a:ext>
            </a:extLst>
          </p:cNvPr>
          <p:cNvSpPr txBox="1"/>
          <p:nvPr/>
        </p:nvSpPr>
        <p:spPr>
          <a:xfrm>
            <a:off x="838200" y="1152525"/>
            <a:ext cx="10147300" cy="338554"/>
          </a:xfrm>
          <a:prstGeom prst="rect">
            <a:avLst/>
          </a:prstGeom>
          <a:noFill/>
        </p:spPr>
        <p:txBody>
          <a:bodyPr wrap="square" rtlCol="0">
            <a:spAutoFit/>
          </a:bodyPr>
          <a:lstStyle/>
          <a:p>
            <a:r>
              <a:rPr lang="en-US" sz="1600" dirty="0"/>
              <a:t>To further assess the support employees receive, lets analyse some features that could give us more information:</a:t>
            </a:r>
          </a:p>
        </p:txBody>
      </p:sp>
      <p:sp>
        <p:nvSpPr>
          <p:cNvPr id="7" name="TextBox 6">
            <a:extLst>
              <a:ext uri="{FF2B5EF4-FFF2-40B4-BE49-F238E27FC236}">
                <a16:creationId xmlns:a16="http://schemas.microsoft.com/office/drawing/2014/main" id="{6E43B841-EE88-7C45-8EC0-D5E85C0C1A5A}"/>
              </a:ext>
            </a:extLst>
          </p:cNvPr>
          <p:cNvSpPr txBox="1"/>
          <p:nvPr/>
        </p:nvSpPr>
        <p:spPr>
          <a:xfrm>
            <a:off x="838200" y="1749921"/>
            <a:ext cx="10147300" cy="646331"/>
          </a:xfrm>
          <a:prstGeom prst="rect">
            <a:avLst/>
          </a:prstGeom>
          <a:noFill/>
        </p:spPr>
        <p:txBody>
          <a:bodyPr wrap="square" rtlCol="0">
            <a:spAutoFit/>
          </a:bodyPr>
          <a:lstStyle/>
          <a:p>
            <a:r>
              <a:rPr lang="en-US" dirty="0"/>
              <a:t>First, let’s first look at the relationship between the number of years spent at the company and employee departure rates:</a:t>
            </a:r>
          </a:p>
        </p:txBody>
      </p:sp>
      <p:sp>
        <p:nvSpPr>
          <p:cNvPr id="8" name="Content Placeholder 2">
            <a:extLst>
              <a:ext uri="{FF2B5EF4-FFF2-40B4-BE49-F238E27FC236}">
                <a16:creationId xmlns:a16="http://schemas.microsoft.com/office/drawing/2014/main" id="{A56CDAD1-941F-5544-933D-210472FA1AF0}"/>
              </a:ext>
            </a:extLst>
          </p:cNvPr>
          <p:cNvSpPr txBox="1">
            <a:spLocks/>
          </p:cNvSpPr>
          <p:nvPr/>
        </p:nvSpPr>
        <p:spPr>
          <a:xfrm>
            <a:off x="838199" y="1994416"/>
            <a:ext cx="10515600" cy="29449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t>Next, let’s first look at the relationship between work accidents and employee departure rates:</a:t>
            </a:r>
          </a:p>
        </p:txBody>
      </p:sp>
      <p:pic>
        <p:nvPicPr>
          <p:cNvPr id="9" name="Picture 8" descr="Chart, bar chart&#10;&#10;Description automatically generated">
            <a:extLst>
              <a:ext uri="{FF2B5EF4-FFF2-40B4-BE49-F238E27FC236}">
                <a16:creationId xmlns:a16="http://schemas.microsoft.com/office/drawing/2014/main" id="{5BC659E2-6BDF-3E41-8C3B-E7E1696DDD12}"/>
              </a:ext>
            </a:extLst>
          </p:cNvPr>
          <p:cNvPicPr>
            <a:picLocks noChangeAspect="1"/>
          </p:cNvPicPr>
          <p:nvPr/>
        </p:nvPicPr>
        <p:blipFill>
          <a:blip r:embed="rId3"/>
          <a:stretch>
            <a:fillRect/>
          </a:stretch>
        </p:blipFill>
        <p:spPr>
          <a:xfrm>
            <a:off x="6095999" y="2552898"/>
            <a:ext cx="4848640" cy="2800767"/>
          </a:xfrm>
          <a:prstGeom prst="rect">
            <a:avLst/>
          </a:prstGeom>
        </p:spPr>
      </p:pic>
      <p:sp>
        <p:nvSpPr>
          <p:cNvPr id="10" name="TextBox 9">
            <a:extLst>
              <a:ext uri="{FF2B5EF4-FFF2-40B4-BE49-F238E27FC236}">
                <a16:creationId xmlns:a16="http://schemas.microsoft.com/office/drawing/2014/main" id="{E3812FE2-F18F-BD47-8389-ACFF7063296C}"/>
              </a:ext>
            </a:extLst>
          </p:cNvPr>
          <p:cNvSpPr txBox="1"/>
          <p:nvPr/>
        </p:nvSpPr>
        <p:spPr>
          <a:xfrm>
            <a:off x="838199" y="2478098"/>
            <a:ext cx="4606160" cy="2554545"/>
          </a:xfrm>
          <a:prstGeom prst="rect">
            <a:avLst/>
          </a:prstGeom>
          <a:noFill/>
        </p:spPr>
        <p:txBody>
          <a:bodyPr wrap="square" rtlCol="0">
            <a:spAutoFit/>
          </a:bodyPr>
          <a:lstStyle/>
          <a:p>
            <a:r>
              <a:rPr lang="en-US" sz="1600" dirty="0"/>
              <a:t>It is firstly alarming that nearly 15% of employees have suffered an accident at the company. This suggests that working conditions and safety are an issue that need to be addressed and improved upon. </a:t>
            </a:r>
          </a:p>
          <a:p>
            <a:endParaRPr lang="en-US" sz="1600" dirty="0"/>
          </a:p>
          <a:p>
            <a:r>
              <a:rPr lang="en-US" sz="1600" dirty="0"/>
              <a:t>It is also evident that of the employees that have suffered an accident, almost all of them have stayed at the company. This implies that these employees were well looked after and felt safe enough to return to work</a:t>
            </a:r>
          </a:p>
        </p:txBody>
      </p:sp>
      <p:sp>
        <p:nvSpPr>
          <p:cNvPr id="11" name="TextBox 10">
            <a:extLst>
              <a:ext uri="{FF2B5EF4-FFF2-40B4-BE49-F238E27FC236}">
                <a16:creationId xmlns:a16="http://schemas.microsoft.com/office/drawing/2014/main" id="{1AC31BB4-623B-2841-BC14-ACE2813A617F}"/>
              </a:ext>
            </a:extLst>
          </p:cNvPr>
          <p:cNvSpPr txBox="1"/>
          <p:nvPr/>
        </p:nvSpPr>
        <p:spPr>
          <a:xfrm>
            <a:off x="3792920" y="1409977"/>
            <a:ext cx="4606160" cy="4278094"/>
          </a:xfrm>
          <a:prstGeom prst="rect">
            <a:avLst/>
          </a:prstGeom>
          <a:noFill/>
        </p:spPr>
        <p:txBody>
          <a:bodyPr wrap="square" rtlCol="0">
            <a:spAutoFit/>
          </a:bodyPr>
          <a:lstStyle/>
          <a:p>
            <a:pPr algn="ctr"/>
            <a:r>
              <a:rPr lang="en-US" u="sng" dirty="0"/>
              <a:t>Summary</a:t>
            </a:r>
          </a:p>
          <a:p>
            <a:endParaRPr lang="en-US" sz="1600" dirty="0"/>
          </a:p>
          <a:p>
            <a:pPr marL="285750" indent="-285750">
              <a:buFont typeface="Arial" panose="020B0604020202020204" pitchFamily="34" charset="0"/>
              <a:buChar char="•"/>
            </a:pPr>
            <a:r>
              <a:rPr lang="en-US" sz="1600" dirty="0"/>
              <a:t>It is clear that employees that are underperforming are leaving at much higher rates than those with evaluation scores between 0.6 and 0.8</a:t>
            </a:r>
          </a:p>
          <a:p>
            <a:pPr marL="285750" indent="-285750">
              <a:buFont typeface="Arial" panose="020B0604020202020204" pitchFamily="34" charset="0"/>
              <a:buChar char="•"/>
            </a:pPr>
            <a:r>
              <a:rPr lang="en-US" sz="1600" dirty="0"/>
              <a:t>This is a clear signal that struggling employees need more support and training to improve their quality of work</a:t>
            </a:r>
          </a:p>
          <a:p>
            <a:pPr marL="285750" indent="-285750">
              <a:buFont typeface="Arial" panose="020B0604020202020204" pitchFamily="34" charset="0"/>
              <a:buChar char="•"/>
            </a:pPr>
            <a:r>
              <a:rPr lang="en-US" sz="1600" dirty="0"/>
              <a:t>Employees are leaving, mostly, after spending 3-5 years at the company – a sign of a welcoming onboarding and positive environment for more settled employees</a:t>
            </a:r>
          </a:p>
          <a:p>
            <a:pPr marL="285750" indent="-285750">
              <a:buFont typeface="Arial" panose="020B0604020202020204" pitchFamily="34" charset="0"/>
              <a:buChar char="•"/>
            </a:pPr>
            <a:r>
              <a:rPr lang="en-US" sz="1600" dirty="0"/>
              <a:t>Safety conditions need to be improved</a:t>
            </a:r>
          </a:p>
          <a:p>
            <a:pPr marL="285750" indent="-285750">
              <a:buFont typeface="Arial" panose="020B0604020202020204" pitchFamily="34" charset="0"/>
              <a:buChar char="•"/>
            </a:pPr>
            <a:r>
              <a:rPr lang="en-US" sz="1600" dirty="0"/>
              <a:t>Employees that have suffered are receiving positive welfare support which is reflected in the small percentage of such employees leaving </a:t>
            </a:r>
          </a:p>
        </p:txBody>
      </p:sp>
    </p:spTree>
    <p:extLst>
      <p:ext uri="{BB962C8B-B14F-4D97-AF65-F5344CB8AC3E}">
        <p14:creationId xmlns:p14="http://schemas.microsoft.com/office/powerpoint/2010/main" val="49469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3" presetClass="exit" presetSubtype="10" fill="hold" nodeType="withEffect">
                                  <p:stCondLst>
                                    <p:cond delay="0"/>
                                  </p:stCondLst>
                                  <p:childTnLst>
                                    <p:animEffect transition="out" filter="blinds(horizontal)">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3" presetClass="exit" presetSubtype="10" fill="hold" grpId="1" nodeType="withEffect">
                                  <p:stCondLst>
                                    <p:cond delay="0"/>
                                  </p:stCondLst>
                                  <p:childTnLst>
                                    <p:animEffect transition="out" filter="blinds(horizontal)">
                                      <p:cBhvr>
                                        <p:cTn id="20" dur="500"/>
                                        <p:tgtEl>
                                          <p:spTgt spid="3">
                                            <p:txEl>
                                              <p:pRg st="0" end="0"/>
                                            </p:txEl>
                                          </p:spTgt>
                                        </p:tgtEl>
                                      </p:cBhvr>
                                    </p:animEffect>
                                    <p:set>
                                      <p:cBhvr>
                                        <p:cTn id="21"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xit" presetSubtype="10" fill="hold" grpId="0" nodeType="clickEffect">
                                  <p:stCondLst>
                                    <p:cond delay="0"/>
                                  </p:stCondLst>
                                  <p:childTnLst>
                                    <p:animEffect transition="out" filter="blinds(horizontal)">
                                      <p:cBhvr>
                                        <p:cTn id="35" dur="500"/>
                                        <p:tgtEl>
                                          <p:spTgt spid="6"/>
                                        </p:tgtEl>
                                      </p:cBhvr>
                                    </p:animEffect>
                                    <p:set>
                                      <p:cBhvr>
                                        <p:cTn id="36" dur="1" fill="hold">
                                          <p:stCondLst>
                                            <p:cond delay="499"/>
                                          </p:stCondLst>
                                        </p:cTn>
                                        <p:tgtEl>
                                          <p:spTgt spid="6"/>
                                        </p:tgtEl>
                                        <p:attrNameLst>
                                          <p:attrName>style.visibility</p:attrName>
                                        </p:attrNameLst>
                                      </p:cBhvr>
                                      <p:to>
                                        <p:strVal val="hidden"/>
                                      </p:to>
                                    </p:set>
                                  </p:childTnLst>
                                </p:cTn>
                              </p:par>
                              <p:par>
                                <p:cTn id="37" presetID="3" presetClass="exit" presetSubtype="10" fill="hold" grpId="1" nodeType="withEffect">
                                  <p:stCondLst>
                                    <p:cond delay="0"/>
                                  </p:stCondLst>
                                  <p:childTnLst>
                                    <p:animEffect transition="out" filter="blinds(horizontal)">
                                      <p:cBhvr>
                                        <p:cTn id="38" dur="500"/>
                                        <p:tgtEl>
                                          <p:spTgt spid="10"/>
                                        </p:tgtEl>
                                      </p:cBhvr>
                                    </p:animEffect>
                                    <p:set>
                                      <p:cBhvr>
                                        <p:cTn id="39" dur="1" fill="hold">
                                          <p:stCondLst>
                                            <p:cond delay="499"/>
                                          </p:stCondLst>
                                        </p:cTn>
                                        <p:tgtEl>
                                          <p:spTgt spid="10"/>
                                        </p:tgtEl>
                                        <p:attrNameLst>
                                          <p:attrName>style.visibility</p:attrName>
                                        </p:attrNameLst>
                                      </p:cBhvr>
                                      <p:to>
                                        <p:strVal val="hidden"/>
                                      </p:to>
                                    </p:set>
                                  </p:childTnLst>
                                </p:cTn>
                              </p:par>
                              <p:par>
                                <p:cTn id="40" presetID="3" presetClass="exit" presetSubtype="10" fill="hold" nodeType="withEffect">
                                  <p:stCondLst>
                                    <p:cond delay="0"/>
                                  </p:stCondLst>
                                  <p:childTnLst>
                                    <p:animEffect transition="out" filter="blinds(horizontal)">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par>
                                <p:cTn id="43" presetID="3" presetClass="exit" presetSubtype="10" fill="hold" grpId="0" nodeType="withEffect">
                                  <p:stCondLst>
                                    <p:cond delay="0"/>
                                  </p:stCondLst>
                                  <p:childTnLst>
                                    <p:animEffect transition="out" filter="blinds(horizontal)">
                                      <p:cBhvr>
                                        <p:cTn id="44" dur="500"/>
                                        <p:tgtEl>
                                          <p:spTgt spid="8">
                                            <p:txEl>
                                              <p:pRg st="0" end="0"/>
                                            </p:txEl>
                                          </p:spTgt>
                                        </p:tgtEl>
                                      </p:cBhvr>
                                    </p:animEffect>
                                    <p:set>
                                      <p:cBhvr>
                                        <p:cTn id="45" dur="1" fill="hold">
                                          <p:stCondLst>
                                            <p:cond delay="499"/>
                                          </p:stCondLst>
                                        </p:cTn>
                                        <p:tgtEl>
                                          <p:spTgt spid="8">
                                            <p:txEl>
                                              <p:pRg st="0" end="0"/>
                                            </p:txEl>
                                          </p:spTgt>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1" nodeType="clickEffect">
                                  <p:stCondLst>
                                    <p:cond delay="0"/>
                                  </p:stCondLst>
                                  <p:childTnLst>
                                    <p:set>
                                      <p:cBhvr>
                                        <p:cTn id="4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6" grpId="0"/>
      <p:bldP spid="7" grpId="0"/>
      <p:bldP spid="7" grpId="1"/>
      <p:bldP spid="8" grpId="0" build="allAtOnce"/>
      <p:bldP spid="10" grpId="0"/>
      <p:bldP spid="10" grpId="1"/>
      <p:bldP spid="11"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F731D-B1CB-4C4E-AB96-2DB0DFE0AC39}"/>
              </a:ext>
            </a:extLst>
          </p:cNvPr>
          <p:cNvSpPr>
            <a:spLocks noGrp="1"/>
          </p:cNvSpPr>
          <p:nvPr>
            <p:ph type="title"/>
          </p:nvPr>
        </p:nvSpPr>
        <p:spPr>
          <a:xfrm>
            <a:off x="838200" y="418209"/>
            <a:ext cx="10515600" cy="734247"/>
          </a:xfrm>
        </p:spPr>
        <p:txBody>
          <a:bodyPr>
            <a:normAutofit/>
          </a:bodyPr>
          <a:lstStyle/>
          <a:p>
            <a:r>
              <a:rPr lang="en-US" sz="4000" dirty="0"/>
              <a:t>Scrutinizing company culture</a:t>
            </a:r>
          </a:p>
        </p:txBody>
      </p:sp>
      <p:pic>
        <p:nvPicPr>
          <p:cNvPr id="11" name="Content Placeholder 10" descr="Shape&#10;&#10;Description automatically generated with medium confidence">
            <a:extLst>
              <a:ext uri="{FF2B5EF4-FFF2-40B4-BE49-F238E27FC236}">
                <a16:creationId xmlns:a16="http://schemas.microsoft.com/office/drawing/2014/main" id="{D84DC4DA-065C-764C-8281-AB4DBCE218DA}"/>
              </a:ext>
            </a:extLst>
          </p:cNvPr>
          <p:cNvPicPr>
            <a:picLocks noGrp="1" noChangeAspect="1"/>
          </p:cNvPicPr>
          <p:nvPr>
            <p:ph idx="1"/>
          </p:nvPr>
        </p:nvPicPr>
        <p:blipFill>
          <a:blip r:embed="rId2"/>
          <a:stretch>
            <a:fillRect/>
          </a:stretch>
        </p:blipFill>
        <p:spPr>
          <a:xfrm>
            <a:off x="1317296" y="4843771"/>
            <a:ext cx="9423400" cy="1422400"/>
          </a:xfrm>
        </p:spPr>
      </p:pic>
      <p:pic>
        <p:nvPicPr>
          <p:cNvPr id="6" name="Picture 5" descr="Chart, bar chart&#10;&#10;Description automatically generated">
            <a:extLst>
              <a:ext uri="{FF2B5EF4-FFF2-40B4-BE49-F238E27FC236}">
                <a16:creationId xmlns:a16="http://schemas.microsoft.com/office/drawing/2014/main" id="{F8155F53-8673-2D4C-B708-D1B2ED1A1096}"/>
              </a:ext>
            </a:extLst>
          </p:cNvPr>
          <p:cNvPicPr>
            <a:picLocks noChangeAspect="1"/>
          </p:cNvPicPr>
          <p:nvPr/>
        </p:nvPicPr>
        <p:blipFill>
          <a:blip r:embed="rId3"/>
          <a:stretch>
            <a:fillRect/>
          </a:stretch>
        </p:blipFill>
        <p:spPr>
          <a:xfrm>
            <a:off x="2082541" y="1834617"/>
            <a:ext cx="8026918" cy="2737981"/>
          </a:xfrm>
          <a:prstGeom prst="rect">
            <a:avLst/>
          </a:prstGeom>
        </p:spPr>
      </p:pic>
      <p:sp>
        <p:nvSpPr>
          <p:cNvPr id="7" name="TextBox 6">
            <a:extLst>
              <a:ext uri="{FF2B5EF4-FFF2-40B4-BE49-F238E27FC236}">
                <a16:creationId xmlns:a16="http://schemas.microsoft.com/office/drawing/2014/main" id="{259EE21B-1D39-1346-8E28-178A0B753ED0}"/>
              </a:ext>
            </a:extLst>
          </p:cNvPr>
          <p:cNvSpPr txBox="1"/>
          <p:nvPr/>
        </p:nvSpPr>
        <p:spPr>
          <a:xfrm>
            <a:off x="704193" y="1152456"/>
            <a:ext cx="10649607" cy="861774"/>
          </a:xfrm>
          <a:prstGeom prst="rect">
            <a:avLst/>
          </a:prstGeom>
          <a:noFill/>
        </p:spPr>
        <p:txBody>
          <a:bodyPr wrap="square" rtlCol="0">
            <a:spAutoFit/>
          </a:bodyPr>
          <a:lstStyle/>
          <a:p>
            <a:r>
              <a:rPr lang="en-US" sz="1600" dirty="0"/>
              <a:t>There are a large number of departing happy, high-performing employees that are leaving…one possible reason is the company culture… </a:t>
            </a:r>
          </a:p>
          <a:p>
            <a:endParaRPr lang="en-US" dirty="0"/>
          </a:p>
        </p:txBody>
      </p:sp>
      <p:pic>
        <p:nvPicPr>
          <p:cNvPr id="12" name="Picture 11" descr="Chart, bar chart&#10;&#10;Description automatically generated">
            <a:extLst>
              <a:ext uri="{FF2B5EF4-FFF2-40B4-BE49-F238E27FC236}">
                <a16:creationId xmlns:a16="http://schemas.microsoft.com/office/drawing/2014/main" id="{9F1AE4F4-CBC6-284E-BB3F-B2147A88E5D9}"/>
              </a:ext>
            </a:extLst>
          </p:cNvPr>
          <p:cNvPicPr>
            <a:picLocks noChangeAspect="1"/>
          </p:cNvPicPr>
          <p:nvPr/>
        </p:nvPicPr>
        <p:blipFill>
          <a:blip r:embed="rId4"/>
          <a:stretch>
            <a:fillRect/>
          </a:stretch>
        </p:blipFill>
        <p:spPr>
          <a:xfrm>
            <a:off x="1812377" y="3600401"/>
            <a:ext cx="8433238" cy="2504761"/>
          </a:xfrm>
          <a:prstGeom prst="rect">
            <a:avLst/>
          </a:prstGeom>
        </p:spPr>
      </p:pic>
      <p:pic>
        <p:nvPicPr>
          <p:cNvPr id="14" name="Picture 13" descr="Shape&#10;&#10;Description automatically generated with medium confidence">
            <a:extLst>
              <a:ext uri="{FF2B5EF4-FFF2-40B4-BE49-F238E27FC236}">
                <a16:creationId xmlns:a16="http://schemas.microsoft.com/office/drawing/2014/main" id="{8E625FB9-39FB-C740-A6E0-18C7A0C7C60E}"/>
              </a:ext>
            </a:extLst>
          </p:cNvPr>
          <p:cNvPicPr>
            <a:picLocks noChangeAspect="1"/>
          </p:cNvPicPr>
          <p:nvPr/>
        </p:nvPicPr>
        <p:blipFill>
          <a:blip r:embed="rId5"/>
          <a:stretch>
            <a:fillRect/>
          </a:stretch>
        </p:blipFill>
        <p:spPr>
          <a:xfrm>
            <a:off x="1485900" y="1834617"/>
            <a:ext cx="9220200" cy="1574800"/>
          </a:xfrm>
          <a:prstGeom prst="rect">
            <a:avLst/>
          </a:prstGeom>
        </p:spPr>
      </p:pic>
    </p:spTree>
    <p:extLst>
      <p:ext uri="{BB962C8B-B14F-4D97-AF65-F5344CB8AC3E}">
        <p14:creationId xmlns:p14="http://schemas.microsoft.com/office/powerpoint/2010/main" val="86423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rushVTI">
  <a:themeElements>
    <a:clrScheme name="AnalogousFromLightSeedRightStep">
      <a:dk1>
        <a:srgbClr val="000000"/>
      </a:dk1>
      <a:lt1>
        <a:srgbClr val="FFFFFF"/>
      </a:lt1>
      <a:dk2>
        <a:srgbClr val="412624"/>
      </a:dk2>
      <a:lt2>
        <a:srgbClr val="E2E8E8"/>
      </a:lt2>
      <a:accent1>
        <a:srgbClr val="C69996"/>
      </a:accent1>
      <a:accent2>
        <a:srgbClr val="BA9B7F"/>
      </a:accent2>
      <a:accent3>
        <a:srgbClr val="A9A580"/>
      </a:accent3>
      <a:accent4>
        <a:srgbClr val="99AA74"/>
      </a:accent4>
      <a:accent5>
        <a:srgbClr val="8DAC82"/>
      </a:accent5>
      <a:accent6>
        <a:srgbClr val="78AF80"/>
      </a:accent6>
      <a:hlink>
        <a:srgbClr val="578D91"/>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{0283F1F3-7899-2C43-B071-DECD5579A9C5}tf10001057</Template>
  <TotalTime>2697</TotalTime>
  <Words>1921</Words>
  <Application>Microsoft Macintosh PowerPoint</Application>
  <PresentationFormat>Widescreen</PresentationFormat>
  <Paragraphs>150</Paragraphs>
  <Slides>15</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Calibri Light</vt:lpstr>
      <vt:lpstr>Cambria Math</vt:lpstr>
      <vt:lpstr>Century Gothic</vt:lpstr>
      <vt:lpstr>Elephant</vt:lpstr>
      <vt:lpstr>BrushVTI</vt:lpstr>
      <vt:lpstr>Office Theme</vt:lpstr>
      <vt:lpstr>Employee Retention Analysis – By Joseph Thomas</vt:lpstr>
      <vt:lpstr>The Employee Retention Problem </vt:lpstr>
      <vt:lpstr>Who Is Leaving?</vt:lpstr>
      <vt:lpstr>Understanding the Employee Clusters</vt:lpstr>
      <vt:lpstr>Are employees' content with their responsibilities?</vt:lpstr>
      <vt:lpstr>Are employees' content with their responsibilities?</vt:lpstr>
      <vt:lpstr>Are Employees Supported?</vt:lpstr>
      <vt:lpstr>Are Employees Supported? </vt:lpstr>
      <vt:lpstr>Scrutinizing company culture</vt:lpstr>
      <vt:lpstr>What are the most important features driving employees to leave?</vt:lpstr>
      <vt:lpstr>Predicting Employee Departure</vt:lpstr>
      <vt:lpstr>The Employee Departure Equation</vt:lpstr>
      <vt:lpstr>Using the Employee Departure Equation Output</vt:lpstr>
      <vt:lpstr>Summary</vt:lpstr>
      <vt:lpstr>To Aid Future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QuantSpark – Employee Retention </dc:title>
  <dc:creator>Joseph Thomas</dc:creator>
  <cp:lastModifiedBy>Joseph Thomas</cp:lastModifiedBy>
  <cp:revision>10</cp:revision>
  <dcterms:created xsi:type="dcterms:W3CDTF">2022-08-02T14:00:46Z</dcterms:created>
  <dcterms:modified xsi:type="dcterms:W3CDTF">2022-09-03T16:43:14Z</dcterms:modified>
</cp:coreProperties>
</file>