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Nunito-italic.fntdata"/><Relationship Id="rId12" Type="http://schemas.openxmlformats.org/officeDocument/2006/relationships/slide" Target="slides/slide8.xml"/><Relationship Id="rId34" Type="http://schemas.openxmlformats.org/officeDocument/2006/relationships/font" Target="fonts/Nuni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Shape 1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Shape 1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Shape 1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Shape 1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Shape 1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Shape 1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Shape 1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Shape 1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Shape 1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Shape 1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Shape 1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Shape 1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Shape 1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Shape 1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Shape 1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Shape 1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Shape 1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Shape 1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Shape 1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Deep Learning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Daniel Gordon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6" name="Shape 146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7" name="Shape 1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0" y="1242500"/>
            <a:ext cx="8681476" cy="26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hape 147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3" name="Shape 147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4" name="Shape 1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0" y="1242500"/>
            <a:ext cx="8681476" cy="265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5" name="Shape 1475"/>
          <p:cNvCxnSpPr/>
          <p:nvPr/>
        </p:nvCxnSpPr>
        <p:spPr>
          <a:xfrm>
            <a:off x="3763850" y="2226650"/>
            <a:ext cx="1220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6" name="Shape 1476"/>
          <p:cNvSpPr txBox="1"/>
          <p:nvPr/>
        </p:nvSpPr>
        <p:spPr>
          <a:xfrm>
            <a:off x="3758150" y="2226650"/>
            <a:ext cx="1336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ResNet50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2" name="Shape 148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3" name="Shape 1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24" y="330502"/>
            <a:ext cx="7627950" cy="448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</a:t>
            </a:r>
          </a:p>
        </p:txBody>
      </p:sp>
      <p:sp>
        <p:nvSpPr>
          <p:cNvPr id="1489" name="Shape 148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When the minibatch size is multiplied by k, multiply the learning rate by k</a:t>
            </a:r>
          </a:p>
        </p:txBody>
      </p:sp>
      <p:pic>
        <p:nvPicPr>
          <p:cNvPr id="1490" name="Shape 1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2595600"/>
            <a:ext cx="52006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</a:t>
            </a:r>
          </a:p>
        </p:txBody>
      </p:sp>
      <p:sp>
        <p:nvSpPr>
          <p:cNvPr id="1496" name="Shape 1496"/>
          <p:cNvSpPr txBox="1"/>
          <p:nvPr>
            <p:ph idx="1" type="body"/>
          </p:nvPr>
        </p:nvSpPr>
        <p:spPr>
          <a:xfrm>
            <a:off x="819150" y="1990725"/>
            <a:ext cx="78954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When the minibatch size is multiplied by k, multiply the learning rate by k… except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During the initial epoch - Instead gradually increase the learning rate from η to kη during the first 5 epochs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When the minibatch size gets too large…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Realistically, if you’re in this room, you won’t run into this issue.</a:t>
            </a:r>
          </a:p>
          <a:p>
            <a:pPr indent="-342900" lvl="2" marL="1371600">
              <a:spcBef>
                <a:spcPts val="0"/>
              </a:spcBef>
              <a:buSzPct val="100000"/>
            </a:pPr>
            <a:r>
              <a:rPr lang="en" sz="1800"/>
              <a:t>If you do, can I have some GPUs?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</a:t>
            </a:r>
          </a:p>
        </p:txBody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Make sure the loss function normalizes wrt the total batch size.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Easiest and most efficient way is to sum everything into 1 set of gradients, then scale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1508" name="Shape 150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Shuffle data every epoch across all workers.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</a:t>
            </a:r>
          </a:p>
        </p:txBody>
      </p:sp>
      <p:sp>
        <p:nvSpPr>
          <p:cNvPr id="1514" name="Shape 15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If you’re using Batch Norm, things get messy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Do Batch Norm per GPU, not per mini batch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5</a:t>
            </a:r>
          </a:p>
        </p:txBody>
      </p:sp>
      <p:sp>
        <p:nvSpPr>
          <p:cNvPr id="1520" name="Shape 15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Double check weight decay and momentum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Don’t scale weight decay by the learning rate (make sure you scale the actual loss but don’t scale the weight decay loss)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Don’t scale momentum by the learning rate. Apply momentum correction after changing the learning rate of the loss.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6</a:t>
            </a:r>
          </a:p>
        </p:txBody>
      </p:sp>
      <p:sp>
        <p:nvSpPr>
          <p:cNvPr id="1526" name="Shape 15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Find a deep learning package that does all the system engineering for you.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Distributed Tensorflow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Caffe2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MXNet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Pytorch?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CAVEAT - I AM NOT A SYSTEMS GUY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But I did take a systems class once. I did a Paxos.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7</a:t>
            </a:r>
          </a:p>
        </p:txBody>
      </p:sp>
      <p:sp>
        <p:nvSpPr>
          <p:cNvPr id="1532" name="Shape 1532"/>
          <p:cNvSpPr txBox="1"/>
          <p:nvPr>
            <p:ph idx="1" type="body"/>
          </p:nvPr>
        </p:nvSpPr>
        <p:spPr>
          <a:xfrm>
            <a:off x="819150" y="1460975"/>
            <a:ext cx="7505700" cy="322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Don’t tell your boss, and take the rest of the month off*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*don’t do this</a:t>
            </a:r>
          </a:p>
        </p:txBody>
      </p:sp>
      <p:pic>
        <p:nvPicPr>
          <p:cNvPr id="1533" name="Shape 1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2" y="1904249"/>
            <a:ext cx="8217174" cy="23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539" name="Shape 15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Training Time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Maximize Throughput - Good for large datasets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Maximize Concurrency - Good for large clusters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Data Transfers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Batch Size - Good for when small batches are unstable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Network Depth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Latency - Good for deployment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HOGWILD!</a:t>
            </a:r>
          </a:p>
        </p:txBody>
      </p:sp>
      <p:sp>
        <p:nvSpPr>
          <p:cNvPr id="1545" name="Shape 15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6" name="Shape 1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74" y="1773073"/>
            <a:ext cx="7886850" cy="266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A3C-STYLE APPROACH</a:t>
            </a:r>
          </a:p>
        </p:txBody>
      </p:sp>
      <p:sp>
        <p:nvSpPr>
          <p:cNvPr id="1552" name="Shape 15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3" name="Shape 1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399" y="1423224"/>
            <a:ext cx="4611200" cy="344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9" name="Shape 15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0" name="Shape 1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25" y="255100"/>
            <a:ext cx="67437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Shape 1561"/>
          <p:cNvSpPr txBox="1"/>
          <p:nvPr/>
        </p:nvSpPr>
        <p:spPr>
          <a:xfrm>
            <a:off x="214775" y="4035100"/>
            <a:ext cx="84432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http://engineering.skymind.io/distributed-deep-learning-part-1-an-introduction-to-distributed-training-of-neural-networks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TRADEOFFS</a:t>
            </a:r>
          </a:p>
        </p:txBody>
      </p:sp>
      <p:sp>
        <p:nvSpPr>
          <p:cNvPr id="1567" name="Shape 156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Synchronous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More Stable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(Probably) faster convergence</a:t>
            </a:r>
          </a:p>
        </p:txBody>
      </p:sp>
      <p:sp>
        <p:nvSpPr>
          <p:cNvPr id="1568" name="Shape 156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Asynchronous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Easier to implement correctly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Easier to scale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Faster per sample (more concurrent)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574" name="Shape 15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Training Time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Throughput - Good for large datasets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Concurrency - Good for large clusters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Data Transfers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Batch Size - Good for when small batches are unstable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Network Depth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Minimize Latency - Good for deployment - Distributed doesn’t actually matter.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Personal Experience</a:t>
            </a:r>
          </a:p>
        </p:txBody>
      </p:sp>
      <p:sp>
        <p:nvSpPr>
          <p:cNvPr id="1580" name="Shape 158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Use (Py</a:t>
            </a:r>
            <a:r>
              <a:rPr lang="en" sz="1800"/>
              <a:t>)</a:t>
            </a:r>
            <a:r>
              <a:rPr lang="en" sz="1800"/>
              <a:t>Torch for single machine synchronous parallelism.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Tensorflow works well for asynchronous parallelism, but is a pain for simple multi-gpu synchronous.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6" name="Shape 158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7" name="Shape 1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87" y="256362"/>
            <a:ext cx="5758226" cy="46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Training Time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Throughput - Good for large datasets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Concurrency - Good for large clusters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Data Transfers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Batch Size - Good for when small batches are unstable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Network Depth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Minimize Latency - Good for deployment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Minimize Training Time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Throughput - Good for large datasets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Concurrency - Good for large clusters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Data Transfers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Maximize Batch Size - Good for when small batches are unstable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Maximize Network Depth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Minimize Latency - Good for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 IDEA...SIMPLE ENOUGH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vidia-geforce-gtx-1080-Front.png" id="154" name="Shape 154"/>
          <p:cNvPicPr preferRelativeResize="0"/>
          <p:nvPr/>
        </p:nvPicPr>
        <p:blipFill rotWithShape="1">
          <a:blip r:embed="rId3">
            <a:alphaModFix/>
          </a:blip>
          <a:srcRect b="9481" l="0" r="0" t="11504"/>
          <a:stretch/>
        </p:blipFill>
        <p:spPr>
          <a:xfrm>
            <a:off x="928500" y="1800200"/>
            <a:ext cx="1816473" cy="7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836400" y="2678737"/>
            <a:ext cx="2147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Batch</a:t>
            </a:r>
          </a:p>
        </p:txBody>
      </p:sp>
      <p:sp>
        <p:nvSpPr>
          <p:cNvPr id="156" name="Shape 156"/>
          <p:cNvSpPr/>
          <p:nvPr/>
        </p:nvSpPr>
        <p:spPr>
          <a:xfrm>
            <a:off x="1508850" y="3164825"/>
            <a:ext cx="802500" cy="802500"/>
          </a:xfrm>
          <a:prstGeom prst="cube">
            <a:avLst>
              <a:gd fmla="val 1408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NN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3436075" y="2916125"/>
            <a:ext cx="139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58" name="Shape 158"/>
          <p:cNvGrpSpPr/>
          <p:nvPr/>
        </p:nvGrpSpPr>
        <p:grpSpPr>
          <a:xfrm>
            <a:off x="5419500" y="1854641"/>
            <a:ext cx="2877721" cy="2949511"/>
            <a:chOff x="5419500" y="1854641"/>
            <a:chExt cx="2877721" cy="2949511"/>
          </a:xfrm>
        </p:grpSpPr>
        <p:grpSp>
          <p:nvGrpSpPr>
            <p:cNvPr id="159" name="Shape 159"/>
            <p:cNvGrpSpPr/>
            <p:nvPr/>
          </p:nvGrpSpPr>
          <p:grpSpPr>
            <a:xfrm>
              <a:off x="5419500" y="3369941"/>
              <a:ext cx="2877721" cy="1434211"/>
              <a:chOff x="4795675" y="2074962"/>
              <a:chExt cx="4348325" cy="2167137"/>
            </a:xfrm>
          </p:grpSpPr>
          <p:grpSp>
            <p:nvGrpSpPr>
              <p:cNvPr id="160" name="Shape 160"/>
              <p:cNvGrpSpPr/>
              <p:nvPr/>
            </p:nvGrpSpPr>
            <p:grpSpPr>
              <a:xfrm>
                <a:off x="6996600" y="2074962"/>
                <a:ext cx="2147400" cy="2167124"/>
                <a:chOff x="5125650" y="1990725"/>
                <a:chExt cx="2147400" cy="2167124"/>
              </a:xfrm>
            </p:grpSpPr>
            <p:pic>
              <p:nvPicPr>
                <p:cNvPr descr="nvidia-geforce-gtx-1080-Front.png" id="161" name="Shape 16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>
                  <a:off x="5217750" y="1990725"/>
                  <a:ext cx="1816473" cy="754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2" name="Shape 162"/>
                <p:cNvSpPr/>
                <p:nvPr/>
              </p:nvSpPr>
              <p:spPr>
                <a:xfrm>
                  <a:off x="5125650" y="2869262"/>
                  <a:ext cx="2147400" cy="3618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Batch</a:t>
                  </a:r>
                </a:p>
              </p:txBody>
            </p:sp>
            <p:sp>
              <p:nvSpPr>
                <p:cNvPr id="163" name="Shape 163"/>
                <p:cNvSpPr/>
                <p:nvPr/>
              </p:nvSpPr>
              <p:spPr>
                <a:xfrm>
                  <a:off x="5798100" y="3355350"/>
                  <a:ext cx="802500" cy="8025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NN</a:t>
                  </a:r>
                </a:p>
              </p:txBody>
            </p:sp>
          </p:grpSp>
          <p:grpSp>
            <p:nvGrpSpPr>
              <p:cNvPr id="164" name="Shape 164"/>
              <p:cNvGrpSpPr/>
              <p:nvPr/>
            </p:nvGrpSpPr>
            <p:grpSpPr>
              <a:xfrm>
                <a:off x="4795675" y="2074975"/>
                <a:ext cx="2147400" cy="2167124"/>
                <a:chOff x="5125650" y="1990725"/>
                <a:chExt cx="2147400" cy="2167124"/>
              </a:xfrm>
            </p:grpSpPr>
            <p:pic>
              <p:nvPicPr>
                <p:cNvPr descr="nvidia-geforce-gtx-1080-Front.png" id="165" name="Shape 16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>
                  <a:off x="5217750" y="1990725"/>
                  <a:ext cx="1816473" cy="754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6" name="Shape 166"/>
                <p:cNvSpPr/>
                <p:nvPr/>
              </p:nvSpPr>
              <p:spPr>
                <a:xfrm>
                  <a:off x="5125650" y="2869262"/>
                  <a:ext cx="2147400" cy="3618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Batch</a:t>
                  </a:r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5798100" y="3355350"/>
                  <a:ext cx="802500" cy="8025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NN</a:t>
                  </a:r>
                </a:p>
              </p:txBody>
            </p:sp>
          </p:grpSp>
        </p:grpSp>
        <p:grpSp>
          <p:nvGrpSpPr>
            <p:cNvPr id="168" name="Shape 168"/>
            <p:cNvGrpSpPr/>
            <p:nvPr/>
          </p:nvGrpSpPr>
          <p:grpSpPr>
            <a:xfrm>
              <a:off x="5419500" y="1854641"/>
              <a:ext cx="2877721" cy="1434211"/>
              <a:chOff x="4795675" y="2074962"/>
              <a:chExt cx="4348325" cy="2167137"/>
            </a:xfrm>
          </p:grpSpPr>
          <p:grpSp>
            <p:nvGrpSpPr>
              <p:cNvPr id="169" name="Shape 169"/>
              <p:cNvGrpSpPr/>
              <p:nvPr/>
            </p:nvGrpSpPr>
            <p:grpSpPr>
              <a:xfrm>
                <a:off x="6996600" y="2074962"/>
                <a:ext cx="2147400" cy="2167124"/>
                <a:chOff x="5125650" y="1990725"/>
                <a:chExt cx="2147400" cy="2167124"/>
              </a:xfrm>
            </p:grpSpPr>
            <p:pic>
              <p:nvPicPr>
                <p:cNvPr descr="nvidia-geforce-gtx-1080-Front.png" id="170" name="Shape 17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>
                  <a:off x="5217750" y="1990725"/>
                  <a:ext cx="1816473" cy="754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1" name="Shape 171"/>
                <p:cNvSpPr/>
                <p:nvPr/>
              </p:nvSpPr>
              <p:spPr>
                <a:xfrm>
                  <a:off x="5125650" y="2869262"/>
                  <a:ext cx="2147400" cy="3618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Batch</a:t>
                  </a: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5798100" y="3355350"/>
                  <a:ext cx="802500" cy="8025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NN</a:t>
                  </a:r>
                </a:p>
              </p:txBody>
            </p:sp>
          </p:grpSp>
          <p:grpSp>
            <p:nvGrpSpPr>
              <p:cNvPr id="173" name="Shape 173"/>
              <p:cNvGrpSpPr/>
              <p:nvPr/>
            </p:nvGrpSpPr>
            <p:grpSpPr>
              <a:xfrm>
                <a:off x="4795675" y="2074975"/>
                <a:ext cx="2147400" cy="2167124"/>
                <a:chOff x="5125650" y="1990725"/>
                <a:chExt cx="2147400" cy="2167124"/>
              </a:xfrm>
            </p:grpSpPr>
            <p:pic>
              <p:nvPicPr>
                <p:cNvPr descr="nvidia-geforce-gtx-1080-Front.png" id="174" name="Shape 17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>
                  <a:off x="5217750" y="1990725"/>
                  <a:ext cx="1816473" cy="754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Shape 175"/>
                <p:cNvSpPr/>
                <p:nvPr/>
              </p:nvSpPr>
              <p:spPr>
                <a:xfrm>
                  <a:off x="5125650" y="2869262"/>
                  <a:ext cx="2147400" cy="3618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Batch</a:t>
                  </a:r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>
                  <a:off x="5798100" y="3355350"/>
                  <a:ext cx="802500" cy="8025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NN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IDEA SIMPLE ENOUGH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vidia-geforce-gtx-1080-Front.png" id="183" name="Shape 183"/>
          <p:cNvPicPr preferRelativeResize="0"/>
          <p:nvPr/>
        </p:nvPicPr>
        <p:blipFill rotWithShape="1">
          <a:blip r:embed="rId3">
            <a:alphaModFix/>
          </a:blip>
          <a:srcRect b="9481" l="0" r="0" t="11504"/>
          <a:stretch/>
        </p:blipFill>
        <p:spPr>
          <a:xfrm>
            <a:off x="928500" y="1800200"/>
            <a:ext cx="1816473" cy="7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836400" y="2678737"/>
            <a:ext cx="2147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Batch</a:t>
            </a:r>
          </a:p>
        </p:txBody>
      </p:sp>
      <p:sp>
        <p:nvSpPr>
          <p:cNvPr id="185" name="Shape 185"/>
          <p:cNvSpPr/>
          <p:nvPr/>
        </p:nvSpPr>
        <p:spPr>
          <a:xfrm>
            <a:off x="1508850" y="3164825"/>
            <a:ext cx="802500" cy="802500"/>
          </a:xfrm>
          <a:prstGeom prst="cube">
            <a:avLst>
              <a:gd fmla="val 1408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NN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436075" y="2916125"/>
            <a:ext cx="139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87" name="Shape 187"/>
          <p:cNvGrpSpPr/>
          <p:nvPr/>
        </p:nvGrpSpPr>
        <p:grpSpPr>
          <a:xfrm>
            <a:off x="5451400" y="1338650"/>
            <a:ext cx="2203350" cy="2984500"/>
            <a:chOff x="5451400" y="1338650"/>
            <a:chExt cx="2203350" cy="2984500"/>
          </a:xfrm>
        </p:grpSpPr>
        <p:grpSp>
          <p:nvGrpSpPr>
            <p:cNvPr id="188" name="Shape 188"/>
            <p:cNvGrpSpPr/>
            <p:nvPr/>
          </p:nvGrpSpPr>
          <p:grpSpPr>
            <a:xfrm>
              <a:off x="5451400" y="2293261"/>
              <a:ext cx="2203350" cy="2029888"/>
              <a:chOff x="5451400" y="2293261"/>
              <a:chExt cx="2203350" cy="2029888"/>
            </a:xfrm>
          </p:grpSpPr>
          <p:grpSp>
            <p:nvGrpSpPr>
              <p:cNvPr id="189" name="Shape 189"/>
              <p:cNvGrpSpPr/>
              <p:nvPr/>
            </p:nvGrpSpPr>
            <p:grpSpPr>
              <a:xfrm>
                <a:off x="5451400" y="2293261"/>
                <a:ext cx="499200" cy="2029888"/>
                <a:chOff x="5491150" y="1151686"/>
                <a:chExt cx="499200" cy="2029888"/>
              </a:xfrm>
            </p:grpSpPr>
            <p:pic>
              <p:nvPicPr>
                <p:cNvPr descr="nvidia-geforce-gtx-1080-Front.png" id="190" name="Shape 19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 rot="-5400000">
                  <a:off x="5139677" y="1503176"/>
                  <a:ext cx="1202140" cy="4991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1" name="Shape 191"/>
                <p:cNvSpPr/>
                <p:nvPr/>
              </p:nvSpPr>
              <p:spPr>
                <a:xfrm>
                  <a:off x="5491150" y="2379275"/>
                  <a:ext cx="499200" cy="239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Batch</a:t>
                  </a: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5491150" y="2650575"/>
                  <a:ext cx="499200" cy="5310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NN</a:t>
                  </a:r>
                </a:p>
              </p:txBody>
            </p:sp>
          </p:grpSp>
          <p:grpSp>
            <p:nvGrpSpPr>
              <p:cNvPr id="193" name="Shape 193"/>
              <p:cNvGrpSpPr/>
              <p:nvPr/>
            </p:nvGrpSpPr>
            <p:grpSpPr>
              <a:xfrm>
                <a:off x="6019450" y="2293261"/>
                <a:ext cx="499200" cy="2029888"/>
                <a:chOff x="5491150" y="1151686"/>
                <a:chExt cx="499200" cy="2029888"/>
              </a:xfrm>
            </p:grpSpPr>
            <p:pic>
              <p:nvPicPr>
                <p:cNvPr descr="nvidia-geforce-gtx-1080-Front.png" id="194" name="Shape 19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 rot="-5400000">
                  <a:off x="5139677" y="1503176"/>
                  <a:ext cx="1202140" cy="4991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5" name="Shape 195"/>
                <p:cNvSpPr/>
                <p:nvPr/>
              </p:nvSpPr>
              <p:spPr>
                <a:xfrm>
                  <a:off x="5491150" y="2379275"/>
                  <a:ext cx="499200" cy="239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Batch</a:t>
                  </a: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5491150" y="2650575"/>
                  <a:ext cx="499200" cy="5310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NN</a:t>
                  </a:r>
                </a:p>
              </p:txBody>
            </p:sp>
          </p:grpSp>
          <p:grpSp>
            <p:nvGrpSpPr>
              <p:cNvPr id="197" name="Shape 197"/>
              <p:cNvGrpSpPr/>
              <p:nvPr/>
            </p:nvGrpSpPr>
            <p:grpSpPr>
              <a:xfrm>
                <a:off x="6587487" y="2293261"/>
                <a:ext cx="499200" cy="2029888"/>
                <a:chOff x="5491150" y="1151686"/>
                <a:chExt cx="499200" cy="2029888"/>
              </a:xfrm>
            </p:grpSpPr>
            <p:pic>
              <p:nvPicPr>
                <p:cNvPr descr="nvidia-geforce-gtx-1080-Front.png" id="198" name="Shape 19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 rot="-5400000">
                  <a:off x="5139677" y="1503176"/>
                  <a:ext cx="1202140" cy="4991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9" name="Shape 199"/>
                <p:cNvSpPr/>
                <p:nvPr/>
              </p:nvSpPr>
              <p:spPr>
                <a:xfrm>
                  <a:off x="5491150" y="2379275"/>
                  <a:ext cx="499200" cy="239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Batch</a:t>
                  </a: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491150" y="2650575"/>
                  <a:ext cx="499200" cy="5310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NN</a:t>
                  </a:r>
                </a:p>
              </p:txBody>
            </p:sp>
          </p:grpSp>
          <p:grpSp>
            <p:nvGrpSpPr>
              <p:cNvPr id="201" name="Shape 201"/>
              <p:cNvGrpSpPr/>
              <p:nvPr/>
            </p:nvGrpSpPr>
            <p:grpSpPr>
              <a:xfrm>
                <a:off x="7155550" y="2293261"/>
                <a:ext cx="499200" cy="2029888"/>
                <a:chOff x="5491150" y="1151686"/>
                <a:chExt cx="499200" cy="2029888"/>
              </a:xfrm>
            </p:grpSpPr>
            <p:pic>
              <p:nvPicPr>
                <p:cNvPr descr="nvidia-geforce-gtx-1080-Front.png" id="202" name="Shape 20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481" l="0" r="0" t="11504"/>
                <a:stretch/>
              </p:blipFill>
              <p:spPr>
                <a:xfrm rot="-5400000">
                  <a:off x="5139677" y="1503176"/>
                  <a:ext cx="1202140" cy="4991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3" name="Shape 203"/>
                <p:cNvSpPr/>
                <p:nvPr/>
              </p:nvSpPr>
              <p:spPr>
                <a:xfrm>
                  <a:off x="5491150" y="2379275"/>
                  <a:ext cx="499200" cy="239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Batch</a:t>
                  </a: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5491150" y="2650575"/>
                  <a:ext cx="499200" cy="531000"/>
                </a:xfrm>
                <a:prstGeom prst="cube">
                  <a:avLst>
                    <a:gd fmla="val 14083" name="adj"/>
                  </a:avLst>
                </a:prstGeom>
                <a:solidFill>
                  <a:srgbClr val="B6D7A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800"/>
                    <a:t>NN</a:t>
                  </a:r>
                </a:p>
              </p:txBody>
            </p:sp>
          </p:grpSp>
        </p:grpSp>
        <p:pic>
          <p:nvPicPr>
            <p:cNvPr descr="ASRock Z87 OC Formula - Oblique.jpg" id="205" name="Shape 2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71686" y="1338650"/>
              <a:ext cx="1562772" cy="95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IDEA OVERKILL?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vidia-geforce-gtx-1080-Front.png" id="212" name="Shape 212"/>
          <p:cNvPicPr preferRelativeResize="0"/>
          <p:nvPr/>
        </p:nvPicPr>
        <p:blipFill rotWithShape="1">
          <a:blip r:embed="rId3">
            <a:alphaModFix/>
          </a:blip>
          <a:srcRect b="9481" l="0" r="0" t="11504"/>
          <a:stretch/>
        </p:blipFill>
        <p:spPr>
          <a:xfrm>
            <a:off x="928500" y="1800200"/>
            <a:ext cx="1816473" cy="7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836400" y="2678737"/>
            <a:ext cx="2147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Batch</a:t>
            </a:r>
          </a:p>
        </p:txBody>
      </p:sp>
      <p:sp>
        <p:nvSpPr>
          <p:cNvPr id="214" name="Shape 214"/>
          <p:cNvSpPr/>
          <p:nvPr/>
        </p:nvSpPr>
        <p:spPr>
          <a:xfrm>
            <a:off x="1508850" y="3164825"/>
            <a:ext cx="802500" cy="802500"/>
          </a:xfrm>
          <a:prstGeom prst="cube">
            <a:avLst>
              <a:gd fmla="val 1408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NN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436075" y="2916125"/>
            <a:ext cx="139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16" name="Shape 216"/>
          <p:cNvGrpSpPr/>
          <p:nvPr/>
        </p:nvGrpSpPr>
        <p:grpSpPr>
          <a:xfrm>
            <a:off x="4918425" y="1518255"/>
            <a:ext cx="3945486" cy="2795733"/>
            <a:chOff x="4421593" y="1203775"/>
            <a:chExt cx="4437119" cy="3144100"/>
          </a:xfrm>
        </p:grpSpPr>
        <p:pic>
          <p:nvPicPr>
            <p:cNvPr descr="facebook-ocp-big-basin-3.jpg" id="217" name="Shape 2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0296" y="1203775"/>
              <a:ext cx="2239726" cy="11237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" name="Shape 218"/>
            <p:cNvGrpSpPr/>
            <p:nvPr/>
          </p:nvGrpSpPr>
          <p:grpSpPr>
            <a:xfrm>
              <a:off x="4421593" y="2327527"/>
              <a:ext cx="4437119" cy="2020347"/>
              <a:chOff x="4421593" y="2327527"/>
              <a:chExt cx="4437119" cy="2020347"/>
            </a:xfrm>
          </p:grpSpPr>
          <p:grpSp>
            <p:nvGrpSpPr>
              <p:cNvPr id="219" name="Shape 219"/>
              <p:cNvGrpSpPr/>
              <p:nvPr/>
            </p:nvGrpSpPr>
            <p:grpSpPr>
              <a:xfrm>
                <a:off x="4421593" y="2327527"/>
                <a:ext cx="2192994" cy="2020347"/>
                <a:chOff x="5451400" y="2293261"/>
                <a:chExt cx="2203350" cy="2029888"/>
              </a:xfrm>
            </p:grpSpPr>
            <p:grpSp>
              <p:nvGrpSpPr>
                <p:cNvPr id="220" name="Shape 220"/>
                <p:cNvGrpSpPr/>
                <p:nvPr/>
              </p:nvGrpSpPr>
              <p:grpSpPr>
                <a:xfrm>
                  <a:off x="5451400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21" name="Shape 22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2" name="Shape 222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600"/>
                  </a:p>
                </p:txBody>
              </p:sp>
              <p:sp>
                <p:nvSpPr>
                  <p:cNvPr id="223" name="Shape 223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  <p:grpSp>
              <p:nvGrpSpPr>
                <p:cNvPr id="224" name="Shape 224"/>
                <p:cNvGrpSpPr/>
                <p:nvPr/>
              </p:nvGrpSpPr>
              <p:grpSpPr>
                <a:xfrm>
                  <a:off x="6019450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25" name="Shape 22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6" name="Shape 226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27" name="Shape 227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  <p:grpSp>
              <p:nvGrpSpPr>
                <p:cNvPr id="228" name="Shape 228"/>
                <p:cNvGrpSpPr/>
                <p:nvPr/>
              </p:nvGrpSpPr>
              <p:grpSpPr>
                <a:xfrm>
                  <a:off x="6587487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29" name="Shape 229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0" name="Shape 230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31" name="Shape 231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  <p:grpSp>
              <p:nvGrpSpPr>
                <p:cNvPr id="232" name="Shape 232"/>
                <p:cNvGrpSpPr/>
                <p:nvPr/>
              </p:nvGrpSpPr>
              <p:grpSpPr>
                <a:xfrm>
                  <a:off x="7155550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33" name="Shape 23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4" name="Shape 234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35" name="Shape 235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</p:grpSp>
          <p:grpSp>
            <p:nvGrpSpPr>
              <p:cNvPr id="236" name="Shape 236"/>
              <p:cNvGrpSpPr/>
              <p:nvPr/>
            </p:nvGrpSpPr>
            <p:grpSpPr>
              <a:xfrm>
                <a:off x="6665718" y="2327527"/>
                <a:ext cx="2192994" cy="2020347"/>
                <a:chOff x="5451400" y="2293261"/>
                <a:chExt cx="2203350" cy="2029888"/>
              </a:xfrm>
            </p:grpSpPr>
            <p:grpSp>
              <p:nvGrpSpPr>
                <p:cNvPr id="237" name="Shape 237"/>
                <p:cNvGrpSpPr/>
                <p:nvPr/>
              </p:nvGrpSpPr>
              <p:grpSpPr>
                <a:xfrm>
                  <a:off x="5451400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38" name="Shape 238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9" name="Shape 239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600"/>
                  </a:p>
                </p:txBody>
              </p:sp>
              <p:sp>
                <p:nvSpPr>
                  <p:cNvPr id="240" name="Shape 240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  <p:grpSp>
              <p:nvGrpSpPr>
                <p:cNvPr id="241" name="Shape 241"/>
                <p:cNvGrpSpPr/>
                <p:nvPr/>
              </p:nvGrpSpPr>
              <p:grpSpPr>
                <a:xfrm>
                  <a:off x="6019450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42" name="Shape 24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43" name="Shape 243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44" name="Shape 244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  <p:grpSp>
              <p:nvGrpSpPr>
                <p:cNvPr id="245" name="Shape 245"/>
                <p:cNvGrpSpPr/>
                <p:nvPr/>
              </p:nvGrpSpPr>
              <p:grpSpPr>
                <a:xfrm>
                  <a:off x="6587487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46" name="Shape 2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47" name="Shape 247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48" name="Shape 248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  <p:grpSp>
              <p:nvGrpSpPr>
                <p:cNvPr id="249" name="Shape 249"/>
                <p:cNvGrpSpPr/>
                <p:nvPr/>
              </p:nvGrpSpPr>
              <p:grpSpPr>
                <a:xfrm>
                  <a:off x="7155550" y="2293261"/>
                  <a:ext cx="499200" cy="2029888"/>
                  <a:chOff x="5491150" y="1151686"/>
                  <a:chExt cx="499200" cy="2029888"/>
                </a:xfrm>
              </p:grpSpPr>
              <p:pic>
                <p:nvPicPr>
                  <p:cNvPr descr="nvidia-geforce-gtx-1080-Front.png" id="250" name="Shape 25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9481" l="0" r="0" t="11504"/>
                  <a:stretch/>
                </p:blipFill>
                <p:spPr>
                  <a:xfrm rot="-5400000">
                    <a:off x="5139677" y="1503176"/>
                    <a:ext cx="1202140" cy="499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1" name="Shape 251"/>
                  <p:cNvSpPr/>
                  <p:nvPr/>
                </p:nvSpPr>
                <p:spPr>
                  <a:xfrm>
                    <a:off x="5491150" y="2379275"/>
                    <a:ext cx="499200" cy="239400"/>
                  </a:xfrm>
                  <a:prstGeom prst="rect">
                    <a:avLst/>
                  </a:prstGeom>
                  <a:solidFill>
                    <a:srgbClr val="A4C2F4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52" name="Shape 252"/>
                  <p:cNvSpPr/>
                  <p:nvPr/>
                </p:nvSpPr>
                <p:spPr>
                  <a:xfrm>
                    <a:off x="5491150" y="2650575"/>
                    <a:ext cx="499200" cy="531000"/>
                  </a:xfrm>
                  <a:prstGeom prst="cube">
                    <a:avLst>
                      <a:gd fmla="val 14083" name="adj"/>
                    </a:avLst>
                  </a:prstGeom>
                  <a:solidFill>
                    <a:srgbClr val="B6D7A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wrap="square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800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IDEA OVERKILL?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vidia-geforce-gtx-1080-Front.png" id="259" name="Shape 259"/>
          <p:cNvPicPr preferRelativeResize="0"/>
          <p:nvPr/>
        </p:nvPicPr>
        <p:blipFill rotWithShape="1">
          <a:blip r:embed="rId3">
            <a:alphaModFix/>
          </a:blip>
          <a:srcRect b="9481" l="0" r="0" t="11504"/>
          <a:stretch/>
        </p:blipFill>
        <p:spPr>
          <a:xfrm>
            <a:off x="928500" y="1800200"/>
            <a:ext cx="1816473" cy="7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836400" y="2678737"/>
            <a:ext cx="2147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Batch</a:t>
            </a:r>
          </a:p>
        </p:txBody>
      </p:sp>
      <p:sp>
        <p:nvSpPr>
          <p:cNvPr id="261" name="Shape 261"/>
          <p:cNvSpPr/>
          <p:nvPr/>
        </p:nvSpPr>
        <p:spPr>
          <a:xfrm>
            <a:off x="1508850" y="3164825"/>
            <a:ext cx="802500" cy="802500"/>
          </a:xfrm>
          <a:prstGeom prst="cube">
            <a:avLst>
              <a:gd fmla="val 1408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NN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3436075" y="2916125"/>
            <a:ext cx="139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63" name="Shape 263"/>
          <p:cNvGrpSpPr/>
          <p:nvPr/>
        </p:nvGrpSpPr>
        <p:grpSpPr>
          <a:xfrm>
            <a:off x="4918829" y="1518358"/>
            <a:ext cx="3955862" cy="668121"/>
            <a:chOff x="4918829" y="1518358"/>
            <a:chExt cx="3955862" cy="668121"/>
          </a:xfrm>
        </p:grpSpPr>
        <p:grpSp>
          <p:nvGrpSpPr>
            <p:cNvPr id="264" name="Shape 264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265" name="Shape 26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66" name="Shape 266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267" name="Shape 267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268" name="Shape 268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69" name="Shape 26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70" name="Shape 27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271" name="Shape 27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272" name="Shape 272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73" name="Shape 27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74" name="Shape 27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275" name="Shape 27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276" name="Shape 276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77" name="Shape 27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78" name="Shape 27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279" name="Shape 27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280" name="Shape 280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81" name="Shape 28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82" name="Shape 28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283" name="Shape 28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284" name="Shape 284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285" name="Shape 28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86" name="Shape 28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87" name="Shape 28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288" name="Shape 28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289" name="Shape 28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90" name="Shape 29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91" name="Shape 29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292" name="Shape 29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293" name="Shape 29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94" name="Shape 29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95" name="Shape 29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296" name="Shape 29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297" name="Shape 29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298" name="Shape 29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99" name="Shape 29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00" name="Shape 30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301" name="Shape 301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302" name="Shape 30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03" name="Shape 303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304" name="Shape 304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305" name="Shape 30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06" name="Shape 30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07" name="Shape 30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308" name="Shape 30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09" name="Shape 30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10" name="Shape 31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11" name="Shape 31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12" name="Shape 31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13" name="Shape 31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14" name="Shape 31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15" name="Shape 31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16" name="Shape 31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17" name="Shape 31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18" name="Shape 31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19" name="Shape 31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20" name="Shape 32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321" name="Shape 321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322" name="Shape 32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23" name="Shape 32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24" name="Shape 32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325" name="Shape 32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26" name="Shape 32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27" name="Shape 32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28" name="Shape 32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29" name="Shape 32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30" name="Shape 33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31" name="Shape 33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32" name="Shape 33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33" name="Shape 33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34" name="Shape 33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35" name="Shape 33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36" name="Shape 33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37" name="Shape 33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338" name="Shape 338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339" name="Shape 3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0" name="Shape 340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341" name="Shape 341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342" name="Shape 34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43" name="Shape 34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44" name="Shape 34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345" name="Shape 34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46" name="Shape 34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47" name="Shape 34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48" name="Shape 34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49" name="Shape 34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50" name="Shape 35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51" name="Shape 35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52" name="Shape 35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53" name="Shape 35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54" name="Shape 35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55" name="Shape 35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56" name="Shape 35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57" name="Shape 35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358" name="Shape 358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359" name="Shape 359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60" name="Shape 36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61" name="Shape 36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362" name="Shape 36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63" name="Shape 363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64" name="Shape 36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65" name="Shape 36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66" name="Shape 36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67" name="Shape 367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68" name="Shape 36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69" name="Shape 36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70" name="Shape 37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71" name="Shape 371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72" name="Shape 37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73" name="Shape 37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74" name="Shape 37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375" name="Shape 375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376" name="Shape 37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77" name="Shape 377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378" name="Shape 378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379" name="Shape 379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80" name="Shape 38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81" name="Shape 38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382" name="Shape 38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83" name="Shape 383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84" name="Shape 38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85" name="Shape 38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86" name="Shape 38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87" name="Shape 387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88" name="Shape 38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89" name="Shape 38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90" name="Shape 39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391" name="Shape 391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92" name="Shape 39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93" name="Shape 39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394" name="Shape 39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395" name="Shape 395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396" name="Shape 396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397" name="Shape 39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98" name="Shape 39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399" name="Shape 39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00" name="Shape 400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01" name="Shape 40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02" name="Shape 40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03" name="Shape 40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04" name="Shape 404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05" name="Shape 40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06" name="Shape 40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07" name="Shape 40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08" name="Shape 408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09" name="Shape 40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10" name="Shape 41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11" name="Shape 41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  <p:grpSp>
        <p:nvGrpSpPr>
          <p:cNvPr id="412" name="Shape 412"/>
          <p:cNvGrpSpPr/>
          <p:nvPr/>
        </p:nvGrpSpPr>
        <p:grpSpPr>
          <a:xfrm>
            <a:off x="4918829" y="2237696"/>
            <a:ext cx="3955862" cy="668121"/>
            <a:chOff x="4918829" y="1518358"/>
            <a:chExt cx="3955862" cy="668121"/>
          </a:xfrm>
        </p:grpSpPr>
        <p:grpSp>
          <p:nvGrpSpPr>
            <p:cNvPr id="413" name="Shape 413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414" name="Shape 4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15" name="Shape 415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416" name="Shape 416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417" name="Shape 417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18" name="Shape 41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19" name="Shape 41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420" name="Shape 42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21" name="Shape 421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22" name="Shape 42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23" name="Shape 42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24" name="Shape 42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25" name="Shape 425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26" name="Shape 42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27" name="Shape 42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28" name="Shape 42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29" name="Shape 429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30" name="Shape 43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31" name="Shape 43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32" name="Shape 43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433" name="Shape 433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434" name="Shape 434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35" name="Shape 43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36" name="Shape 43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437" name="Shape 43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38" name="Shape 438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39" name="Shape 43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40" name="Shape 44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41" name="Shape 44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42" name="Shape 442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43" name="Shape 44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44" name="Shape 44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45" name="Shape 44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46" name="Shape 446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47" name="Shape 44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48" name="Shape 44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49" name="Shape 44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450" name="Shape 450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451" name="Shape 45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2" name="Shape 452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453" name="Shape 453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454" name="Shape 454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55" name="Shape 45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56" name="Shape 45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457" name="Shape 45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58" name="Shape 458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59" name="Shape 45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60" name="Shape 46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61" name="Shape 46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62" name="Shape 462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63" name="Shape 46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64" name="Shape 46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65" name="Shape 46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66" name="Shape 466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67" name="Shape 46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68" name="Shape 46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69" name="Shape 46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470" name="Shape 470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471" name="Shape 471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72" name="Shape 47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474" name="Shape 47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75" name="Shape 475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76" name="Shape 47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77" name="Shape 47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78" name="Shape 47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79" name="Shape 479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80" name="Shape 48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81" name="Shape 48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82" name="Shape 48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83" name="Shape 483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84" name="Shape 48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85" name="Shape 48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86" name="Shape 48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487" name="Shape 487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488" name="Shape 48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89" name="Shape 489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490" name="Shape 490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491" name="Shape 491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92" name="Shape 49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93" name="Shape 49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494" name="Shape 49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95" name="Shape 495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496" name="Shape 49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97" name="Shape 49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498" name="Shape 49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499" name="Shape 499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00" name="Shape 50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01" name="Shape 50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02" name="Shape 50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03" name="Shape 503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04" name="Shape 50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05" name="Shape 50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06" name="Shape 50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507" name="Shape 507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508" name="Shape 508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09" name="Shape 50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10" name="Shape 51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511" name="Shape 51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12" name="Shape 512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13" name="Shape 51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14" name="Shape 51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15" name="Shape 51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16" name="Shape 516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17" name="Shape 51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18" name="Shape 51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19" name="Shape 51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20" name="Shape 520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21" name="Shape 52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22" name="Shape 52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23" name="Shape 52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524" name="Shape 524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525" name="Shape 5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26" name="Shape 526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527" name="Shape 527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528" name="Shape 528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29" name="Shape 52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30" name="Shape 53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531" name="Shape 53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32" name="Shape 532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33" name="Shape 53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34" name="Shape 53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35" name="Shape 53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36" name="Shape 536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37" name="Shape 53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38" name="Shape 53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39" name="Shape 53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40" name="Shape 540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41" name="Shape 54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42" name="Shape 54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43" name="Shape 54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544" name="Shape 544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545" name="Shape 54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46" name="Shape 54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47" name="Shape 54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548" name="Shape 54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49" name="Shape 54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50" name="Shape 55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1" name="Shape 55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52" name="Shape 55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53" name="Shape 55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54" name="Shape 55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5" name="Shape 55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56" name="Shape 55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57" name="Shape 55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58" name="Shape 55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9" name="Shape 55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60" name="Shape 56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  <p:grpSp>
        <p:nvGrpSpPr>
          <p:cNvPr id="561" name="Shape 561"/>
          <p:cNvGrpSpPr/>
          <p:nvPr/>
        </p:nvGrpSpPr>
        <p:grpSpPr>
          <a:xfrm>
            <a:off x="4918829" y="2957058"/>
            <a:ext cx="3955862" cy="668121"/>
            <a:chOff x="4918829" y="1518358"/>
            <a:chExt cx="3955862" cy="668121"/>
          </a:xfrm>
        </p:grpSpPr>
        <p:grpSp>
          <p:nvGrpSpPr>
            <p:cNvPr id="562" name="Shape 562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563" name="Shape 56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64" name="Shape 564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565" name="Shape 565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566" name="Shape 566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67" name="Shape 56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68" name="Shape 56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569" name="Shape 56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70" name="Shape 570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71" name="Shape 57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72" name="Shape 57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73" name="Shape 57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74" name="Shape 574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75" name="Shape 57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76" name="Shape 57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77" name="Shape 57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78" name="Shape 578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79" name="Shape 57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80" name="Shape 58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81" name="Shape 58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582" name="Shape 582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583" name="Shape 583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84" name="Shape 58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85" name="Shape 58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586" name="Shape 58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87" name="Shape 587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88" name="Shape 58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89" name="Shape 58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90" name="Shape 59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91" name="Shape 591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92" name="Shape 59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93" name="Shape 59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94" name="Shape 59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595" name="Shape 595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596" name="Shape 59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97" name="Shape 59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598" name="Shape 59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599" name="Shape 599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600" name="Shape 6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01" name="Shape 601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602" name="Shape 602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603" name="Shape 603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04" name="Shape 60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05" name="Shape 60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606" name="Shape 60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07" name="Shape 607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08" name="Shape 60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09" name="Shape 60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10" name="Shape 61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11" name="Shape 611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12" name="Shape 61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13" name="Shape 61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14" name="Shape 61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15" name="Shape 615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16" name="Shape 61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17" name="Shape 61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18" name="Shape 61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619" name="Shape 619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620" name="Shape 620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21" name="Shape 62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22" name="Shape 62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623" name="Shape 62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24" name="Shape 624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25" name="Shape 62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26" name="Shape 62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27" name="Shape 62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28" name="Shape 628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29" name="Shape 62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30" name="Shape 63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31" name="Shape 63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32" name="Shape 632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33" name="Shape 63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34" name="Shape 63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35" name="Shape 63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636" name="Shape 636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637" name="Shape 63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8" name="Shape 638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639" name="Shape 639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640" name="Shape 640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41" name="Shape 64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42" name="Shape 64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643" name="Shape 64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44" name="Shape 644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45" name="Shape 64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46" name="Shape 64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47" name="Shape 64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48" name="Shape 648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49" name="Shape 64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50" name="Shape 65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51" name="Shape 65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52" name="Shape 652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53" name="Shape 65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54" name="Shape 65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55" name="Shape 65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656" name="Shape 656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657" name="Shape 657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58" name="Shape 65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59" name="Shape 65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660" name="Shape 66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61" name="Shape 661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62" name="Shape 66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63" name="Shape 66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64" name="Shape 66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65" name="Shape 665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66" name="Shape 66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67" name="Shape 66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68" name="Shape 66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69" name="Shape 669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70" name="Shape 67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673" name="Shape 673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674" name="Shape 67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75" name="Shape 675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676" name="Shape 676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677" name="Shape 677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78" name="Shape 67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79" name="Shape 67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680" name="Shape 68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81" name="Shape 681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82" name="Shape 68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83" name="Shape 68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84" name="Shape 68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85" name="Shape 685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86" name="Shape 68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87" name="Shape 68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88" name="Shape 68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89" name="Shape 689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90" name="Shape 69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91" name="Shape 69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692" name="Shape 69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693" name="Shape 693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694" name="Shape 694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95" name="Shape 69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96" name="Shape 69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697" name="Shape 69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698" name="Shape 698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699" name="Shape 69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00" name="Shape 70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01" name="Shape 70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02" name="Shape 702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03" name="Shape 70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04" name="Shape 70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05" name="Shape 70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06" name="Shape 706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07" name="Shape 70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08" name="Shape 70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09" name="Shape 70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  <p:grpSp>
        <p:nvGrpSpPr>
          <p:cNvPr id="710" name="Shape 710"/>
          <p:cNvGrpSpPr/>
          <p:nvPr/>
        </p:nvGrpSpPr>
        <p:grpSpPr>
          <a:xfrm>
            <a:off x="4918829" y="3676408"/>
            <a:ext cx="3955862" cy="668121"/>
            <a:chOff x="4918829" y="1518358"/>
            <a:chExt cx="3955862" cy="668121"/>
          </a:xfrm>
        </p:grpSpPr>
        <p:grpSp>
          <p:nvGrpSpPr>
            <p:cNvPr id="711" name="Shape 711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712" name="Shape 71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13" name="Shape 713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714" name="Shape 714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715" name="Shape 71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16" name="Shape 71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17" name="Shape 71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718" name="Shape 71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19" name="Shape 71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20" name="Shape 72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21" name="Shape 72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22" name="Shape 72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23" name="Shape 72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24" name="Shape 72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25" name="Shape 72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26" name="Shape 72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27" name="Shape 72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28" name="Shape 72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29" name="Shape 72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30" name="Shape 73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731" name="Shape 731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732" name="Shape 73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33" name="Shape 73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34" name="Shape 73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735" name="Shape 73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36" name="Shape 73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37" name="Shape 73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38" name="Shape 73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39" name="Shape 73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40" name="Shape 74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41" name="Shape 74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42" name="Shape 74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43" name="Shape 74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44" name="Shape 74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45" name="Shape 74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46" name="Shape 74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47" name="Shape 74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748" name="Shape 748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749" name="Shape 74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50" name="Shape 750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751" name="Shape 751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752" name="Shape 75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53" name="Shape 75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54" name="Shape 75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755" name="Shape 75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56" name="Shape 75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57" name="Shape 75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58" name="Shape 75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59" name="Shape 75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60" name="Shape 76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61" name="Shape 76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62" name="Shape 76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63" name="Shape 76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64" name="Shape 76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65" name="Shape 76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66" name="Shape 76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67" name="Shape 76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768" name="Shape 768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769" name="Shape 769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70" name="Shape 77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71" name="Shape 77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772" name="Shape 77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73" name="Shape 773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74" name="Shape 77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75" name="Shape 77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76" name="Shape 77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77" name="Shape 777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78" name="Shape 77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79" name="Shape 77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80" name="Shape 78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81" name="Shape 781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82" name="Shape 78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83" name="Shape 78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84" name="Shape 78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785" name="Shape 785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786" name="Shape 78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87" name="Shape 787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788" name="Shape 788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789" name="Shape 789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90" name="Shape 79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91" name="Shape 79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792" name="Shape 79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93" name="Shape 793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94" name="Shape 79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95" name="Shape 79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796" name="Shape 79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797" name="Shape 797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798" name="Shape 79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799" name="Shape 79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00" name="Shape 80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01" name="Shape 801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02" name="Shape 80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03" name="Shape 80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04" name="Shape 80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805" name="Shape 805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806" name="Shape 806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07" name="Shape 80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08" name="Shape 80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809" name="Shape 80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10" name="Shape 810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11" name="Shape 81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12" name="Shape 81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13" name="Shape 81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14" name="Shape 814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15" name="Shape 81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16" name="Shape 81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17" name="Shape 81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18" name="Shape 818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19" name="Shape 81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20" name="Shape 82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21" name="Shape 82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822" name="Shape 822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823" name="Shape 8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24" name="Shape 824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825" name="Shape 825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826" name="Shape 826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27" name="Shape 82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28" name="Shape 82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829" name="Shape 82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30" name="Shape 830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31" name="Shape 83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32" name="Shape 83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33" name="Shape 83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34" name="Shape 834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35" name="Shape 83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36" name="Shape 83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38" name="Shape 838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39" name="Shape 83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40" name="Shape 84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41" name="Shape 84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842" name="Shape 842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843" name="Shape 843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44" name="Shape 84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45" name="Shape 84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846" name="Shape 84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47" name="Shape 847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48" name="Shape 84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49" name="Shape 84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50" name="Shape 85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51" name="Shape 851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52" name="Shape 85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53" name="Shape 85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54" name="Shape 85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55" name="Shape 855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56" name="Shape 85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57" name="Shape 85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58" name="Shape 85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  <p:grpSp>
        <p:nvGrpSpPr>
          <p:cNvPr id="859" name="Shape 859"/>
          <p:cNvGrpSpPr/>
          <p:nvPr/>
        </p:nvGrpSpPr>
        <p:grpSpPr>
          <a:xfrm>
            <a:off x="4918829" y="799008"/>
            <a:ext cx="3955862" cy="668121"/>
            <a:chOff x="4918829" y="1518358"/>
            <a:chExt cx="3955862" cy="668121"/>
          </a:xfrm>
        </p:grpSpPr>
        <p:grpSp>
          <p:nvGrpSpPr>
            <p:cNvPr id="860" name="Shape 860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861" name="Shape 86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2" name="Shape 862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863" name="Shape 863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864" name="Shape 864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65" name="Shape 86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66" name="Shape 86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867" name="Shape 86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68" name="Shape 868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69" name="Shape 86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70" name="Shape 87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71" name="Shape 87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72" name="Shape 872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73" name="Shape 87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74" name="Shape 87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75" name="Shape 87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76" name="Shape 876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77" name="Shape 87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78" name="Shape 87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79" name="Shape 87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880" name="Shape 880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881" name="Shape 881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82" name="Shape 88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83" name="Shape 88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884" name="Shape 88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85" name="Shape 885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86" name="Shape 88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87" name="Shape 88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88" name="Shape 88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89" name="Shape 889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90" name="Shape 89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91" name="Shape 89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92" name="Shape 89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893" name="Shape 893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894" name="Shape 89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95" name="Shape 89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896" name="Shape 89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897" name="Shape 897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898" name="Shape 89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99" name="Shape 899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900" name="Shape 900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901" name="Shape 901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02" name="Shape 90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03" name="Shape 90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904" name="Shape 90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05" name="Shape 905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06" name="Shape 90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07" name="Shape 90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08" name="Shape 90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09" name="Shape 909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10" name="Shape 91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11" name="Shape 91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12" name="Shape 91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13" name="Shape 913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14" name="Shape 91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15" name="Shape 91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16" name="Shape 91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917" name="Shape 917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918" name="Shape 918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19" name="Shape 91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20" name="Shape 92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921" name="Shape 92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22" name="Shape 922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23" name="Shape 92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24" name="Shape 92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25" name="Shape 92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26" name="Shape 926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27" name="Shape 92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28" name="Shape 92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29" name="Shape 92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30" name="Shape 930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31" name="Shape 93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32" name="Shape 93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33" name="Shape 93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934" name="Shape 934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935" name="Shape 9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36" name="Shape 936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937" name="Shape 937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938" name="Shape 938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39" name="Shape 93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40" name="Shape 94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941" name="Shape 94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42" name="Shape 942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43" name="Shape 94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44" name="Shape 94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45" name="Shape 94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46" name="Shape 946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47" name="Shape 94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48" name="Shape 94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49" name="Shape 94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50" name="Shape 950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51" name="Shape 95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52" name="Shape 95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53" name="Shape 95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954" name="Shape 954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955" name="Shape 95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56" name="Shape 95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57" name="Shape 95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958" name="Shape 95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59" name="Shape 95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60" name="Shape 96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61" name="Shape 96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62" name="Shape 96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63" name="Shape 96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64" name="Shape 96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65" name="Shape 96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66" name="Shape 96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67" name="Shape 96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68" name="Shape 96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69" name="Shape 96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70" name="Shape 97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971" name="Shape 971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972" name="Shape 97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73" name="Shape 973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974" name="Shape 974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975" name="Shape 97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76" name="Shape 97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77" name="Shape 97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978" name="Shape 97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79" name="Shape 97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80" name="Shape 98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81" name="Shape 98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82" name="Shape 98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83" name="Shape 98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84" name="Shape 98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85" name="Shape 98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86" name="Shape 98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87" name="Shape 98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88" name="Shape 98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89" name="Shape 98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90" name="Shape 99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991" name="Shape 991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992" name="Shape 99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93" name="Shape 99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94" name="Shape 99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995" name="Shape 99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996" name="Shape 99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997" name="Shape 99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998" name="Shape 99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999" name="Shape 99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00" name="Shape 100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01" name="Shape 100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02" name="Shape 100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03" name="Shape 100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04" name="Shape 100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05" name="Shape 100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06" name="Shape 100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07" name="Shape 100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  <p:grpSp>
        <p:nvGrpSpPr>
          <p:cNvPr id="1008" name="Shape 1008"/>
          <p:cNvGrpSpPr/>
          <p:nvPr/>
        </p:nvGrpSpPr>
        <p:grpSpPr>
          <a:xfrm>
            <a:off x="4918829" y="79658"/>
            <a:ext cx="3955862" cy="668121"/>
            <a:chOff x="4918829" y="1518358"/>
            <a:chExt cx="3955862" cy="668121"/>
          </a:xfrm>
        </p:grpSpPr>
        <p:grpSp>
          <p:nvGrpSpPr>
            <p:cNvPr id="1009" name="Shape 1009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010" name="Shape 101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11" name="Shape 1011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012" name="Shape 1012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013" name="Shape 1013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14" name="Shape 101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15" name="Shape 101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016" name="Shape 101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17" name="Shape 1017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18" name="Shape 101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19" name="Shape 101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20" name="Shape 102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21" name="Shape 1021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22" name="Shape 102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23" name="Shape 102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24" name="Shape 102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25" name="Shape 1025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26" name="Shape 102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27" name="Shape 102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28" name="Shape 102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029" name="Shape 1029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030" name="Shape 1030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31" name="Shape 103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32" name="Shape 103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033" name="Shape 103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34" name="Shape 1034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35" name="Shape 103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36" name="Shape 103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37" name="Shape 103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38" name="Shape 1038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39" name="Shape 103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40" name="Shape 104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41" name="Shape 104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42" name="Shape 1042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43" name="Shape 104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44" name="Shape 104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45" name="Shape 104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046" name="Shape 1046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047" name="Shape 104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48" name="Shape 1048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049" name="Shape 1049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050" name="Shape 1050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51" name="Shape 105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52" name="Shape 105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053" name="Shape 105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54" name="Shape 1054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55" name="Shape 105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56" name="Shape 105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57" name="Shape 105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58" name="Shape 1058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59" name="Shape 105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60" name="Shape 106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61" name="Shape 106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62" name="Shape 1062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63" name="Shape 106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64" name="Shape 106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65" name="Shape 106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066" name="Shape 1066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067" name="Shape 1067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68" name="Shape 106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69" name="Shape 106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070" name="Shape 107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71" name="Shape 1071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72" name="Shape 107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73" name="Shape 107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74" name="Shape 107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75" name="Shape 1075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76" name="Shape 107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77" name="Shape 107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78" name="Shape 107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79" name="Shape 1079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80" name="Shape 108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81" name="Shape 108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82" name="Shape 108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083" name="Shape 1083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084" name="Shape 10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85" name="Shape 1085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086" name="Shape 1086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087" name="Shape 1087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88" name="Shape 108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89" name="Shape 108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090" name="Shape 109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91" name="Shape 1091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92" name="Shape 109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93" name="Shape 109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94" name="Shape 109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95" name="Shape 1095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096" name="Shape 109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097" name="Shape 109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098" name="Shape 109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099" name="Shape 1099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00" name="Shape 110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01" name="Shape 110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02" name="Shape 110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103" name="Shape 1103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104" name="Shape 1104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05" name="Shape 110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06" name="Shape 110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107" name="Shape 110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08" name="Shape 1108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09" name="Shape 110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10" name="Shape 111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11" name="Shape 111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12" name="Shape 1112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13" name="Shape 111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14" name="Shape 111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15" name="Shape 111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16" name="Shape 1116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17" name="Shape 111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18" name="Shape 111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19" name="Shape 111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120" name="Shape 1120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121" name="Shape 11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22" name="Shape 1122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123" name="Shape 1123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124" name="Shape 1124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25" name="Shape 112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26" name="Shape 112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127" name="Shape 112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28" name="Shape 1128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29" name="Shape 112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30" name="Shape 113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31" name="Shape 113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32" name="Shape 1132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33" name="Shape 113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34" name="Shape 113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35" name="Shape 113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36" name="Shape 1136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37" name="Shape 113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38" name="Shape 113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39" name="Shape 113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140" name="Shape 1140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141" name="Shape 1141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42" name="Shape 114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43" name="Shape 114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144" name="Shape 114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45" name="Shape 1145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46" name="Shape 114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47" name="Shape 114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48" name="Shape 114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49" name="Shape 1149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50" name="Shape 115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51" name="Shape 115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52" name="Shape 115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53" name="Shape 1153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54" name="Shape 115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55" name="Shape 115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56" name="Shape 115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  <p:grpSp>
        <p:nvGrpSpPr>
          <p:cNvPr id="1157" name="Shape 1157"/>
          <p:cNvGrpSpPr/>
          <p:nvPr/>
        </p:nvGrpSpPr>
        <p:grpSpPr>
          <a:xfrm>
            <a:off x="4918829" y="4395758"/>
            <a:ext cx="3955862" cy="668121"/>
            <a:chOff x="4918829" y="1518358"/>
            <a:chExt cx="3955862" cy="668121"/>
          </a:xfrm>
        </p:grpSpPr>
        <p:grpSp>
          <p:nvGrpSpPr>
            <p:cNvPr id="1158" name="Shape 1158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159" name="Shape 115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60" name="Shape 1160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161" name="Shape 1161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162" name="Shape 116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63" name="Shape 116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64" name="Shape 116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165" name="Shape 116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66" name="Shape 116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67" name="Shape 116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68" name="Shape 116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69" name="Shape 116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70" name="Shape 117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71" name="Shape 117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72" name="Shape 117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73" name="Shape 117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74" name="Shape 117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75" name="Shape 117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76" name="Shape 117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77" name="Shape 117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178" name="Shape 1178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179" name="Shape 1179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80" name="Shape 118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81" name="Shape 118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182" name="Shape 118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83" name="Shape 1183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84" name="Shape 118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85" name="Shape 118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86" name="Shape 118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87" name="Shape 1187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88" name="Shape 118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89" name="Shape 118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90" name="Shape 119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191" name="Shape 1191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192" name="Shape 119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193" name="Shape 119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194" name="Shape 119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195" name="Shape 1195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196" name="Shape 119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97" name="Shape 1197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198" name="Shape 1198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199" name="Shape 1199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00" name="Shape 120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01" name="Shape 120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202" name="Shape 120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03" name="Shape 1203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04" name="Shape 120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05" name="Shape 120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06" name="Shape 120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07" name="Shape 1207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08" name="Shape 120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09" name="Shape 120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10" name="Shape 121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11" name="Shape 1211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12" name="Shape 121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13" name="Shape 121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14" name="Shape 121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215" name="Shape 1215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216" name="Shape 1216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17" name="Shape 121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18" name="Shape 121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219" name="Shape 121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20" name="Shape 1220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21" name="Shape 122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22" name="Shape 122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23" name="Shape 122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24" name="Shape 1224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25" name="Shape 122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26" name="Shape 122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27" name="Shape 122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28" name="Shape 1228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29" name="Shape 122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30" name="Shape 123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31" name="Shape 123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232" name="Shape 1232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233" name="Shape 12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34" name="Shape 1234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235" name="Shape 1235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236" name="Shape 1236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37" name="Shape 123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38" name="Shape 123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239" name="Shape 123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40" name="Shape 1240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41" name="Shape 124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42" name="Shape 124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43" name="Shape 124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44" name="Shape 1244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45" name="Shape 124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46" name="Shape 124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47" name="Shape 124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48" name="Shape 1248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49" name="Shape 124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50" name="Shape 125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51" name="Shape 125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252" name="Shape 1252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253" name="Shape 1253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54" name="Shape 125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55" name="Shape 125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256" name="Shape 125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57" name="Shape 1257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58" name="Shape 125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59" name="Shape 125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60" name="Shape 126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61" name="Shape 1261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62" name="Shape 126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63" name="Shape 126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64" name="Shape 126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65" name="Shape 1265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66" name="Shape 126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67" name="Shape 126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68" name="Shape 126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269" name="Shape 1269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270" name="Shape 127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71" name="Shape 1271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272" name="Shape 1272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273" name="Shape 1273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74" name="Shape 127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75" name="Shape 127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276" name="Shape 127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77" name="Shape 1277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78" name="Shape 127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79" name="Shape 127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80" name="Shape 128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81" name="Shape 1281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82" name="Shape 128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83" name="Shape 128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84" name="Shape 128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85" name="Shape 1285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86" name="Shape 128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87" name="Shape 128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88" name="Shape 128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289" name="Shape 1289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290" name="Shape 1290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91" name="Shape 129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92" name="Shape 129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293" name="Shape 129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94" name="Shape 1294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95" name="Shape 129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296" name="Shape 129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297" name="Shape 129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298" name="Shape 1298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299" name="Shape 129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00" name="Shape 130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01" name="Shape 130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02" name="Shape 1302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03" name="Shape 130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04" name="Shape 130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05" name="Shape 130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  <p:grpSp>
        <p:nvGrpSpPr>
          <p:cNvPr id="1306" name="Shape 1306"/>
          <p:cNvGrpSpPr/>
          <p:nvPr/>
        </p:nvGrpSpPr>
        <p:grpSpPr>
          <a:xfrm>
            <a:off x="870404" y="4395758"/>
            <a:ext cx="3955862" cy="668121"/>
            <a:chOff x="4918829" y="1518358"/>
            <a:chExt cx="3955862" cy="668121"/>
          </a:xfrm>
        </p:grpSpPr>
        <p:grpSp>
          <p:nvGrpSpPr>
            <p:cNvPr id="1307" name="Shape 1307"/>
            <p:cNvGrpSpPr/>
            <p:nvPr/>
          </p:nvGrpSpPr>
          <p:grpSpPr>
            <a:xfrm>
              <a:off x="491882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308" name="Shape 130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09" name="Shape 1309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310" name="Shape 1310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311" name="Shape 1311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12" name="Shape 131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13" name="Shape 131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314" name="Shape 131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15" name="Shape 1315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16" name="Shape 131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17" name="Shape 131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18" name="Shape 131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19" name="Shape 1319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20" name="Shape 132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21" name="Shape 132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22" name="Shape 132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23" name="Shape 1323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24" name="Shape 132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25" name="Shape 132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26" name="Shape 132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327" name="Shape 1327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328" name="Shape 1328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29" name="Shape 132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30" name="Shape 133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331" name="Shape 133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32" name="Shape 1332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33" name="Shape 133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34" name="Shape 133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35" name="Shape 133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36" name="Shape 1336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37" name="Shape 133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38" name="Shape 133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39" name="Shape 133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40" name="Shape 1340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41" name="Shape 134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42" name="Shape 134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43" name="Shape 134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344" name="Shape 1344"/>
            <p:cNvGrpSpPr/>
            <p:nvPr/>
          </p:nvGrpSpPr>
          <p:grpSpPr>
            <a:xfrm>
              <a:off x="592315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345" name="Shape 134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46" name="Shape 1346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347" name="Shape 1347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348" name="Shape 1348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49" name="Shape 1349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50" name="Shape 1350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351" name="Shape 1351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52" name="Shape 1352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53" name="Shape 135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54" name="Shape 135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55" name="Shape 135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56" name="Shape 1356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57" name="Shape 135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58" name="Shape 135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59" name="Shape 135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60" name="Shape 1360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61" name="Shape 136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62" name="Shape 136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63" name="Shape 136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364" name="Shape 1364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365" name="Shape 136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66" name="Shape 136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67" name="Shape 136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368" name="Shape 136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69" name="Shape 136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70" name="Shape 137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71" name="Shape 137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72" name="Shape 137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73" name="Shape 137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74" name="Shape 137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75" name="Shape 137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76" name="Shape 137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77" name="Shape 137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78" name="Shape 137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79" name="Shape 137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80" name="Shape 138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381" name="Shape 1381"/>
            <p:cNvGrpSpPr/>
            <p:nvPr/>
          </p:nvGrpSpPr>
          <p:grpSpPr>
            <a:xfrm>
              <a:off x="6927479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382" name="Shape 138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83" name="Shape 1383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384" name="Shape 1384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385" name="Shape 1385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86" name="Shape 1386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87" name="Shape 1387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388" name="Shape 1388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89" name="Shape 1389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90" name="Shape 139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91" name="Shape 139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92" name="Shape 139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93" name="Shape 1393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94" name="Shape 139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95" name="Shape 139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396" name="Shape 139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397" name="Shape 1397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398" name="Shape 139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99" name="Shape 139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00" name="Shape 140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401" name="Shape 1401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402" name="Shape 140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03" name="Shape 140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04" name="Shape 140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405" name="Shape 140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06" name="Shape 140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07" name="Shape 140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08" name="Shape 140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09" name="Shape 140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10" name="Shape 141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11" name="Shape 141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12" name="Shape 141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13" name="Shape 141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14" name="Shape 141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15" name="Shape 141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16" name="Shape 141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17" name="Shape 141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  <p:grpSp>
          <p:nvGrpSpPr>
            <p:cNvPr id="1418" name="Shape 1418"/>
            <p:cNvGrpSpPr/>
            <p:nvPr/>
          </p:nvGrpSpPr>
          <p:grpSpPr>
            <a:xfrm>
              <a:off x="7931804" y="1518358"/>
              <a:ext cx="942887" cy="668121"/>
              <a:chOff x="4421593" y="1203775"/>
              <a:chExt cx="4437119" cy="3144100"/>
            </a:xfrm>
          </p:grpSpPr>
          <p:pic>
            <p:nvPicPr>
              <p:cNvPr descr="facebook-ocp-big-basin-3.jpg" id="1419" name="Shape 14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20296" y="1203775"/>
                <a:ext cx="2239726" cy="1123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20" name="Shape 1420"/>
              <p:cNvGrpSpPr/>
              <p:nvPr/>
            </p:nvGrpSpPr>
            <p:grpSpPr>
              <a:xfrm>
                <a:off x="4421593" y="2327527"/>
                <a:ext cx="4437119" cy="2020347"/>
                <a:chOff x="4421593" y="2327527"/>
                <a:chExt cx="4437119" cy="2020347"/>
              </a:xfrm>
            </p:grpSpPr>
            <p:grpSp>
              <p:nvGrpSpPr>
                <p:cNvPr id="1421" name="Shape 1421"/>
                <p:cNvGrpSpPr/>
                <p:nvPr/>
              </p:nvGrpSpPr>
              <p:grpSpPr>
                <a:xfrm>
                  <a:off x="4421593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422" name="Shape 1422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23" name="Shape 142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24" name="Shape 1424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425" name="Shape 1425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26" name="Shape 1426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27" name="Shape 1427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28" name="Shape 1428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29" name="Shape 1429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30" name="Shape 1430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31" name="Shape 1431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32" name="Shape 1432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33" name="Shape 1433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34" name="Shape 1434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35" name="Shape 1435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36" name="Shape 1436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37" name="Shape 1437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  <p:grpSp>
              <p:nvGrpSpPr>
                <p:cNvPr id="1438" name="Shape 1438"/>
                <p:cNvGrpSpPr/>
                <p:nvPr/>
              </p:nvGrpSpPr>
              <p:grpSpPr>
                <a:xfrm>
                  <a:off x="6665718" y="2327527"/>
                  <a:ext cx="2192994" cy="2020347"/>
                  <a:chOff x="5451400" y="2293261"/>
                  <a:chExt cx="2203350" cy="2029888"/>
                </a:xfrm>
              </p:grpSpPr>
              <p:grpSp>
                <p:nvGrpSpPr>
                  <p:cNvPr id="1439" name="Shape 1439"/>
                  <p:cNvGrpSpPr/>
                  <p:nvPr/>
                </p:nvGrpSpPr>
                <p:grpSpPr>
                  <a:xfrm>
                    <a:off x="545140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40" name="Shape 1440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41" name="Shape 1441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p:txBody>
                </p:sp>
                <p:sp>
                  <p:nvSpPr>
                    <p:cNvPr id="1442" name="Shape 1442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43" name="Shape 1443"/>
                  <p:cNvGrpSpPr/>
                  <p:nvPr/>
                </p:nvGrpSpPr>
                <p:grpSpPr>
                  <a:xfrm>
                    <a:off x="60194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44" name="Shape 144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45" name="Shape 1445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46" name="Shape 1446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47" name="Shape 1447"/>
                  <p:cNvGrpSpPr/>
                  <p:nvPr/>
                </p:nvGrpSpPr>
                <p:grpSpPr>
                  <a:xfrm>
                    <a:off x="6587487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48" name="Shape 1448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49" name="Shape 1449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50" name="Shape 1450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  <p:grpSp>
                <p:nvGrpSpPr>
                  <p:cNvPr id="1451" name="Shape 1451"/>
                  <p:cNvGrpSpPr/>
                  <p:nvPr/>
                </p:nvGrpSpPr>
                <p:grpSpPr>
                  <a:xfrm>
                    <a:off x="7155550" y="2293261"/>
                    <a:ext cx="499200" cy="2029888"/>
                    <a:chOff x="5491150" y="1151686"/>
                    <a:chExt cx="499200" cy="2029888"/>
                  </a:xfrm>
                </p:grpSpPr>
                <p:pic>
                  <p:nvPicPr>
                    <p:cNvPr descr="nvidia-geforce-gtx-1080-Front.png" id="1452" name="Shape 1452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9481" l="0" r="0" t="11504"/>
                    <a:stretch/>
                  </p:blipFill>
                  <p:spPr>
                    <a:xfrm rot="-5400000">
                      <a:off x="5139677" y="1503176"/>
                      <a:ext cx="1202140" cy="4991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453" name="Shape 1453"/>
                    <p:cNvSpPr/>
                    <p:nvPr/>
                  </p:nvSpPr>
                  <p:spPr>
                    <a:xfrm>
                      <a:off x="5491150" y="2379275"/>
                      <a:ext cx="499200" cy="2394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  <p:sp>
                  <p:nvSpPr>
                    <p:cNvPr id="1454" name="Shape 1454"/>
                    <p:cNvSpPr/>
                    <p:nvPr/>
                  </p:nvSpPr>
                  <p:spPr>
                    <a:xfrm>
                      <a:off x="5491150" y="2650575"/>
                      <a:ext cx="499200" cy="531000"/>
                    </a:xfrm>
                    <a:prstGeom prst="cube">
                      <a:avLst>
                        <a:gd fmla="val 14083" name="adj"/>
                      </a:avLst>
                    </a:prstGeom>
                    <a:solidFill>
                      <a:srgbClr val="B6D7A8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wrap="square" tIns="91425"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COME ON</a:t>
            </a:r>
          </a:p>
        </p:txBody>
      </p:sp>
      <p:sp>
        <p:nvSpPr>
          <p:cNvPr id="1460" name="Shape 14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Who would train one model on 256 GPUs?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