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Garamond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F485CF8-5D04-4264-BFB5-D626A628D8B3}">
  <a:tblStyle styleId="{7F485CF8-5D04-4264-BFB5-D626A628D8B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aramond-italic.fntdata"/><Relationship Id="rId20" Type="http://schemas.openxmlformats.org/officeDocument/2006/relationships/slide" Target="slides/slide15.xml"/><Relationship Id="rId41" Type="http://schemas.openxmlformats.org/officeDocument/2006/relationships/font" Target="fonts/Garamond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Garamond-bold.fntdata"/><Relationship Id="rId16" Type="http://schemas.openxmlformats.org/officeDocument/2006/relationships/slide" Target="slides/slide11.xml"/><Relationship Id="rId38" Type="http://schemas.openxmlformats.org/officeDocument/2006/relationships/font" Target="fonts/Garamon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Garamond"/>
              <a:buNone/>
              <a:defRPr b="1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Garamond"/>
              <a:buNone/>
              <a:defRPr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Garamond"/>
              <a:buNone/>
              <a:defRPr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Garamond"/>
              <a:buNone/>
              <a:defRPr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Garamond"/>
              <a:buNone/>
              <a:defRPr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Garamond"/>
              <a:buNone/>
              <a:defRPr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Garamond"/>
              <a:buNone/>
              <a:defRPr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Garamond"/>
              <a:buNone/>
              <a:defRPr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Garamond"/>
              <a:buNone/>
              <a:defRPr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Garamond"/>
              <a:buChar char="●"/>
              <a:defRPr sz="1800"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Garamond"/>
              <a:buChar char="○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Garamond"/>
              <a:buChar char="■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Garamond"/>
              <a:buChar char="●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Garamond"/>
              <a:buChar char="○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Garamond"/>
              <a:buChar char="■"/>
              <a:defRPr>
                <a:latin typeface="Garamond"/>
                <a:ea typeface="Garamond"/>
                <a:cs typeface="Garamond"/>
                <a:sym typeface="Garamon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Garamond"/>
              <a:buChar char="●"/>
              <a:defRPr>
                <a:latin typeface="Garamond"/>
                <a:ea typeface="Garamond"/>
                <a:cs typeface="Garamond"/>
                <a:sym typeface="Garamon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Garamond"/>
              <a:buChar char="○"/>
              <a:defRPr>
                <a:latin typeface="Garamond"/>
                <a:ea typeface="Garamond"/>
                <a:cs typeface="Garamond"/>
                <a:sym typeface="Garamon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Garamond"/>
              <a:buChar char="■"/>
              <a:defRPr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6589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 Learned to Stop Worrying and Love cuDNN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3600"/>
              <a:t>Or: How Did My Convolutions get so Fast?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The caffe Trick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7" name="Shape 147"/>
          <p:cNvGraphicFramePr/>
          <p:nvPr/>
        </p:nvGraphicFramePr>
        <p:xfrm>
          <a:off x="1931600" y="222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j 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48" name="Shape 148"/>
          <p:cNvGraphicFramePr/>
          <p:nvPr/>
        </p:nvGraphicFramePr>
        <p:xfrm>
          <a:off x="4470325" y="120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q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v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w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x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y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Shape 149"/>
          <p:cNvGraphicFramePr/>
          <p:nvPr/>
        </p:nvGraphicFramePr>
        <p:xfrm>
          <a:off x="6186925" y="216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α</a:t>
                      </a:r>
                    </a:p>
                  </a:txBody>
                  <a:tcPr marT="91425" marB="91425" marR="91425" marL="91425" anchor="ctr"/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β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𝛾</a:t>
                      </a:r>
                    </a:p>
                  </a:txBody>
                  <a:tcPr marT="91425" marB="91425" marR="91425" marL="91425" anchor="ctr"/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𝛿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The caffe Trick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6" name="Shape 156"/>
          <p:cNvGraphicFramePr/>
          <p:nvPr/>
        </p:nvGraphicFramePr>
        <p:xfrm>
          <a:off x="772800" y="217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j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j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j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j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57" name="Shape 157"/>
          <p:cNvGraphicFramePr/>
          <p:nvPr/>
        </p:nvGraphicFramePr>
        <p:xfrm>
          <a:off x="4470325" y="120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q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v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w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x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y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Shape 158"/>
          <p:cNvGraphicFramePr/>
          <p:nvPr/>
        </p:nvGraphicFramePr>
        <p:xfrm>
          <a:off x="6186925" y="216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α</a:t>
                      </a:r>
                    </a:p>
                  </a:txBody>
                  <a:tcPr marT="91425" marB="91425" marR="91425" marL="91425" anchor="ctr"/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β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𝛾</a:t>
                      </a:r>
                    </a:p>
                  </a:txBody>
                  <a:tcPr marT="91425" marB="91425" marR="91425" marL="91425" anchor="ctr"/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𝛿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9" name="Shape 159"/>
          <p:cNvSpPr txBox="1"/>
          <p:nvPr/>
        </p:nvSpPr>
        <p:spPr>
          <a:xfrm>
            <a:off x="5301800" y="2733525"/>
            <a:ext cx="436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Garamond"/>
                <a:ea typeface="Garamond"/>
                <a:cs typeface="Garamond"/>
                <a:sym typeface="Garamond"/>
              </a:rPr>
              <a:t>=</a:t>
            </a:r>
          </a:p>
        </p:txBody>
      </p:sp>
      <p:grpSp>
        <p:nvGrpSpPr>
          <p:cNvPr id="160" name="Shape 160"/>
          <p:cNvGrpSpPr/>
          <p:nvPr/>
        </p:nvGrpSpPr>
        <p:grpSpPr>
          <a:xfrm>
            <a:off x="2071425" y="1137850"/>
            <a:ext cx="4704425" cy="1084200"/>
            <a:chOff x="2071425" y="1137850"/>
            <a:chExt cx="4704425" cy="1084200"/>
          </a:xfrm>
        </p:grpSpPr>
        <p:sp>
          <p:nvSpPr>
            <p:cNvPr id="161" name="Shape 161"/>
            <p:cNvSpPr txBox="1"/>
            <p:nvPr/>
          </p:nvSpPr>
          <p:spPr>
            <a:xfrm>
              <a:off x="5980850" y="1620225"/>
              <a:ext cx="795000" cy="54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3D85C6"/>
                  </a:solidFill>
                  <a:latin typeface="Garamond"/>
                  <a:ea typeface="Garamond"/>
                  <a:cs typeface="Garamond"/>
                  <a:sym typeface="Garamond"/>
                </a:rPr>
                <a:t>WH x 1</a:t>
              </a: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3675325" y="1137850"/>
              <a:ext cx="795000" cy="54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3D85C6"/>
                  </a:solidFill>
                  <a:latin typeface="Garamond"/>
                  <a:ea typeface="Garamond"/>
                  <a:cs typeface="Garamond"/>
                  <a:sym typeface="Garamond"/>
                </a:rPr>
                <a:t>K</a:t>
              </a:r>
              <a:r>
                <a:rPr b="1" baseline="30000" lang="en">
                  <a:solidFill>
                    <a:srgbClr val="3D85C6"/>
                  </a:solidFill>
                  <a:latin typeface="Garamond"/>
                  <a:ea typeface="Garamond"/>
                  <a:cs typeface="Garamond"/>
                  <a:sym typeface="Garamond"/>
                </a:rPr>
                <a:t>2</a:t>
              </a:r>
              <a:r>
                <a:rPr b="1" lang="en">
                  <a:solidFill>
                    <a:srgbClr val="3D85C6"/>
                  </a:solidFill>
                  <a:latin typeface="Garamond"/>
                  <a:ea typeface="Garamond"/>
                  <a:cs typeface="Garamond"/>
                  <a:sym typeface="Garamond"/>
                </a:rPr>
                <a:t> x 1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2071425" y="1679950"/>
              <a:ext cx="848400" cy="54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3D85C6"/>
                  </a:solidFill>
                  <a:latin typeface="Garamond"/>
                  <a:ea typeface="Garamond"/>
                  <a:cs typeface="Garamond"/>
                  <a:sym typeface="Garamond"/>
                </a:rPr>
                <a:t>WH x </a:t>
              </a:r>
              <a:r>
                <a:rPr b="1" lang="en">
                  <a:solidFill>
                    <a:srgbClr val="3D85C6"/>
                  </a:solidFill>
                  <a:latin typeface="Garamond"/>
                  <a:ea typeface="Garamond"/>
                  <a:cs typeface="Garamond"/>
                  <a:sym typeface="Garamond"/>
                </a:rPr>
                <a:t>K</a:t>
              </a:r>
              <a:r>
                <a:rPr b="1" baseline="30000" lang="en">
                  <a:solidFill>
                    <a:srgbClr val="3D85C6"/>
                  </a:solidFill>
                  <a:latin typeface="Garamond"/>
                  <a:ea typeface="Garamond"/>
                  <a:cs typeface="Garamond"/>
                  <a:sym typeface="Garamond"/>
                </a:rPr>
                <a:t>2</a:t>
              </a:r>
            </a:p>
          </p:txBody>
        </p:sp>
      </p:grpSp>
      <p:sp>
        <p:nvSpPr>
          <p:cNvPr id="164" name="Shape 164"/>
          <p:cNvSpPr txBox="1"/>
          <p:nvPr>
            <p:ph idx="1" type="body"/>
          </p:nvPr>
        </p:nvSpPr>
        <p:spPr>
          <a:xfrm>
            <a:off x="4853175" y="3920925"/>
            <a:ext cx="4357800" cy="8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β = bq + cr + ds + ft + gu + hv + jw + kx + ly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( 9 multiplications per output value)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( 9 * 4 = 36 multiplications for all 4 output values)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the point?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70" name="Shape 170"/>
          <p:cNvGraphicFramePr/>
          <p:nvPr/>
        </p:nvGraphicFramePr>
        <p:xfrm>
          <a:off x="772800" y="217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</a:t>
                      </a: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j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</a:t>
                      </a: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j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</a:t>
                      </a: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j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</a:t>
                      </a: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j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71" name="Shape 171"/>
          <p:cNvGraphicFramePr/>
          <p:nvPr/>
        </p:nvGraphicFramePr>
        <p:xfrm>
          <a:off x="4470325" y="120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q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v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w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x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y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Shape 172"/>
          <p:cNvGraphicFramePr/>
          <p:nvPr/>
        </p:nvGraphicFramePr>
        <p:xfrm>
          <a:off x="6186925" y="216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α</a:t>
                      </a:r>
                    </a:p>
                  </a:txBody>
                  <a:tcPr marT="91425" marB="91425" marR="91425" marL="91425" anchor="ctr"/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β</a:t>
                      </a: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𝛾</a:t>
                      </a:r>
                    </a:p>
                  </a:txBody>
                  <a:tcPr marT="91425" marB="91425" marR="91425" marL="91425" anchor="ctr"/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𝛿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3" name="Shape 173"/>
          <p:cNvSpPr txBox="1"/>
          <p:nvPr/>
        </p:nvSpPr>
        <p:spPr>
          <a:xfrm>
            <a:off x="5301800" y="2733525"/>
            <a:ext cx="436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Garamond"/>
                <a:ea typeface="Garamond"/>
                <a:cs typeface="Garamond"/>
                <a:sym typeface="Garamond"/>
              </a:rPr>
              <a:t>=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97350" y="4030375"/>
            <a:ext cx="3768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At worst, each input element is replicated K</a:t>
            </a:r>
            <a:r>
              <a:rPr baseline="30000" lang="en"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times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5376925" y="800875"/>
            <a:ext cx="32295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Garamond"/>
                <a:ea typeface="Garamond"/>
                <a:cs typeface="Garamond"/>
                <a:sym typeface="Garamond"/>
              </a:rPr>
              <a:t>Outsource to cuBLAS!</a:t>
            </a:r>
          </a:p>
        </p:txBody>
      </p:sp>
      <p:grpSp>
        <p:nvGrpSpPr>
          <p:cNvPr id="176" name="Shape 176"/>
          <p:cNvGrpSpPr/>
          <p:nvPr/>
        </p:nvGrpSpPr>
        <p:grpSpPr>
          <a:xfrm>
            <a:off x="549025" y="1107525"/>
            <a:ext cx="4112725" cy="3487500"/>
            <a:chOff x="549025" y="1107525"/>
            <a:chExt cx="4112725" cy="3487500"/>
          </a:xfrm>
        </p:grpSpPr>
        <p:cxnSp>
          <p:nvCxnSpPr>
            <p:cNvPr id="177" name="Shape 177"/>
            <p:cNvCxnSpPr/>
            <p:nvPr/>
          </p:nvCxnSpPr>
          <p:spPr>
            <a:xfrm>
              <a:off x="873050" y="2789155"/>
              <a:ext cx="3230400" cy="0"/>
            </a:xfrm>
            <a:prstGeom prst="straightConnector1">
              <a:avLst/>
            </a:prstGeom>
            <a:noFill/>
            <a:ln cap="flat" cmpd="sng" w="28575">
              <a:solidFill>
                <a:srgbClr val="3D85C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78" name="Shape 178"/>
            <p:cNvCxnSpPr/>
            <p:nvPr/>
          </p:nvCxnSpPr>
          <p:spPr>
            <a:xfrm>
              <a:off x="4661750" y="1360125"/>
              <a:ext cx="0" cy="3234900"/>
            </a:xfrm>
            <a:prstGeom prst="straightConnector1">
              <a:avLst/>
            </a:prstGeom>
            <a:noFill/>
            <a:ln cap="flat" cmpd="sng" w="28575">
              <a:solidFill>
                <a:srgbClr val="3D85C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79" name="Shape 179"/>
            <p:cNvSpPr txBox="1"/>
            <p:nvPr/>
          </p:nvSpPr>
          <p:spPr>
            <a:xfrm>
              <a:off x="549025" y="1107525"/>
              <a:ext cx="3768000" cy="9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>
                  <a:latin typeface="Garamond"/>
                  <a:ea typeface="Garamond"/>
                  <a:cs typeface="Garamond"/>
                  <a:sym typeface="Garamond"/>
                </a:rPr>
                <a:t>Each dot product corresponds to loops 5-7 from the naïve convolution</a:t>
              </a:r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latin typeface="Garamond"/>
                <a:ea typeface="Garamond"/>
                <a:cs typeface="Garamond"/>
                <a:sym typeface="Garamond"/>
              </a:endParaRPr>
            </a:p>
            <a:p>
              <a:pPr lvl="0">
                <a:spcBef>
                  <a:spcPts val="0"/>
                </a:spcBef>
                <a:buNone/>
              </a:pPr>
              <a:r>
                <a:rPr lang="en">
                  <a:latin typeface="Garamond"/>
                  <a:ea typeface="Garamond"/>
                  <a:cs typeface="Garamond"/>
                  <a:sym typeface="Garamond"/>
                </a:rPr>
                <a:t>cuBLAS will parallelize them intelligently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Streaming Convolutions with cuBLAS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106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caffe approach uses extra memory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can be mitigated by pipelining</a:t>
            </a:r>
          </a:p>
        </p:txBody>
      </p:sp>
      <p:graphicFrame>
        <p:nvGraphicFramePr>
          <p:cNvPr id="186" name="Shape 186"/>
          <p:cNvGraphicFramePr/>
          <p:nvPr/>
        </p:nvGraphicFramePr>
        <p:xfrm>
          <a:off x="1255750" y="229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471100"/>
              </a:tblGrid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Shape 187"/>
          <p:cNvGraphicFramePr/>
          <p:nvPr/>
        </p:nvGraphicFramePr>
        <p:xfrm>
          <a:off x="5161475" y="181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31586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8" name="Shape 188"/>
          <p:cNvGraphicFramePr/>
          <p:nvPr/>
        </p:nvGraphicFramePr>
        <p:xfrm>
          <a:off x="6266600" y="2268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90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9" name="Shape 189"/>
          <p:cNvSpPr txBox="1"/>
          <p:nvPr/>
        </p:nvSpPr>
        <p:spPr>
          <a:xfrm>
            <a:off x="5687212" y="3179825"/>
            <a:ext cx="436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Garamond"/>
                <a:ea typeface="Garamond"/>
                <a:cs typeface="Garamond"/>
                <a:sym typeface="Garamond"/>
              </a:rPr>
              <a:t>=</a:t>
            </a:r>
          </a:p>
        </p:txBody>
      </p:sp>
      <p:sp>
        <p:nvSpPr>
          <p:cNvPr id="190" name="Shape 190"/>
          <p:cNvSpPr/>
          <p:nvPr/>
        </p:nvSpPr>
        <p:spPr>
          <a:xfrm>
            <a:off x="6823550" y="111197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6823550" y="145192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6823550" y="179187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7204925" y="111197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Setting up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7204925" y="145192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Multiplying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7204925" y="179187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Computed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Streaming Convolutions with cuBLAS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106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caffe approach uses extra memory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can be mitigated by pipelining</a:t>
            </a:r>
          </a:p>
        </p:txBody>
      </p:sp>
      <p:graphicFrame>
        <p:nvGraphicFramePr>
          <p:cNvPr id="202" name="Shape 202"/>
          <p:cNvGraphicFramePr/>
          <p:nvPr/>
        </p:nvGraphicFramePr>
        <p:xfrm>
          <a:off x="1255750" y="229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471100"/>
              </a:tblGrid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Shape 203"/>
          <p:cNvGraphicFramePr/>
          <p:nvPr/>
        </p:nvGraphicFramePr>
        <p:xfrm>
          <a:off x="5161475" y="181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3158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Shape 204"/>
          <p:cNvGraphicFramePr/>
          <p:nvPr/>
        </p:nvGraphicFramePr>
        <p:xfrm>
          <a:off x="6266600" y="2268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90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5" name="Shape 205"/>
          <p:cNvSpPr txBox="1"/>
          <p:nvPr/>
        </p:nvSpPr>
        <p:spPr>
          <a:xfrm>
            <a:off x="5687212" y="3179825"/>
            <a:ext cx="436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Garamond"/>
                <a:ea typeface="Garamond"/>
                <a:cs typeface="Garamond"/>
                <a:sym typeface="Garamond"/>
              </a:rPr>
              <a:t>=</a:t>
            </a:r>
          </a:p>
        </p:txBody>
      </p:sp>
      <p:sp>
        <p:nvSpPr>
          <p:cNvPr id="206" name="Shape 206"/>
          <p:cNvSpPr/>
          <p:nvPr/>
        </p:nvSpPr>
        <p:spPr>
          <a:xfrm>
            <a:off x="6823550" y="111197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6823550" y="145192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823550" y="179187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7204925" y="111197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Setting up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7204925" y="145192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Multiplying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7204925" y="179187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Computed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Streaming Convolutions with cuBLAS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106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caffe approach uses extra memory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can be mitigated by pipelining</a:t>
            </a:r>
          </a:p>
        </p:txBody>
      </p:sp>
      <p:graphicFrame>
        <p:nvGraphicFramePr>
          <p:cNvPr id="218" name="Shape 218"/>
          <p:cNvGraphicFramePr/>
          <p:nvPr/>
        </p:nvGraphicFramePr>
        <p:xfrm>
          <a:off x="1255750" y="229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471100"/>
              </a:tblGrid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CFE2F3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Shape 219"/>
          <p:cNvGraphicFramePr/>
          <p:nvPr/>
        </p:nvGraphicFramePr>
        <p:xfrm>
          <a:off x="5161475" y="181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3158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Shape 220"/>
          <p:cNvGraphicFramePr/>
          <p:nvPr/>
        </p:nvGraphicFramePr>
        <p:xfrm>
          <a:off x="6266600" y="2268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90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1" name="Shape 221"/>
          <p:cNvSpPr txBox="1"/>
          <p:nvPr/>
        </p:nvSpPr>
        <p:spPr>
          <a:xfrm>
            <a:off x="5687212" y="3179825"/>
            <a:ext cx="436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Garamond"/>
                <a:ea typeface="Garamond"/>
                <a:cs typeface="Garamond"/>
                <a:sym typeface="Garamond"/>
              </a:rPr>
              <a:t>=</a:t>
            </a:r>
          </a:p>
        </p:txBody>
      </p:sp>
      <p:sp>
        <p:nvSpPr>
          <p:cNvPr id="222" name="Shape 222"/>
          <p:cNvSpPr/>
          <p:nvPr/>
        </p:nvSpPr>
        <p:spPr>
          <a:xfrm>
            <a:off x="6823550" y="111197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6823550" y="145192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6823550" y="179187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7204925" y="111197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Setting up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7204925" y="145192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Multiplying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7204925" y="179187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Computed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Streaming Convolutions with cuBLAS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52475"/>
            <a:ext cx="8520600" cy="106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caffe approach uses extra memory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can be mitigated by pipelining</a:t>
            </a:r>
          </a:p>
        </p:txBody>
      </p:sp>
      <p:graphicFrame>
        <p:nvGraphicFramePr>
          <p:cNvPr id="234" name="Shape 234"/>
          <p:cNvGraphicFramePr/>
          <p:nvPr/>
        </p:nvGraphicFramePr>
        <p:xfrm>
          <a:off x="1255750" y="229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471100"/>
              </a:tblGrid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CFE2F3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" name="Shape 235"/>
          <p:cNvGraphicFramePr/>
          <p:nvPr/>
        </p:nvGraphicFramePr>
        <p:xfrm>
          <a:off x="5161475" y="181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3158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" name="Shape 236"/>
          <p:cNvGraphicFramePr/>
          <p:nvPr/>
        </p:nvGraphicFramePr>
        <p:xfrm>
          <a:off x="6266600" y="2268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90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7" name="Shape 237"/>
          <p:cNvSpPr txBox="1"/>
          <p:nvPr/>
        </p:nvSpPr>
        <p:spPr>
          <a:xfrm>
            <a:off x="5687212" y="3179825"/>
            <a:ext cx="436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Garamond"/>
                <a:ea typeface="Garamond"/>
                <a:cs typeface="Garamond"/>
                <a:sym typeface="Garamond"/>
              </a:rPr>
              <a:t>=</a:t>
            </a:r>
          </a:p>
        </p:txBody>
      </p:sp>
      <p:sp>
        <p:nvSpPr>
          <p:cNvPr id="238" name="Shape 238"/>
          <p:cNvSpPr/>
          <p:nvPr/>
        </p:nvSpPr>
        <p:spPr>
          <a:xfrm>
            <a:off x="6823550" y="111197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6823550" y="145192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6823550" y="179187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7204925" y="111197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Setting up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7204925" y="145192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Multiplying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204925" y="179187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Computed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Streaming Convolutions with cuBLAS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52475"/>
            <a:ext cx="8520600" cy="106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caffe approach uses extra memory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can be mitigated by pipelining</a:t>
            </a:r>
          </a:p>
        </p:txBody>
      </p:sp>
      <p:graphicFrame>
        <p:nvGraphicFramePr>
          <p:cNvPr id="250" name="Shape 250"/>
          <p:cNvGraphicFramePr/>
          <p:nvPr/>
        </p:nvGraphicFramePr>
        <p:xfrm>
          <a:off x="1255750" y="229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471100"/>
              </a:tblGrid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CFE2F3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1" name="Shape 251"/>
          <p:cNvGraphicFramePr/>
          <p:nvPr/>
        </p:nvGraphicFramePr>
        <p:xfrm>
          <a:off x="5161475" y="181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3158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2" name="Shape 252"/>
          <p:cNvGraphicFramePr/>
          <p:nvPr/>
        </p:nvGraphicFramePr>
        <p:xfrm>
          <a:off x="6266600" y="2268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90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3" name="Shape 253"/>
          <p:cNvSpPr txBox="1"/>
          <p:nvPr/>
        </p:nvSpPr>
        <p:spPr>
          <a:xfrm>
            <a:off x="5687212" y="3179825"/>
            <a:ext cx="436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Garamond"/>
                <a:ea typeface="Garamond"/>
                <a:cs typeface="Garamond"/>
                <a:sym typeface="Garamond"/>
              </a:rPr>
              <a:t>=</a:t>
            </a:r>
          </a:p>
        </p:txBody>
      </p:sp>
      <p:sp>
        <p:nvSpPr>
          <p:cNvPr id="254" name="Shape 254"/>
          <p:cNvSpPr/>
          <p:nvPr/>
        </p:nvSpPr>
        <p:spPr>
          <a:xfrm>
            <a:off x="6823550" y="111197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6823550" y="145192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6823550" y="179187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7204925" y="111197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Setting up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204925" y="145192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Multiplying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7204925" y="179187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Computed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Streaming Convolutions with cuBLAS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8520600" cy="106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caffe approach uses extra memory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can be mitigated by pipelining</a:t>
            </a:r>
          </a:p>
        </p:txBody>
      </p:sp>
      <p:graphicFrame>
        <p:nvGraphicFramePr>
          <p:cNvPr id="266" name="Shape 266"/>
          <p:cNvGraphicFramePr/>
          <p:nvPr/>
        </p:nvGraphicFramePr>
        <p:xfrm>
          <a:off x="1255750" y="229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471100"/>
              </a:tblGrid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CFE2F3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Shape 267"/>
          <p:cNvGraphicFramePr/>
          <p:nvPr/>
        </p:nvGraphicFramePr>
        <p:xfrm>
          <a:off x="5161475" y="181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3158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8" name="Shape 268"/>
          <p:cNvGraphicFramePr/>
          <p:nvPr/>
        </p:nvGraphicFramePr>
        <p:xfrm>
          <a:off x="6266600" y="2268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90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9" name="Shape 269"/>
          <p:cNvSpPr txBox="1"/>
          <p:nvPr/>
        </p:nvSpPr>
        <p:spPr>
          <a:xfrm>
            <a:off x="5687212" y="3179825"/>
            <a:ext cx="436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Garamond"/>
                <a:ea typeface="Garamond"/>
                <a:cs typeface="Garamond"/>
                <a:sym typeface="Garamond"/>
              </a:rPr>
              <a:t>=</a:t>
            </a:r>
          </a:p>
        </p:txBody>
      </p:sp>
      <p:sp>
        <p:nvSpPr>
          <p:cNvPr id="270" name="Shape 270"/>
          <p:cNvSpPr/>
          <p:nvPr/>
        </p:nvSpPr>
        <p:spPr>
          <a:xfrm>
            <a:off x="6823550" y="111197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6823550" y="145192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6823550" y="179187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7204925" y="111197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Setting up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7204925" y="145192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Multiplying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7204925" y="179187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Computed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Streaming Convolutions with cuBLAS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8520600" cy="106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caffe approach uses extra memory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can be mitigated by pipelining</a:t>
            </a:r>
          </a:p>
        </p:txBody>
      </p:sp>
      <p:graphicFrame>
        <p:nvGraphicFramePr>
          <p:cNvPr id="282" name="Shape 282"/>
          <p:cNvGraphicFramePr/>
          <p:nvPr/>
        </p:nvGraphicFramePr>
        <p:xfrm>
          <a:off x="1255750" y="229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471100"/>
              </a:tblGrid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3" name="Shape 283"/>
          <p:cNvGraphicFramePr/>
          <p:nvPr/>
        </p:nvGraphicFramePr>
        <p:xfrm>
          <a:off x="5161475" y="181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3158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4" name="Shape 284"/>
          <p:cNvGraphicFramePr/>
          <p:nvPr/>
        </p:nvGraphicFramePr>
        <p:xfrm>
          <a:off x="6266600" y="2268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90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85" name="Shape 285"/>
          <p:cNvSpPr txBox="1"/>
          <p:nvPr/>
        </p:nvSpPr>
        <p:spPr>
          <a:xfrm>
            <a:off x="5687212" y="3179825"/>
            <a:ext cx="436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Garamond"/>
                <a:ea typeface="Garamond"/>
                <a:cs typeface="Garamond"/>
                <a:sym typeface="Garamond"/>
              </a:rPr>
              <a:t>=</a:t>
            </a:r>
          </a:p>
        </p:txBody>
      </p:sp>
      <p:sp>
        <p:nvSpPr>
          <p:cNvPr id="286" name="Shape 286"/>
          <p:cNvSpPr/>
          <p:nvPr/>
        </p:nvSpPr>
        <p:spPr>
          <a:xfrm>
            <a:off x="6823550" y="111197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6823550" y="145192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6823550" y="179187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7204925" y="111197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Setting up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7204925" y="145192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Multiplying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204925" y="179187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Computed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 Fact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Convolutional neural networks do not perform convolutions (they perform correlations)</a:t>
            </a:r>
          </a:p>
        </p:txBody>
      </p:sp>
      <p:sp>
        <p:nvSpPr>
          <p:cNvPr id="61" name="Shape 61"/>
          <p:cNvSpPr/>
          <p:nvPr/>
        </p:nvSpPr>
        <p:spPr>
          <a:xfrm>
            <a:off x="5808050" y="1153350"/>
            <a:ext cx="2495100" cy="59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Streaming Convolutions with cuBLAS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152475"/>
            <a:ext cx="8520600" cy="106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caffe approach uses extra memory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can be mitigated by pipelining</a:t>
            </a:r>
          </a:p>
        </p:txBody>
      </p:sp>
      <p:graphicFrame>
        <p:nvGraphicFramePr>
          <p:cNvPr id="298" name="Shape 298"/>
          <p:cNvGraphicFramePr/>
          <p:nvPr/>
        </p:nvGraphicFramePr>
        <p:xfrm>
          <a:off x="1255750" y="229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471100"/>
              </a:tblGrid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9" name="Shape 299"/>
          <p:cNvGraphicFramePr/>
          <p:nvPr/>
        </p:nvGraphicFramePr>
        <p:xfrm>
          <a:off x="5161475" y="181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3158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0" name="Shape 300"/>
          <p:cNvGraphicFramePr/>
          <p:nvPr/>
        </p:nvGraphicFramePr>
        <p:xfrm>
          <a:off x="6266600" y="2268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90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301" name="Shape 301"/>
          <p:cNvSpPr txBox="1"/>
          <p:nvPr/>
        </p:nvSpPr>
        <p:spPr>
          <a:xfrm>
            <a:off x="5687212" y="3179825"/>
            <a:ext cx="436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Garamond"/>
                <a:ea typeface="Garamond"/>
                <a:cs typeface="Garamond"/>
                <a:sym typeface="Garamond"/>
              </a:rPr>
              <a:t>=</a:t>
            </a:r>
          </a:p>
        </p:txBody>
      </p:sp>
      <p:sp>
        <p:nvSpPr>
          <p:cNvPr id="302" name="Shape 302"/>
          <p:cNvSpPr/>
          <p:nvPr/>
        </p:nvSpPr>
        <p:spPr>
          <a:xfrm>
            <a:off x="6823550" y="111197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6823550" y="145192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6823550" y="1791875"/>
            <a:ext cx="294000" cy="29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7204925" y="111197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Setting up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7204925" y="145192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Multiplying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7204925" y="1791875"/>
            <a:ext cx="12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Computed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might we do better than this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According to nVidia, circa 2014 convolutions accounted for 80-90% of CNN runtime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Leverage well-known signal processing techniques from the 80s!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Algorithmic Strength Reduction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152475"/>
            <a:ext cx="8520600" cy="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Reducing the number of expensive operations by increasing the number of inexpensive operations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1923150" y="2832750"/>
            <a:ext cx="13053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 = x * 2;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5116275" y="2832750"/>
            <a:ext cx="13332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 = x + x;</a:t>
            </a:r>
          </a:p>
        </p:txBody>
      </p:sp>
      <p:cxnSp>
        <p:nvCxnSpPr>
          <p:cNvPr id="322" name="Shape 322"/>
          <p:cNvCxnSpPr/>
          <p:nvPr/>
        </p:nvCxnSpPr>
        <p:spPr>
          <a:xfrm>
            <a:off x="2066700" y="2844050"/>
            <a:ext cx="1187100" cy="437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3" name="Shape 323"/>
          <p:cNvCxnSpPr/>
          <p:nvPr/>
        </p:nvCxnSpPr>
        <p:spPr>
          <a:xfrm flipH="1">
            <a:off x="2066700" y="2844050"/>
            <a:ext cx="1187100" cy="437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Minimal Filtering Theory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1D convolution with a filter size K and output width W can be done with as few as W + K - 1 multiplications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naïve algorithm would require WK multiplications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minimal 1D convolution can be easily extended to a minimal 2D convolution 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376800" y="4764900"/>
            <a:ext cx="83904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Lavin, Andrew, and Scott Gray. "Fast algorithms for convolutional neural networks."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Proceedings of the IEEE Conference on Computer Vision and Pattern Recognition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. 2016.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1D example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376800" y="4764900"/>
            <a:ext cx="83904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Lavin, Andrew, and Scott Gray. "Fast algorithms for convolutional neural networks."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Proceedings of the IEEE Conference on Computer Vision and Pattern Recognition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. 2016.</a:t>
            </a:r>
          </a:p>
        </p:txBody>
      </p:sp>
      <p:graphicFrame>
        <p:nvGraphicFramePr>
          <p:cNvPr id="337" name="Shape 337"/>
          <p:cNvGraphicFramePr/>
          <p:nvPr/>
        </p:nvGraphicFramePr>
        <p:xfrm>
          <a:off x="2611300" y="17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38" name="Shape 338"/>
          <p:cNvGraphicFramePr/>
          <p:nvPr/>
        </p:nvGraphicFramePr>
        <p:xfrm>
          <a:off x="4390325" y="196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39" name="Shape 339"/>
          <p:cNvGraphicFramePr/>
          <p:nvPr/>
        </p:nvGraphicFramePr>
        <p:xfrm>
          <a:off x="6026875" y="21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40" name="Shape 340"/>
          <p:cNvSpPr txBox="1"/>
          <p:nvPr/>
        </p:nvSpPr>
        <p:spPr>
          <a:xfrm>
            <a:off x="3473975" y="2358150"/>
            <a:ext cx="436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Garamond"/>
                <a:ea typeface="Garamond"/>
                <a:cs typeface="Garamond"/>
                <a:sym typeface="Garamond"/>
              </a:rPr>
              <a:t>*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253012" y="2358150"/>
            <a:ext cx="436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Garamond"/>
                <a:ea typeface="Garamond"/>
                <a:cs typeface="Garamond"/>
                <a:sym typeface="Garamond"/>
              </a:rPr>
              <a:t>=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376800" y="3593275"/>
            <a:ext cx="84555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h = ae + bf + cg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i = be + cf + dg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(6 multiplications, 4 additions)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1D example - the Winograd Algorithm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376800" y="4764900"/>
            <a:ext cx="83904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Lavin, Andrew, and Scott Gray. "Fast algorithms for convolutional neural networks."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Proceedings of the IEEE Conference on Computer Vision and Pattern Recognition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. 2016.</a:t>
            </a:r>
          </a:p>
        </p:txBody>
      </p:sp>
      <p:graphicFrame>
        <p:nvGraphicFramePr>
          <p:cNvPr id="349" name="Shape 349"/>
          <p:cNvGraphicFramePr/>
          <p:nvPr/>
        </p:nvGraphicFramePr>
        <p:xfrm>
          <a:off x="2611300" y="17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50" name="Shape 350"/>
          <p:cNvGraphicFramePr/>
          <p:nvPr/>
        </p:nvGraphicFramePr>
        <p:xfrm>
          <a:off x="4390325" y="196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51" name="Shape 351"/>
          <p:cNvGraphicFramePr/>
          <p:nvPr/>
        </p:nvGraphicFramePr>
        <p:xfrm>
          <a:off x="6026875" y="21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52" name="Shape 352"/>
          <p:cNvSpPr txBox="1"/>
          <p:nvPr/>
        </p:nvSpPr>
        <p:spPr>
          <a:xfrm>
            <a:off x="3473975" y="2358150"/>
            <a:ext cx="436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Garamond"/>
                <a:ea typeface="Garamond"/>
                <a:cs typeface="Garamond"/>
                <a:sym typeface="Garamond"/>
              </a:rPr>
              <a:t>*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5253012" y="2358150"/>
            <a:ext cx="436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Garamond"/>
                <a:ea typeface="Garamond"/>
                <a:cs typeface="Garamond"/>
                <a:sym typeface="Garamond"/>
              </a:rPr>
              <a:t>=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376800" y="3593275"/>
            <a:ext cx="84555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h = j + k + 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i = k - l - m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(4 multiplications, 12 additions)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3584850" y="3593275"/>
            <a:ext cx="24804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j = (a - c)e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k = (b + c)(e + f + g)/2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l = (c - b)(e - f + g)/2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m = (b - d)g</a:t>
            </a:r>
          </a:p>
        </p:txBody>
      </p:sp>
      <p:cxnSp>
        <p:nvCxnSpPr>
          <p:cNvPr id="356" name="Shape 356"/>
          <p:cNvCxnSpPr/>
          <p:nvPr/>
        </p:nvCxnSpPr>
        <p:spPr>
          <a:xfrm rot="10800000">
            <a:off x="648000" y="4333100"/>
            <a:ext cx="91800" cy="1470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7" name="Shape 357"/>
          <p:cNvSpPr txBox="1"/>
          <p:nvPr/>
        </p:nvSpPr>
        <p:spPr>
          <a:xfrm>
            <a:off x="703025" y="4383600"/>
            <a:ext cx="1737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000">
                <a:solidFill>
                  <a:srgbClr val="3D85C6"/>
                </a:solidFill>
                <a:latin typeface="Garamond"/>
                <a:ea typeface="Garamond"/>
                <a:cs typeface="Garamond"/>
                <a:sym typeface="Garamond"/>
              </a:rPr>
              <a:t>This is minimal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4944200" y="1079775"/>
            <a:ext cx="40761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 + k + l</a:t>
            </a:r>
          </a:p>
          <a:p>
            <a:pPr lvl="0">
              <a:spcBef>
                <a:spcPts val="0"/>
              </a:spcBef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(a - c)e + (b +c)(e + f + g)/2 + (c-b)(e - f + g)/2</a:t>
            </a:r>
          </a:p>
          <a:p>
            <a:pPr lvl="0">
              <a:spcBef>
                <a:spcPts val="0"/>
              </a:spcBef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e </a:t>
            </a:r>
            <a:r>
              <a:rPr lang="en" sz="6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- ce</a:t>
            </a: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 + be/2 + bf/2 + bg/2 </a:t>
            </a:r>
            <a:r>
              <a:rPr lang="en" sz="6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+ ce/2</a:t>
            </a: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 + cf/2 + cg/2 </a:t>
            </a:r>
            <a:r>
              <a:rPr lang="en" sz="6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+ ce/2</a:t>
            </a: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 - cf/2 + cg/2 - be/2 + bf/2 - bg/2</a:t>
            </a:r>
          </a:p>
          <a:p>
            <a:pPr lvl="0"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ae </a:t>
            </a:r>
            <a:r>
              <a:rPr lang="en" sz="6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+ be/2</a:t>
            </a:r>
            <a:r>
              <a:rPr lang="en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bf/2 + bg/2 + cf/2 + cg/2 - cf/2 + cg/2 </a:t>
            </a:r>
            <a:r>
              <a:rPr lang="en" sz="6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- be/2</a:t>
            </a:r>
            <a:r>
              <a:rPr lang="en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bf/2 - bg/2</a:t>
            </a:r>
          </a:p>
          <a:p>
            <a:pPr lvl="0"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ae </a:t>
            </a:r>
            <a:r>
              <a:rPr lang="en" sz="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bf/2</a:t>
            </a:r>
            <a:r>
              <a:rPr lang="en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bg/2 + cf/2 + cg/2 - cf/2 + cg/2 </a:t>
            </a:r>
            <a:r>
              <a:rPr lang="en" sz="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+ bf/2</a:t>
            </a:r>
            <a:r>
              <a:rPr lang="en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bg/2</a:t>
            </a:r>
          </a:p>
          <a:p>
            <a:pPr lvl="0"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ae </a:t>
            </a: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+ bf</a:t>
            </a:r>
            <a:r>
              <a:rPr lang="en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+ bg/2</a:t>
            </a:r>
            <a:r>
              <a:rPr lang="en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cf/2 + cg/2 - cf/2 + cg/2 </a:t>
            </a:r>
            <a:r>
              <a:rPr lang="en" sz="6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- bg/2</a:t>
            </a:r>
          </a:p>
          <a:p>
            <a:pPr lvl="0"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ae + bf </a:t>
            </a:r>
            <a:r>
              <a:rPr lang="en" sz="6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+ cf/2</a:t>
            </a:r>
            <a:r>
              <a:rPr lang="en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cg/2 </a:t>
            </a:r>
            <a:r>
              <a:rPr lang="en" sz="6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- cf/2</a:t>
            </a:r>
            <a:r>
              <a:rPr lang="en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cg/2 </a:t>
            </a:r>
          </a:p>
          <a:p>
            <a:pPr lvl="0"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ae + bf </a:t>
            </a:r>
            <a:r>
              <a:rPr lang="en" sz="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+ cg/2 + cg/2 </a:t>
            </a:r>
          </a:p>
          <a:p>
            <a:pPr lvl="0"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ae + bf + cg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50550" y="64325"/>
            <a:ext cx="26466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1D Winograd in Matrix Form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can be written in matrix form: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/>
              <a:t> - the filter vector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chemeClr val="dk1"/>
                </a:solidFill>
              </a:rPr>
              <a:t> - the input vector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>
                <a:solidFill>
                  <a:schemeClr val="dk1"/>
                </a:solidFill>
              </a:rPr>
              <a:t> - the output vector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⊙ </a:t>
            </a:r>
            <a:r>
              <a:rPr lang="en">
                <a:solidFill>
                  <a:schemeClr val="dk1"/>
                </a:solidFill>
              </a:rPr>
              <a:t>- elementwise multiplication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3267000" y="2378700"/>
            <a:ext cx="32577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Y = A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[(Gg)⊙(B</a:t>
            </a:r>
            <a:r>
              <a:rPr baseline="30000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d)]</a:t>
            </a:r>
          </a:p>
        </p:txBody>
      </p:sp>
      <p:graphicFrame>
        <p:nvGraphicFramePr>
          <p:cNvPr id="367" name="Shape 367"/>
          <p:cNvGraphicFramePr/>
          <p:nvPr/>
        </p:nvGraphicFramePr>
        <p:xfrm>
          <a:off x="7007500" y="316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432400"/>
                <a:gridCol w="427800"/>
                <a:gridCol w="427800"/>
                <a:gridCol w="42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68" name="Shape 368"/>
          <p:cNvGraphicFramePr/>
          <p:nvPr/>
        </p:nvGraphicFramePr>
        <p:xfrm>
          <a:off x="7223687" y="1383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427800"/>
                <a:gridCol w="427800"/>
                <a:gridCol w="42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½ 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½ 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½ 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½ 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½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½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69" name="Shape 369"/>
          <p:cNvGraphicFramePr/>
          <p:nvPr/>
        </p:nvGraphicFramePr>
        <p:xfrm>
          <a:off x="7009800" y="37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427800"/>
                <a:gridCol w="427800"/>
                <a:gridCol w="427800"/>
                <a:gridCol w="427800"/>
              </a:tblGrid>
              <a:tr h="330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70" name="Shape 370"/>
          <p:cNvSpPr txBox="1"/>
          <p:nvPr/>
        </p:nvSpPr>
        <p:spPr>
          <a:xfrm>
            <a:off x="6552450" y="532275"/>
            <a:ext cx="3951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aseline="30000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6737000" y="1925137"/>
            <a:ext cx="3951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6581550" y="3706637"/>
            <a:ext cx="3951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aseline="30000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376800" y="4764900"/>
            <a:ext cx="83904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Lavin, Andrew, and Scott Gray. "Fast algorithms for convolutional neural networks."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Proceedings of the IEEE Conference on Computer Vision and Pattern Recognition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. 2016.</a:t>
            </a:r>
          </a:p>
        </p:txBody>
      </p:sp>
      <p:grpSp>
        <p:nvGrpSpPr>
          <p:cNvPr id="374" name="Shape 374"/>
          <p:cNvGrpSpPr/>
          <p:nvPr/>
        </p:nvGrpSpPr>
        <p:grpSpPr>
          <a:xfrm>
            <a:off x="3562100" y="752775"/>
            <a:ext cx="3174900" cy="3236700"/>
            <a:chOff x="3562100" y="752775"/>
            <a:chExt cx="3174900" cy="3236700"/>
          </a:xfrm>
        </p:grpSpPr>
        <p:cxnSp>
          <p:nvCxnSpPr>
            <p:cNvPr id="375" name="Shape 375"/>
            <p:cNvCxnSpPr>
              <a:endCxn id="370" idx="1"/>
            </p:cNvCxnSpPr>
            <p:nvPr/>
          </p:nvCxnSpPr>
          <p:spPr>
            <a:xfrm flipH="1" rot="10800000">
              <a:off x="5292150" y="752775"/>
              <a:ext cx="1260300" cy="2768700"/>
            </a:xfrm>
            <a:prstGeom prst="straightConnector1">
              <a:avLst/>
            </a:prstGeom>
            <a:noFill/>
            <a:ln cap="flat" cmpd="sng" w="19050">
              <a:solidFill>
                <a:srgbClr val="3D85C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76" name="Shape 376"/>
            <p:cNvCxnSpPr>
              <a:endCxn id="371" idx="1"/>
            </p:cNvCxnSpPr>
            <p:nvPr/>
          </p:nvCxnSpPr>
          <p:spPr>
            <a:xfrm flipH="1" rot="10800000">
              <a:off x="5304500" y="2145637"/>
              <a:ext cx="1432500" cy="1371600"/>
            </a:xfrm>
            <a:prstGeom prst="straightConnector1">
              <a:avLst/>
            </a:prstGeom>
            <a:noFill/>
            <a:ln cap="flat" cmpd="sng" w="19050">
              <a:solidFill>
                <a:srgbClr val="3D85C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77" name="Shape 377"/>
            <p:cNvCxnSpPr>
              <a:endCxn id="372" idx="1"/>
            </p:cNvCxnSpPr>
            <p:nvPr/>
          </p:nvCxnSpPr>
          <p:spPr>
            <a:xfrm>
              <a:off x="5304450" y="3525437"/>
              <a:ext cx="1277100" cy="401700"/>
            </a:xfrm>
            <a:prstGeom prst="straightConnector1">
              <a:avLst/>
            </a:prstGeom>
            <a:noFill/>
            <a:ln cap="flat" cmpd="sng" w="19050">
              <a:solidFill>
                <a:srgbClr val="3D85C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378" name="Shape 378"/>
            <p:cNvSpPr txBox="1"/>
            <p:nvPr/>
          </p:nvSpPr>
          <p:spPr>
            <a:xfrm>
              <a:off x="3562100" y="3095775"/>
              <a:ext cx="1946400" cy="8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3D85C6"/>
                  </a:solidFill>
                  <a:latin typeface="Garamond"/>
                  <a:ea typeface="Garamond"/>
                  <a:cs typeface="Garamond"/>
                  <a:sym typeface="Garamond"/>
                </a:rPr>
                <a:t>Specific to filter width 3, output width 2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  <a:r>
              <a:rPr lang="en"/>
              <a:t>D Winograd in Matrix Form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can be written in matrix form: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/>
              <a:t> - the filter vector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chemeClr val="dk1"/>
                </a:solidFill>
              </a:rPr>
              <a:t> - the input vector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>
                <a:solidFill>
                  <a:schemeClr val="dk1"/>
                </a:solidFill>
              </a:rPr>
              <a:t> - the output vector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⊙ </a:t>
            </a:r>
            <a:r>
              <a:rPr lang="en">
                <a:solidFill>
                  <a:schemeClr val="dk1"/>
                </a:solidFill>
              </a:rPr>
              <a:t>- elementwise multiplication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3267000" y="2378700"/>
            <a:ext cx="4549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Y = A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[(GgG</a:t>
            </a:r>
            <a:r>
              <a:rPr baseline="30000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)⊙(B</a:t>
            </a:r>
            <a:r>
              <a:rPr baseline="30000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dB)]A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76800" y="4764900"/>
            <a:ext cx="83904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Lavin, Andrew, and Scott Gray. "Fast algorithms for convolutional neural networks."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Proceedings of the IEEE Conference on Computer Vision and Pattern Recognition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. 2016.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4x4 Input, 3x3 Convolution, 2x2 Output Revisited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311700" y="1152475"/>
            <a:ext cx="8520600" cy="20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/>
              <a:t> - the filter vector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chemeClr val="dk1"/>
                </a:solidFill>
              </a:rPr>
              <a:t> - the input vector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>
                <a:solidFill>
                  <a:schemeClr val="dk1"/>
                </a:solidFill>
              </a:rPr>
              <a:t> - the output vector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⊙ </a:t>
            </a:r>
            <a:r>
              <a:rPr lang="en">
                <a:solidFill>
                  <a:schemeClr val="dk1"/>
                </a:solidFill>
              </a:rPr>
              <a:t>- elementwise multiplication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3267000" y="1692900"/>
            <a:ext cx="4549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Y = A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[(GgG</a:t>
            </a:r>
            <a:r>
              <a:rPr baseline="30000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)⊙(B</a:t>
            </a:r>
            <a:r>
              <a:rPr baseline="30000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dB)]A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376800" y="4764900"/>
            <a:ext cx="83904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Lavin, Andrew, and Scott Gray. "Fast algorithms for convolutional neural networks."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Proceedings of the IEEE Conference on Computer Vision and Pattern Recognition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. 2016.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583575" y="3893875"/>
            <a:ext cx="3951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aseline="30000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3578775" y="3893862"/>
            <a:ext cx="3951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6025175" y="3893850"/>
            <a:ext cx="3951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aseline="30000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</a:p>
        </p:txBody>
      </p:sp>
      <p:graphicFrame>
        <p:nvGraphicFramePr>
          <p:cNvPr id="398" name="Shape 398"/>
          <p:cNvGraphicFramePr/>
          <p:nvPr/>
        </p:nvGraphicFramePr>
        <p:xfrm>
          <a:off x="978675" y="355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427800"/>
                <a:gridCol w="427800"/>
                <a:gridCol w="427800"/>
                <a:gridCol w="427800"/>
              </a:tblGrid>
              <a:tr h="330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99" name="Shape 399"/>
          <p:cNvGraphicFramePr/>
          <p:nvPr/>
        </p:nvGraphicFramePr>
        <p:xfrm>
          <a:off x="3973875" y="3359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427800"/>
                <a:gridCol w="427800"/>
              </a:tblGrid>
              <a:tr h="330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½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½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½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½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400" name="Shape 400"/>
          <p:cNvGraphicFramePr/>
          <p:nvPr/>
        </p:nvGraphicFramePr>
        <p:xfrm>
          <a:off x="6442850" y="3359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427800"/>
                <a:gridCol w="427800"/>
                <a:gridCol w="427800"/>
                <a:gridCol w="427800"/>
              </a:tblGrid>
              <a:tr h="330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01" name="Shape 401"/>
          <p:cNvSpPr txBox="1"/>
          <p:nvPr/>
        </p:nvSpPr>
        <p:spPr>
          <a:xfrm>
            <a:off x="3423300" y="2421550"/>
            <a:ext cx="5343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3D85C6"/>
                </a:solidFill>
                <a:latin typeface="Garamond"/>
                <a:ea typeface="Garamond"/>
                <a:cs typeface="Garamond"/>
                <a:sym typeface="Garamond"/>
              </a:rPr>
              <a:t>This requires (the minimal) 16 multiplications, as opposed to 36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Did these Matrices Come From??</a:t>
            </a: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Winograd gives a process to derive them</a:t>
            </a:r>
            <a:r>
              <a:rPr baseline="30000" lang="en">
                <a:solidFill>
                  <a:srgbClr val="222222"/>
                </a:solidFill>
                <a:highlight>
                  <a:srgbClr val="FFFFFF"/>
                </a:highlight>
              </a:rPr>
              <a:t>1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based on the polynomial form of the Chinese Remainder Theorem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x = 2 mod 3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x = 1 mod 4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x = 5 (mod 12)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597350" y="4755800"/>
            <a:ext cx="79770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aseline="30000" lang="en" sz="100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Winograd, Shmuel.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Arithmetic complexity of computations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. Vol. 33. Siam, 1980.</a:t>
            </a:r>
          </a:p>
        </p:txBody>
      </p:sp>
      <p:pic>
        <p:nvPicPr>
          <p:cNvPr descr="shmuelwinograd.jpg" id="409" name="Shape 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5" y="1760525"/>
            <a:ext cx="14287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Notation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/>
              <a:t> - number of images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>
                <a:solidFill>
                  <a:schemeClr val="dk1"/>
                </a:solidFill>
              </a:rPr>
              <a:t> - kernel size (assumed square)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chemeClr val="dk1"/>
                </a:solidFill>
              </a:rPr>
              <a:t> - output width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solidFill>
                  <a:schemeClr val="dk1"/>
                </a:solidFill>
              </a:rPr>
              <a:t> - input width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solidFill>
                  <a:schemeClr val="dk1"/>
                </a:solidFill>
              </a:rPr>
              <a:t> - number of input channels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chemeClr val="dk1"/>
                </a:solidFill>
              </a:rPr>
              <a:t> - number of output channels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About Bigger Inputs/Outputs?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Larger input sizes can be easily handled by dividing the input into overlapping tiles of a size for which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/>
              <a:t>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/>
              <a:t> matrices have already been computed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Multiple input channels can be handled by processing them one by one and summing the result</a:t>
            </a:r>
          </a:p>
        </p:txBody>
      </p:sp>
      <p:sp>
        <p:nvSpPr>
          <p:cNvPr id="421" name="Shape 421"/>
          <p:cNvSpPr/>
          <p:nvPr/>
        </p:nvSpPr>
        <p:spPr>
          <a:xfrm>
            <a:off x="3468875" y="3209700"/>
            <a:ext cx="2272800" cy="386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About More than One Input Channel?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2339950" y="3116325"/>
            <a:ext cx="4549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Y = A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[(GgG</a:t>
            </a:r>
            <a:r>
              <a:rPr baseline="30000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)⊙(B</a:t>
            </a:r>
            <a:r>
              <a:rPr baseline="30000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dB)]A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About Large Kernels?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can also be handled by tiling the kernel and summing the result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Naïve Convolution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11700" y="1017725"/>
            <a:ext cx="8520600" cy="3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n = 0; n &lt; N; ++n) {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d = 0; d &lt; D; ++d) {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w = 0; w &lt; W; ++w) {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h = 0; h &lt; H; ++h) {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val = 0;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 = 0; c &lt; C; ++c) {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kx = 0; kx &lt; K; ++kx) {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ky = 0; ky &lt; K; ++ky) {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			val += kernel(kx,ky,c,d) * </a:t>
            </a:r>
          </a:p>
          <a:p>
            <a:pPr indent="457200" lvl="0" marL="32004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input(w + kx, h + ky, c, n);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		}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	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}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output(wOut, hOut, cOut, n) = val;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46926" y="1070755"/>
            <a:ext cx="289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13526" y="1272121"/>
            <a:ext cx="289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067851" y="1481651"/>
            <a:ext cx="289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526271" y="1695240"/>
            <a:ext cx="289799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984701" y="2116950"/>
            <a:ext cx="289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443131" y="2330535"/>
            <a:ext cx="289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897471" y="2536000"/>
            <a:ext cx="289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grpSp>
        <p:nvGrpSpPr>
          <p:cNvPr id="81" name="Shape 81"/>
          <p:cNvGrpSpPr/>
          <p:nvPr/>
        </p:nvGrpSpPr>
        <p:grpSpPr>
          <a:xfrm>
            <a:off x="5940524" y="815129"/>
            <a:ext cx="2633780" cy="1300499"/>
            <a:chOff x="5940524" y="815129"/>
            <a:chExt cx="2633780" cy="1300499"/>
          </a:xfrm>
        </p:grpSpPr>
        <p:sp>
          <p:nvSpPr>
            <p:cNvPr id="82" name="Shape 82"/>
            <p:cNvSpPr txBox="1"/>
            <p:nvPr/>
          </p:nvSpPr>
          <p:spPr>
            <a:xfrm>
              <a:off x="5940524" y="815129"/>
              <a:ext cx="817800" cy="1300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7200">
                  <a:solidFill>
                    <a:srgbClr val="3D85C6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</a:p>
          </p:txBody>
        </p:sp>
        <p:sp>
          <p:nvSpPr>
            <p:cNvPr id="83" name="Shape 83"/>
            <p:cNvSpPr txBox="1"/>
            <p:nvPr/>
          </p:nvSpPr>
          <p:spPr>
            <a:xfrm>
              <a:off x="6589205" y="1309585"/>
              <a:ext cx="19851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3D85C6"/>
                  </a:solidFill>
                  <a:latin typeface="Garamond"/>
                  <a:ea typeface="Garamond"/>
                  <a:cs typeface="Garamond"/>
                  <a:sym typeface="Garamond"/>
                </a:rPr>
                <a:t>Can be done in parallel</a:t>
              </a:r>
            </a:p>
          </p:txBody>
        </p:sp>
      </p:grpSp>
      <p:grpSp>
        <p:nvGrpSpPr>
          <p:cNvPr id="84" name="Shape 84"/>
          <p:cNvGrpSpPr/>
          <p:nvPr/>
        </p:nvGrpSpPr>
        <p:grpSpPr>
          <a:xfrm>
            <a:off x="3161450" y="2173500"/>
            <a:ext cx="5606400" cy="2393875"/>
            <a:chOff x="3161450" y="2173500"/>
            <a:chExt cx="5606400" cy="2393875"/>
          </a:xfrm>
        </p:grpSpPr>
        <p:cxnSp>
          <p:nvCxnSpPr>
            <p:cNvPr id="85" name="Shape 85"/>
            <p:cNvCxnSpPr/>
            <p:nvPr/>
          </p:nvCxnSpPr>
          <p:spPr>
            <a:xfrm rot="10800000">
              <a:off x="5582750" y="4020525"/>
              <a:ext cx="1328100" cy="445800"/>
            </a:xfrm>
            <a:prstGeom prst="straightConnector1">
              <a:avLst/>
            </a:prstGeom>
            <a:noFill/>
            <a:ln cap="flat" cmpd="sng" w="19050">
              <a:solidFill>
                <a:srgbClr val="3D85C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86" name="Shape 86"/>
            <p:cNvCxnSpPr/>
            <p:nvPr/>
          </p:nvCxnSpPr>
          <p:spPr>
            <a:xfrm rot="10800000">
              <a:off x="3974650" y="3018900"/>
              <a:ext cx="2931600" cy="1452000"/>
            </a:xfrm>
            <a:prstGeom prst="straightConnector1">
              <a:avLst/>
            </a:prstGeom>
            <a:noFill/>
            <a:ln cap="flat" cmpd="sng" w="19050">
              <a:solidFill>
                <a:srgbClr val="3D85C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87" name="Shape 87"/>
            <p:cNvCxnSpPr/>
            <p:nvPr/>
          </p:nvCxnSpPr>
          <p:spPr>
            <a:xfrm rot="10800000">
              <a:off x="3161450" y="2173500"/>
              <a:ext cx="3749400" cy="2297400"/>
            </a:xfrm>
            <a:prstGeom prst="straightConnector1">
              <a:avLst/>
            </a:prstGeom>
            <a:noFill/>
            <a:ln cap="flat" cmpd="sng" w="19050">
              <a:solidFill>
                <a:srgbClr val="3D85C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88" name="Shape 88"/>
            <p:cNvSpPr txBox="1"/>
            <p:nvPr/>
          </p:nvSpPr>
          <p:spPr>
            <a:xfrm>
              <a:off x="6910850" y="4218175"/>
              <a:ext cx="18570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3D85C6"/>
                  </a:solidFill>
                  <a:latin typeface="Garamond"/>
                  <a:ea typeface="Garamond"/>
                  <a:cs typeface="Garamond"/>
                  <a:sym typeface="Garamond"/>
                </a:rPr>
                <a:t>Loops 5-7 are not independent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4x4 Input, 3x3 Convolution, 2x2 Output </a:t>
            </a:r>
          </a:p>
        </p:txBody>
      </p:sp>
      <p:graphicFrame>
        <p:nvGraphicFramePr>
          <p:cNvPr id="94" name="Shape 94"/>
          <p:cNvGraphicFramePr/>
          <p:nvPr/>
        </p:nvGraphicFramePr>
        <p:xfrm>
          <a:off x="1626800" y="161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</a:t>
                      </a:r>
                    </a:p>
                  </a:txBody>
                  <a:tcPr marT="91425" marB="91425" marR="91425" marL="91425" anchor="ctr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</a:t>
                      </a:r>
                    </a:p>
                  </a:txBody>
                  <a:tcPr marT="91425" marB="91425" marR="91425" marL="91425" anchor="ctr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j 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</a:t>
                      </a:r>
                    </a:p>
                  </a:txBody>
                  <a:tcPr marT="91425" marB="91425" marR="91425" marL="91425" anchor="ctr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95" name="Shape 95"/>
          <p:cNvGraphicFramePr/>
          <p:nvPr/>
        </p:nvGraphicFramePr>
        <p:xfrm>
          <a:off x="3860725" y="181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  <a:gridCol w="382850"/>
                <a:gridCol w="382850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q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</a:t>
                      </a:r>
                    </a:p>
                  </a:txBody>
                  <a:tcPr marT="91425" marB="91425" marR="91425" marL="91425" anchor="ctr"/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v</a:t>
                      </a:r>
                    </a:p>
                  </a:txBody>
                  <a:tcPr marT="91425" marB="91425" marR="91425" marL="91425" anchor="ctr"/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w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x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y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96" name="Shape 96"/>
          <p:cNvGraphicFramePr/>
          <p:nvPr/>
        </p:nvGraphicFramePr>
        <p:xfrm>
          <a:off x="5653525" y="200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  <a:gridCol w="382850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α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β</a:t>
                      </a:r>
                    </a:p>
                  </a:txBody>
                  <a:tcPr marT="91425" marB="91425" marR="91425" marL="91425" anchor="ctr"/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𝛾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𝛿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7" name="Shape 97"/>
          <p:cNvSpPr txBox="1"/>
          <p:nvPr/>
        </p:nvSpPr>
        <p:spPr>
          <a:xfrm>
            <a:off x="3291212" y="2224725"/>
            <a:ext cx="436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latin typeface="Garamond"/>
                <a:ea typeface="Garamond"/>
                <a:cs typeface="Garamond"/>
                <a:sym typeface="Garamond"/>
              </a:rPr>
              <a:t>*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113137" y="2224725"/>
            <a:ext cx="436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Garamond"/>
                <a:ea typeface="Garamond"/>
                <a:cs typeface="Garamond"/>
                <a:sym typeface="Garamond"/>
              </a:rPr>
              <a:t>=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4x4 Input, 3x3 Convolution, 2x2 Output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3786925"/>
            <a:ext cx="8520600" cy="8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β = bq + cr + ds + ft + gu + hv + jw + kx + ly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( 9 multiplications per output value)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( 9 * 4 = 36 multiplications for all 4 output values)</a:t>
            </a:r>
          </a:p>
        </p:txBody>
      </p:sp>
      <p:graphicFrame>
        <p:nvGraphicFramePr>
          <p:cNvPr id="105" name="Shape 105"/>
          <p:cNvGraphicFramePr/>
          <p:nvPr/>
        </p:nvGraphicFramePr>
        <p:xfrm>
          <a:off x="1626800" y="161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j 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06" name="Shape 106"/>
          <p:cNvGraphicFramePr/>
          <p:nvPr/>
        </p:nvGraphicFramePr>
        <p:xfrm>
          <a:off x="3860725" y="181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  <a:gridCol w="382850"/>
                <a:gridCol w="382850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q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v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w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x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y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Shape 107"/>
          <p:cNvGraphicFramePr/>
          <p:nvPr/>
        </p:nvGraphicFramePr>
        <p:xfrm>
          <a:off x="5653525" y="200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  <a:gridCol w="382850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α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β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𝛾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𝛿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8" name="Shape 108"/>
          <p:cNvSpPr txBox="1"/>
          <p:nvPr/>
        </p:nvSpPr>
        <p:spPr>
          <a:xfrm>
            <a:off x="3291212" y="2224725"/>
            <a:ext cx="436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Garamond"/>
                <a:ea typeface="Garamond"/>
                <a:cs typeface="Garamond"/>
                <a:sym typeface="Garamond"/>
              </a:rPr>
              <a:t>*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113137" y="2224725"/>
            <a:ext cx="436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Garamond"/>
                <a:ea typeface="Garamond"/>
                <a:cs typeface="Garamond"/>
                <a:sym typeface="Garamond"/>
              </a:rPr>
              <a:t>=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Toeplitz Matrix Form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x="6968487" y="11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2695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</a:t>
                      </a:r>
                    </a:p>
                  </a:txBody>
                  <a:tcPr marT="91425" marB="91425" marR="91425" marL="91425" anchor="ctr"/>
                </a:tc>
              </a:tr>
              <a:tr h="2658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2658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2658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2658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</a:t>
                      </a:r>
                    </a:p>
                  </a:txBody>
                  <a:tcPr marT="91425" marB="91425" marR="91425" marL="91425" anchor="ctr"/>
                </a:tc>
              </a:tr>
              <a:tr h="2658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2658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2658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2658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</a:t>
                      </a:r>
                    </a:p>
                  </a:txBody>
                  <a:tcPr marT="91425" marB="91425" marR="91425" marL="91425" anchor="ctr"/>
                </a:tc>
              </a:tr>
              <a:tr h="2658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j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2658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2658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2658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</a:t>
                      </a:r>
                    </a:p>
                  </a:txBody>
                  <a:tcPr marT="91425" marB="91425" marR="91425" marL="91425" anchor="ctr"/>
                </a:tc>
              </a:tr>
              <a:tr h="2658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</a:t>
                      </a:r>
                    </a:p>
                  </a:txBody>
                  <a:tcPr marT="91425" marB="91425" marR="91425" marL="91425" anchor="ctr"/>
                </a:tc>
              </a:tr>
              <a:tr h="2658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</a:t>
                      </a:r>
                    </a:p>
                  </a:txBody>
                  <a:tcPr marT="91425" marB="91425" marR="91425" marL="91425" anchor="ctr"/>
                </a:tc>
              </a:tr>
              <a:tr h="2658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16" name="Shape 116"/>
          <p:cNvGraphicFramePr/>
          <p:nvPr/>
        </p:nvGraphicFramePr>
        <p:xfrm>
          <a:off x="8244325" y="178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α</a:t>
                      </a:r>
                    </a:p>
                  </a:txBody>
                  <a:tcPr marT="91425" marB="91425" marR="91425" marL="91425" anchor="ctr"/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β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𝛾</a:t>
                      </a:r>
                    </a:p>
                  </a:txBody>
                  <a:tcPr marT="91425" marB="91425" marR="91425" marL="91425" anchor="ctr"/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𝛿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17" name="Shape 117"/>
          <p:cNvGraphicFramePr/>
          <p:nvPr/>
        </p:nvGraphicFramePr>
        <p:xfrm>
          <a:off x="5250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q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v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w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x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q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v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w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x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y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q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v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w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x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q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v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w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x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y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8" name="Shape 118"/>
          <p:cNvSpPr txBox="1"/>
          <p:nvPr/>
        </p:nvSpPr>
        <p:spPr>
          <a:xfrm>
            <a:off x="7579575" y="2352525"/>
            <a:ext cx="436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Garamond"/>
                <a:ea typeface="Garamond"/>
                <a:cs typeface="Garamond"/>
                <a:sym typeface="Garamond"/>
              </a:rPr>
              <a:t>=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3786925"/>
            <a:ext cx="8520600" cy="8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β = bq + cr + ds + ft + gu + hv + jw + kx + ly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( 9 multiplications per output value)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( 9 * 4 = 36 multiplications for all 4 output values)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2701850" y="118350"/>
            <a:ext cx="6131400" cy="1806825"/>
            <a:chOff x="2701850" y="118350"/>
            <a:chExt cx="6131400" cy="1806825"/>
          </a:xfrm>
        </p:grpSpPr>
        <p:sp>
          <p:nvSpPr>
            <p:cNvPr id="121" name="Shape 121"/>
            <p:cNvSpPr txBox="1"/>
            <p:nvPr/>
          </p:nvSpPr>
          <p:spPr>
            <a:xfrm>
              <a:off x="8038250" y="1383075"/>
              <a:ext cx="795000" cy="54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3D85C6"/>
                  </a:solidFill>
                  <a:latin typeface="Garamond"/>
                  <a:ea typeface="Garamond"/>
                  <a:cs typeface="Garamond"/>
                  <a:sym typeface="Garamond"/>
                </a:rPr>
                <a:t>WH x 1</a:t>
              </a: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5169350" y="118350"/>
              <a:ext cx="17442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3D85C6"/>
                  </a:solidFill>
                  <a:latin typeface="Garamond"/>
                  <a:ea typeface="Garamond"/>
                  <a:cs typeface="Garamond"/>
                  <a:sym typeface="Garamond"/>
                </a:rPr>
                <a:t>(W+K-1)(H+K-1) x 1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2701850" y="1433500"/>
              <a:ext cx="20292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3D85C6"/>
                  </a:solidFill>
                  <a:latin typeface="Garamond"/>
                  <a:ea typeface="Garamond"/>
                  <a:cs typeface="Garamond"/>
                  <a:sym typeface="Garamond"/>
                </a:rPr>
                <a:t>WH x </a:t>
              </a:r>
              <a:r>
                <a:rPr b="1" lang="en">
                  <a:solidFill>
                    <a:srgbClr val="3D85C6"/>
                  </a:solidFill>
                  <a:latin typeface="Garamond"/>
                  <a:ea typeface="Garamond"/>
                  <a:cs typeface="Garamond"/>
                  <a:sym typeface="Garamond"/>
                </a:rPr>
                <a:t>(W+K-1)(H+K-1)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caffe Trick</a:t>
            </a:r>
          </a:p>
        </p:txBody>
      </p:sp>
      <p:graphicFrame>
        <p:nvGraphicFramePr>
          <p:cNvPr id="129" name="Shape 129"/>
          <p:cNvGraphicFramePr/>
          <p:nvPr/>
        </p:nvGraphicFramePr>
        <p:xfrm>
          <a:off x="1931600" y="222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j 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30" name="Shape 130"/>
          <p:cNvGraphicFramePr/>
          <p:nvPr/>
        </p:nvGraphicFramePr>
        <p:xfrm>
          <a:off x="4165525" y="242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  <a:gridCol w="382850"/>
                <a:gridCol w="382850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q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v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w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x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y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Shape 131"/>
          <p:cNvGraphicFramePr/>
          <p:nvPr/>
        </p:nvGraphicFramePr>
        <p:xfrm>
          <a:off x="5958325" y="261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  <a:gridCol w="382850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α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β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𝛾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𝛿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caffe Trick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8" name="Shape 138"/>
          <p:cNvGraphicFramePr/>
          <p:nvPr/>
        </p:nvGraphicFramePr>
        <p:xfrm>
          <a:off x="1931600" y="222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j 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39" name="Shape 139"/>
          <p:cNvGraphicFramePr/>
          <p:nvPr/>
        </p:nvGraphicFramePr>
        <p:xfrm>
          <a:off x="4165525" y="242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  <a:gridCol w="382850"/>
                <a:gridCol w="382850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q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v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w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x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y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Shape 140"/>
          <p:cNvGraphicFramePr/>
          <p:nvPr/>
        </p:nvGraphicFramePr>
        <p:xfrm>
          <a:off x="6186925" y="216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{7F485CF8-5D04-4264-BFB5-D626A628D8B3}</a:tableStyleId>
              </a:tblPr>
              <a:tblGrid>
                <a:gridCol w="382850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α</a:t>
                      </a:r>
                    </a:p>
                  </a:txBody>
                  <a:tcPr marT="91425" marB="91425" marR="91425" marL="91425" anchor="ctr"/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β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𝛾</a:t>
                      </a:r>
                    </a:p>
                  </a:txBody>
                  <a:tcPr marT="91425" marB="91425" marR="91425" marL="91425" anchor="ctr"/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𝛿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