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5" Type="http://schemas.openxmlformats.org/officeDocument/2006/relationships/image" Target="../media/image3.png"/><Relationship Id="rId6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5" Type="http://schemas.openxmlformats.org/officeDocument/2006/relationships/image" Target="../media/image3.png"/><Relationship Id="rId6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Pipelines for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Large Datasets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3818700" y="3292700"/>
            <a:ext cx="15066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John Thickstun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542750" y="401150"/>
            <a:ext cx="8117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Retrieving a Random Mini-batch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645625" y="1215925"/>
            <a:ext cx="71988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Upper bound: how big is your minibatch?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2109050" y="1291250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542750" y="401150"/>
            <a:ext cx="8117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Retrieving a Random Mini-batch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645625" y="1829275"/>
            <a:ext cx="7769100" cy="31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ImageNet?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Commonly resampled to 256x256 (x3)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Suppose we use mini-batch size of 100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Each minibatch is ~75MB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You can read no more than ~8 mini/second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3" name="Shape 143"/>
          <p:cNvSpPr txBox="1"/>
          <p:nvPr/>
        </p:nvSpPr>
        <p:spPr>
          <a:xfrm>
            <a:off x="645625" y="1215925"/>
            <a:ext cx="71988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Upper bound: how big is your minibatch?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2109050" y="1291250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542750" y="401150"/>
            <a:ext cx="8117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Retrieving a Random Mini-batch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645625" y="1829275"/>
            <a:ext cx="7769100" cy="31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ImageNet?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Commonly resampled to 256x256 (x3)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Suppose we use mini-batch size of 100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Each minibatch is ~75MB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You can read no more than ~8 mini/second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Multiple concurrent experiments?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Minibatch rate drops by factor # of experiments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1" name="Shape 151"/>
          <p:cNvSpPr txBox="1"/>
          <p:nvPr/>
        </p:nvSpPr>
        <p:spPr>
          <a:xfrm>
            <a:off x="645625" y="1215925"/>
            <a:ext cx="71988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Upper bound: how big is your minibatch?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109050" y="1291250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542750" y="401150"/>
            <a:ext cx="8117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Multiple concurrent experiments</a:t>
            </a:r>
          </a:p>
        </p:txBody>
      </p:sp>
      <p:sp>
        <p:nvSpPr>
          <p:cNvPr id="158" name="Shape 158"/>
          <p:cNvSpPr/>
          <p:nvPr/>
        </p:nvSpPr>
        <p:spPr>
          <a:xfrm>
            <a:off x="2162850" y="1635600"/>
            <a:ext cx="1980000" cy="2808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4994625" y="1244850"/>
            <a:ext cx="1980000" cy="69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4994625" y="2127300"/>
            <a:ext cx="1980000" cy="69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4994625" y="2959275"/>
            <a:ext cx="1980000" cy="69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4994625" y="3791250"/>
            <a:ext cx="1980000" cy="69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2329650" y="1818525"/>
            <a:ext cx="1560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Data Server</a:t>
            </a:r>
          </a:p>
        </p:txBody>
      </p:sp>
      <p:pic>
        <p:nvPicPr>
          <p:cNvPr descr="850-evo-ssd.jpe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00" y="2561028"/>
            <a:ext cx="1321616" cy="74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>
            <a:stCxn id="164" idx="3"/>
          </p:cNvCxnSpPr>
          <p:nvPr/>
        </p:nvCxnSpPr>
        <p:spPr>
          <a:xfrm flipH="1" rot="10800000">
            <a:off x="1549316" y="2929728"/>
            <a:ext cx="489900" cy="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6" name="Shape 166"/>
          <p:cNvCxnSpPr/>
          <p:nvPr/>
        </p:nvCxnSpPr>
        <p:spPr>
          <a:xfrm flipH="1" rot="10800000">
            <a:off x="4314950" y="1657175"/>
            <a:ext cx="44130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7" name="Shape 167"/>
          <p:cNvCxnSpPr/>
          <p:nvPr/>
        </p:nvCxnSpPr>
        <p:spPr>
          <a:xfrm flipH="1">
            <a:off x="4390400" y="1818525"/>
            <a:ext cx="451800" cy="2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8" name="Shape 168"/>
          <p:cNvCxnSpPr/>
          <p:nvPr/>
        </p:nvCxnSpPr>
        <p:spPr>
          <a:xfrm>
            <a:off x="4357975" y="2367300"/>
            <a:ext cx="40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9" name="Shape 169"/>
          <p:cNvCxnSpPr/>
          <p:nvPr/>
        </p:nvCxnSpPr>
        <p:spPr>
          <a:xfrm rot="10800000">
            <a:off x="4379625" y="2539475"/>
            <a:ext cx="37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0" name="Shape 170"/>
          <p:cNvCxnSpPr/>
          <p:nvPr/>
        </p:nvCxnSpPr>
        <p:spPr>
          <a:xfrm>
            <a:off x="4314950" y="3185100"/>
            <a:ext cx="4842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1" name="Shape 171"/>
          <p:cNvCxnSpPr/>
          <p:nvPr/>
        </p:nvCxnSpPr>
        <p:spPr>
          <a:xfrm rot="10800000">
            <a:off x="4368775" y="3432575"/>
            <a:ext cx="39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2" name="Shape 172"/>
          <p:cNvCxnSpPr/>
          <p:nvPr/>
        </p:nvCxnSpPr>
        <p:spPr>
          <a:xfrm>
            <a:off x="4314950" y="3959850"/>
            <a:ext cx="462600" cy="9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3" name="Shape 173"/>
          <p:cNvCxnSpPr/>
          <p:nvPr/>
        </p:nvCxnSpPr>
        <p:spPr>
          <a:xfrm rot="10800000">
            <a:off x="4271975" y="4132150"/>
            <a:ext cx="473400" cy="1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4" name="Shape 174"/>
          <p:cNvSpPr txBox="1"/>
          <p:nvPr/>
        </p:nvSpPr>
        <p:spPr>
          <a:xfrm>
            <a:off x="5129150" y="1244850"/>
            <a:ext cx="1560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Data Client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5129150" y="2102062"/>
            <a:ext cx="1560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Data Client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5129150" y="2929725"/>
            <a:ext cx="1560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Data Client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5129150" y="3791250"/>
            <a:ext cx="1560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Data Client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2039225" y="2345775"/>
            <a:ext cx="2080200" cy="19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Main thread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Reads disk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Fills queues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Client threads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Serve data to client from queue over socket</a:t>
            </a:r>
          </a:p>
        </p:txBody>
      </p:sp>
      <p:pic>
        <p:nvPicPr>
          <p:cNvPr descr="GeForce_GTX_1080Ti_3qtr_Front_Left.png"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5025" y="1227297"/>
            <a:ext cx="1145125" cy="8682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Force_GTX_1080Ti_3qtr_Front_Left.png"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2100" y="2042835"/>
            <a:ext cx="1145125" cy="8682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Force_GTX_1080Ti_3qtr_Front_Left.png"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750" y="2874810"/>
            <a:ext cx="1145125" cy="8682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Force_GTX_1080Ti_3qtr_Front_Left.png"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750" y="3706785"/>
            <a:ext cx="1145125" cy="8682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Shape 183"/>
          <p:cNvCxnSpPr/>
          <p:nvPr/>
        </p:nvCxnSpPr>
        <p:spPr>
          <a:xfrm>
            <a:off x="7068125" y="1590150"/>
            <a:ext cx="3534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4" name="Shape 184"/>
          <p:cNvCxnSpPr/>
          <p:nvPr/>
        </p:nvCxnSpPr>
        <p:spPr>
          <a:xfrm>
            <a:off x="7106662" y="2535125"/>
            <a:ext cx="3534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5" name="Shape 185"/>
          <p:cNvCxnSpPr/>
          <p:nvPr/>
        </p:nvCxnSpPr>
        <p:spPr>
          <a:xfrm>
            <a:off x="7148487" y="3309825"/>
            <a:ext cx="3534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6" name="Shape 186"/>
          <p:cNvCxnSpPr/>
          <p:nvPr/>
        </p:nvCxnSpPr>
        <p:spPr>
          <a:xfrm>
            <a:off x="7148487" y="4192300"/>
            <a:ext cx="3534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7" name="Shape 187"/>
          <p:cNvSpPr txBox="1"/>
          <p:nvPr/>
        </p:nvSpPr>
        <p:spPr>
          <a:xfrm>
            <a:off x="5046112" y="1580075"/>
            <a:ext cx="22650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batch from socket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5041600" y="2436937"/>
            <a:ext cx="22650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batch from socket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4992787" y="3242525"/>
            <a:ext cx="22650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batch from socket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5041587" y="4135675"/>
            <a:ext cx="22650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batch from socket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542750" y="401150"/>
            <a:ext cx="8117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</a:t>
            </a:r>
            <a:r>
              <a:rPr lang="en" sz="3600"/>
              <a:t>oncurrent experiments (round 2)</a:t>
            </a:r>
          </a:p>
        </p:txBody>
      </p:sp>
      <p:sp>
        <p:nvSpPr>
          <p:cNvPr id="196" name="Shape 196"/>
          <p:cNvSpPr/>
          <p:nvPr/>
        </p:nvSpPr>
        <p:spPr>
          <a:xfrm>
            <a:off x="2213300" y="2007075"/>
            <a:ext cx="1980000" cy="846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5063837" y="1162112"/>
            <a:ext cx="1980000" cy="69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5063837" y="2513500"/>
            <a:ext cx="1980000" cy="69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2232062" y="2189425"/>
            <a:ext cx="19800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Linux pagebuffer</a:t>
            </a:r>
          </a:p>
        </p:txBody>
      </p:sp>
      <p:pic>
        <p:nvPicPr>
          <p:cNvPr descr="850-evo-ssd.jpeg"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12" y="2060328"/>
            <a:ext cx="1321616" cy="74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Shape 201"/>
          <p:cNvCxnSpPr>
            <a:stCxn id="200" idx="3"/>
          </p:cNvCxnSpPr>
          <p:nvPr/>
        </p:nvCxnSpPr>
        <p:spPr>
          <a:xfrm flipH="1" rot="10800000">
            <a:off x="1575528" y="2429028"/>
            <a:ext cx="489900" cy="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2" name="Shape 202"/>
          <p:cNvCxnSpPr/>
          <p:nvPr/>
        </p:nvCxnSpPr>
        <p:spPr>
          <a:xfrm flipH="1" rot="10800000">
            <a:off x="4384162" y="1574437"/>
            <a:ext cx="44130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3" name="Shape 203"/>
          <p:cNvCxnSpPr/>
          <p:nvPr/>
        </p:nvCxnSpPr>
        <p:spPr>
          <a:xfrm flipH="1">
            <a:off x="4459612" y="1735787"/>
            <a:ext cx="451800" cy="2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4" name="Shape 204"/>
          <p:cNvCxnSpPr/>
          <p:nvPr/>
        </p:nvCxnSpPr>
        <p:spPr>
          <a:xfrm>
            <a:off x="4384162" y="2682100"/>
            <a:ext cx="462600" cy="9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5" name="Shape 205"/>
          <p:cNvCxnSpPr/>
          <p:nvPr/>
        </p:nvCxnSpPr>
        <p:spPr>
          <a:xfrm rot="10800000">
            <a:off x="4341187" y="2854400"/>
            <a:ext cx="473400" cy="1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6" name="Shape 206"/>
          <p:cNvSpPr txBox="1"/>
          <p:nvPr/>
        </p:nvSpPr>
        <p:spPr>
          <a:xfrm>
            <a:off x="5198362" y="1162112"/>
            <a:ext cx="1560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Data Client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5198362" y="2513500"/>
            <a:ext cx="1560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Data Client</a:t>
            </a:r>
          </a:p>
        </p:txBody>
      </p:sp>
      <p:pic>
        <p:nvPicPr>
          <p:cNvPr descr="GeForce_GTX_1080Ti_3qtr_Front_Left.png"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4237" y="1144560"/>
            <a:ext cx="1145125" cy="8682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Force_GTX_1080Ti_3qtr_Front_Left.png"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4962" y="2429035"/>
            <a:ext cx="1145125" cy="8682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Shape 210"/>
          <p:cNvCxnSpPr/>
          <p:nvPr/>
        </p:nvCxnSpPr>
        <p:spPr>
          <a:xfrm>
            <a:off x="7137337" y="1507412"/>
            <a:ext cx="3534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1" name="Shape 211"/>
          <p:cNvCxnSpPr/>
          <p:nvPr/>
        </p:nvCxnSpPr>
        <p:spPr>
          <a:xfrm>
            <a:off x="7217700" y="2914550"/>
            <a:ext cx="3534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2" name="Shape 212"/>
          <p:cNvSpPr txBox="1"/>
          <p:nvPr/>
        </p:nvSpPr>
        <p:spPr>
          <a:xfrm>
            <a:off x="5115325" y="1497337"/>
            <a:ext cx="22650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 from “disk”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5110800" y="2857925"/>
            <a:ext cx="22650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 from “disk”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652337" y="1507412"/>
            <a:ext cx="14850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...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602575" y="3368025"/>
            <a:ext cx="7833600" cy="13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Works if you can fit a single complete copy of your dataset in RAM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Monitor with free -m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buff/cache tracks the size of the pagebuffer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Clear the pagebuffer (useful for debugging):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sudo sh -c 'echo 1 &gt;/proc/sys/vm/drop_caches'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542750" y="401150"/>
            <a:ext cx="8117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Final Random Thoughts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407700" y="1144550"/>
            <a:ext cx="83286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For measurements, it’s useful to eat up all your RAM: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memory_eater = ' ' * 56*(2**30) 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This effectively disables the pagebuffer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542750" y="401150"/>
            <a:ext cx="8117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Final Random Thoughts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407700" y="1144550"/>
            <a:ext cx="83286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For measurements, it’s useful to eat up all your RAM: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memory_eater = ' ' * 56*(2**30) 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This effectively disables the pagebuffer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Seek times aren’t O(1)!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SSDs advertise O(1) seek time (for example .1ms)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But filesystems store files in fragments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One call to ‘seek’ corresponds to many SSD seeks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Consider storing your data on an empty partition?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542750" y="401150"/>
            <a:ext cx="8117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Final Random Thoughts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07700" y="1144550"/>
            <a:ext cx="83286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For measurements, it’s useful to eat up all your RAM: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memory_eater = ' ' * 56*(2**30) 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This effectively disables the pagebuffer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Seek times aren’t O(1)!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SSDs advertise O(1) seek time (for example .1ms)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But filesystems store files in fragments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One call to ‘seek’ corresponds to many SSD seeks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Consider storing your data on an empty partition?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Consider using multiple SSDs?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/>
        </p:nvSpPr>
        <p:spPr>
          <a:xfrm>
            <a:off x="542750" y="401150"/>
            <a:ext cx="8117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Final Random Thoughts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407700" y="1144550"/>
            <a:ext cx="83286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For measurements, it’s useful to eat up all your RAM: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memory_eater = ' ' * 56*(2**30) 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This effectively disables the pagebuffer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Seek times aren’t O(1)!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SSDs advertise O(1) seek time (for example .1ms)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But filesystems store files in fragments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One call to ‘seek’ corresponds to many SSD seeks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Consider storing your data on an empty partition?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Consider using multiple SSDs?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Has anyone tried SATA Express?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7-05 at 11.52.58 AM.png"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00" y="1548450"/>
            <a:ext cx="8775999" cy="19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542750" y="401150"/>
            <a:ext cx="8117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First-Order Method Template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542750" y="401150"/>
            <a:ext cx="8117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First-Order Method Template</a:t>
            </a:r>
          </a:p>
        </p:txBody>
      </p:sp>
      <p:pic>
        <p:nvPicPr>
          <p:cNvPr descr="Screen Shot 2017-07-05 at 4.43.16 PM.pn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00" y="1521125"/>
            <a:ext cx="8817625" cy="19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542750" y="401150"/>
            <a:ext cx="8117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Data Pipelines</a:t>
            </a:r>
          </a:p>
        </p:txBody>
      </p:sp>
      <p:pic>
        <p:nvPicPr>
          <p:cNvPr descr="850-evo-ssd.jpe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25" y="1538784"/>
            <a:ext cx="2193048" cy="1233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Shape 74"/>
          <p:cNvCxnSpPr/>
          <p:nvPr/>
        </p:nvCxnSpPr>
        <p:spPr>
          <a:xfrm flipH="1" rot="10800000">
            <a:off x="2582498" y="2153910"/>
            <a:ext cx="1011899" cy="3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ram.jpg"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024" y="1591075"/>
            <a:ext cx="1924550" cy="1233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Shape 76"/>
          <p:cNvCxnSpPr/>
          <p:nvPr/>
        </p:nvCxnSpPr>
        <p:spPr>
          <a:xfrm flipH="1" rot="10800000">
            <a:off x="5598812" y="2144762"/>
            <a:ext cx="882300" cy="21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GeForce_GTX_1080Ti_3qtr_Front_Left.png"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7349" y="1400472"/>
            <a:ext cx="2244724" cy="170197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2582500" y="1581775"/>
            <a:ext cx="8574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SATA 3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573900" y="1581775"/>
            <a:ext cx="8574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PCIe</a:t>
            </a:r>
          </a:p>
        </p:txBody>
      </p:sp>
      <p:pic>
        <p:nvPicPr>
          <p:cNvPr descr="getimage" id="80" name="Shape 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8475" y="3462785"/>
            <a:ext cx="1603639" cy="16036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 rot="10800000">
            <a:off x="1990650" y="2948350"/>
            <a:ext cx="1560300" cy="81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" name="Shape 82"/>
          <p:cNvCxnSpPr/>
          <p:nvPr/>
        </p:nvCxnSpPr>
        <p:spPr>
          <a:xfrm flipH="1" rot="10800000">
            <a:off x="5616950" y="3066800"/>
            <a:ext cx="1205100" cy="63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3" name="Shape 83"/>
          <p:cNvCxnSpPr>
            <a:endCxn id="75" idx="2"/>
          </p:cNvCxnSpPr>
          <p:nvPr/>
        </p:nvCxnSpPr>
        <p:spPr>
          <a:xfrm rot="10800000">
            <a:off x="4560299" y="2824650"/>
            <a:ext cx="12900" cy="4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542750" y="401150"/>
            <a:ext cx="8117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Retrieving a Random Mini-batch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645625" y="1829275"/>
            <a:ext cx="7059000" cy="31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&lt; 1GB?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Store it on the GPU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45625" y="1215925"/>
            <a:ext cx="46701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Is your dataset...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542750" y="401150"/>
            <a:ext cx="8117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Retrieving a Random Mini-batch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45625" y="1829275"/>
            <a:ext cx="7059000" cy="31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&lt; 1GB?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Store it on the GPU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&lt; 128GB?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Store it in system RAM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645625" y="1215925"/>
            <a:ext cx="46701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Is your dataset...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542750" y="401150"/>
            <a:ext cx="8117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Retrieving a Random Mini-batch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645625" y="1829275"/>
            <a:ext cx="7059000" cy="31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&lt; 1GB?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Store it on the GPU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&lt; 128GB?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Store it in system RAM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&lt; 512GB?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Strongly consider storing it in system RAM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45625" y="1215925"/>
            <a:ext cx="46701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Is your dataset...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542750" y="401150"/>
            <a:ext cx="8117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Retrieving a Random Mini-batch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45625" y="1829275"/>
            <a:ext cx="7059000" cy="31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&lt; 1GB?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Store it on the GPU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&lt; 128GB?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Store it in system RAM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&lt; 512GB?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Strongly consider storing it in system RAM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O(Terabytes)?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Training will be painful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645625" y="1215925"/>
            <a:ext cx="46701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Is your dataset...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542750" y="401150"/>
            <a:ext cx="8117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Data Pipelines</a:t>
            </a:r>
          </a:p>
        </p:txBody>
      </p:sp>
      <p:pic>
        <p:nvPicPr>
          <p:cNvPr descr="850-evo-ssd.jpe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25" y="1538784"/>
            <a:ext cx="2193048" cy="1233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Shape 118"/>
          <p:cNvCxnSpPr/>
          <p:nvPr/>
        </p:nvCxnSpPr>
        <p:spPr>
          <a:xfrm flipH="1" rot="10800000">
            <a:off x="2582498" y="2153910"/>
            <a:ext cx="1011899" cy="3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ram.jpg"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024" y="1591075"/>
            <a:ext cx="1924550" cy="1233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Shape 120"/>
          <p:cNvCxnSpPr/>
          <p:nvPr/>
        </p:nvCxnSpPr>
        <p:spPr>
          <a:xfrm flipH="1" rot="10800000">
            <a:off x="5598812" y="2144762"/>
            <a:ext cx="882300" cy="21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GeForce_GTX_1080Ti_3qtr_Front_Left.png"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7349" y="1400472"/>
            <a:ext cx="2244724" cy="1701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2659750" y="1581775"/>
            <a:ext cx="8574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SATA 3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5362125" y="1581775"/>
            <a:ext cx="14598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40 </a:t>
            </a:r>
            <a:r>
              <a:rPr lang="en"/>
              <a:t>PCIe lanes</a:t>
            </a:r>
          </a:p>
        </p:txBody>
      </p:sp>
      <p:pic>
        <p:nvPicPr>
          <p:cNvPr descr="getimage" id="124" name="Shape 1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8475" y="3462785"/>
            <a:ext cx="1603639" cy="16036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Shape 125"/>
          <p:cNvCxnSpPr/>
          <p:nvPr/>
        </p:nvCxnSpPr>
        <p:spPr>
          <a:xfrm rot="10800000">
            <a:off x="1990650" y="2948350"/>
            <a:ext cx="1560300" cy="81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6" name="Shape 126"/>
          <p:cNvCxnSpPr/>
          <p:nvPr/>
        </p:nvCxnSpPr>
        <p:spPr>
          <a:xfrm flipH="1" rot="10800000">
            <a:off x="5616950" y="3066800"/>
            <a:ext cx="1205100" cy="63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7" name="Shape 127"/>
          <p:cNvCxnSpPr>
            <a:endCxn id="119" idx="2"/>
          </p:cNvCxnSpPr>
          <p:nvPr/>
        </p:nvCxnSpPr>
        <p:spPr>
          <a:xfrm rot="10800000">
            <a:off x="4560299" y="2824650"/>
            <a:ext cx="12900" cy="4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8" name="Shape 128"/>
          <p:cNvSpPr txBox="1"/>
          <p:nvPr/>
        </p:nvSpPr>
        <p:spPr>
          <a:xfrm>
            <a:off x="2609650" y="2417325"/>
            <a:ext cx="957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600MB/s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534012" y="2415750"/>
            <a:ext cx="10119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8x 1GB/s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