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0" r:id="rId3"/>
    <p:sldId id="280" r:id="rId4"/>
    <p:sldId id="295" r:id="rId5"/>
    <p:sldId id="294" r:id="rId6"/>
    <p:sldId id="281" r:id="rId7"/>
    <p:sldId id="296" r:id="rId8"/>
    <p:sldId id="297" r:id="rId9"/>
    <p:sldId id="282" r:id="rId10"/>
    <p:sldId id="290" r:id="rId11"/>
    <p:sldId id="288" r:id="rId12"/>
    <p:sldId id="284" r:id="rId13"/>
    <p:sldId id="293" r:id="rId14"/>
    <p:sldId id="289" r:id="rId15"/>
    <p:sldId id="266" r:id="rId16"/>
    <p:sldId id="285" r:id="rId17"/>
    <p:sldId id="287" r:id="rId18"/>
    <p:sldId id="278" r:id="rId19"/>
    <p:sldId id="286" r:id="rId20"/>
    <p:sldId id="279" r:id="rId21"/>
    <p:sldId id="269" r:id="rId22"/>
    <p:sldId id="291" r:id="rId23"/>
    <p:sldId id="270" r:id="rId24"/>
    <p:sldId id="262" r:id="rId25"/>
    <p:sldId id="276" r:id="rId26"/>
    <p:sldId id="292" r:id="rId27"/>
    <p:sldId id="277" r:id="rId28"/>
    <p:sldId id="298" r:id="rId29"/>
    <p:sldId id="302" r:id="rId30"/>
    <p:sldId id="303" r:id="rId31"/>
    <p:sldId id="301" r:id="rId32"/>
    <p:sldId id="304" r:id="rId33"/>
    <p:sldId id="305" r:id="rId34"/>
    <p:sldId id="300" r:id="rId35"/>
    <p:sldId id="306" r:id="rId36"/>
    <p:sldId id="299" r:id="rId37"/>
    <p:sldId id="271" r:id="rId38"/>
    <p:sldId id="274" r:id="rId39"/>
    <p:sldId id="309" r:id="rId40"/>
    <p:sldId id="307" r:id="rId41"/>
    <p:sldId id="272" r:id="rId42"/>
    <p:sldId id="30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F243-3920-47C9-5294-9667B27E3C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78B122-82CE-671D-061F-F8DC0E8735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DC2A5C-A822-0F2C-84E3-5B57E22E6E99}"/>
              </a:ext>
            </a:extLst>
          </p:cNvPr>
          <p:cNvSpPr>
            <a:spLocks noGrp="1"/>
          </p:cNvSpPr>
          <p:nvPr>
            <p:ph type="dt" sz="half" idx="10"/>
          </p:nvPr>
        </p:nvSpPr>
        <p:spPr/>
        <p:txBody>
          <a:bodyPr/>
          <a:lstStyle/>
          <a:p>
            <a:fld id="{BE4E9E4A-F75F-4BBB-84E7-3175B52E903D}" type="datetimeFigureOut">
              <a:rPr lang="en-US" smtClean="0"/>
              <a:t>8/7/2023</a:t>
            </a:fld>
            <a:endParaRPr lang="en-US" dirty="0"/>
          </a:p>
        </p:txBody>
      </p:sp>
      <p:sp>
        <p:nvSpPr>
          <p:cNvPr id="5" name="Footer Placeholder 4">
            <a:extLst>
              <a:ext uri="{FF2B5EF4-FFF2-40B4-BE49-F238E27FC236}">
                <a16:creationId xmlns:a16="http://schemas.microsoft.com/office/drawing/2014/main" id="{A4DCB570-81BC-E757-154D-2C725A36A8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FCC0E6-7CEA-38FF-59D4-451EAD34BE63}"/>
              </a:ext>
            </a:extLst>
          </p:cNvPr>
          <p:cNvSpPr>
            <a:spLocks noGrp="1"/>
          </p:cNvSpPr>
          <p:nvPr>
            <p:ph type="sldNum" sz="quarter" idx="12"/>
          </p:nvPr>
        </p:nvSpPr>
        <p:spPr/>
        <p:txBody>
          <a:bodyPr/>
          <a:lstStyle/>
          <a:p>
            <a:fld id="{285ABB12-B46D-4A4C-A994-6791A9E5E8A9}" type="slidenum">
              <a:rPr lang="en-US" smtClean="0"/>
              <a:t>‹#›</a:t>
            </a:fld>
            <a:endParaRPr lang="en-US" dirty="0"/>
          </a:p>
        </p:txBody>
      </p:sp>
    </p:spTree>
    <p:extLst>
      <p:ext uri="{BB962C8B-B14F-4D97-AF65-F5344CB8AC3E}">
        <p14:creationId xmlns:p14="http://schemas.microsoft.com/office/powerpoint/2010/main" val="4048502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4A29-AED7-9A12-F9D6-A5F6E048AB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385F42-7153-C01A-3B15-2B43CF4D93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66EBD-951D-7E6F-0F21-A88A9A3EB4DF}"/>
              </a:ext>
            </a:extLst>
          </p:cNvPr>
          <p:cNvSpPr>
            <a:spLocks noGrp="1"/>
          </p:cNvSpPr>
          <p:nvPr>
            <p:ph type="dt" sz="half" idx="10"/>
          </p:nvPr>
        </p:nvSpPr>
        <p:spPr/>
        <p:txBody>
          <a:bodyPr/>
          <a:lstStyle/>
          <a:p>
            <a:fld id="{BE4E9E4A-F75F-4BBB-84E7-3175B52E903D}" type="datetimeFigureOut">
              <a:rPr lang="en-US" smtClean="0"/>
              <a:t>8/7/2023</a:t>
            </a:fld>
            <a:endParaRPr lang="en-US" dirty="0"/>
          </a:p>
        </p:txBody>
      </p:sp>
      <p:sp>
        <p:nvSpPr>
          <p:cNvPr id="5" name="Footer Placeholder 4">
            <a:extLst>
              <a:ext uri="{FF2B5EF4-FFF2-40B4-BE49-F238E27FC236}">
                <a16:creationId xmlns:a16="http://schemas.microsoft.com/office/drawing/2014/main" id="{6A819365-9DD6-B379-FCB5-0F7F3A7FF4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B6DF0B-EBB3-0588-E646-EE26E8FBBB80}"/>
              </a:ext>
            </a:extLst>
          </p:cNvPr>
          <p:cNvSpPr>
            <a:spLocks noGrp="1"/>
          </p:cNvSpPr>
          <p:nvPr>
            <p:ph type="sldNum" sz="quarter" idx="12"/>
          </p:nvPr>
        </p:nvSpPr>
        <p:spPr/>
        <p:txBody>
          <a:bodyPr/>
          <a:lstStyle/>
          <a:p>
            <a:fld id="{285ABB12-B46D-4A4C-A994-6791A9E5E8A9}" type="slidenum">
              <a:rPr lang="en-US" smtClean="0"/>
              <a:t>‹#›</a:t>
            </a:fld>
            <a:endParaRPr lang="en-US" dirty="0"/>
          </a:p>
        </p:txBody>
      </p:sp>
    </p:spTree>
    <p:extLst>
      <p:ext uri="{BB962C8B-B14F-4D97-AF65-F5344CB8AC3E}">
        <p14:creationId xmlns:p14="http://schemas.microsoft.com/office/powerpoint/2010/main" val="21200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BCE904-B266-D71A-1C27-223B9C6210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4C94A9-05BC-AED7-70E8-C3F9611C2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04C85-8EE2-192D-D0CA-BFA2449DD74F}"/>
              </a:ext>
            </a:extLst>
          </p:cNvPr>
          <p:cNvSpPr>
            <a:spLocks noGrp="1"/>
          </p:cNvSpPr>
          <p:nvPr>
            <p:ph type="dt" sz="half" idx="10"/>
          </p:nvPr>
        </p:nvSpPr>
        <p:spPr/>
        <p:txBody>
          <a:bodyPr/>
          <a:lstStyle/>
          <a:p>
            <a:fld id="{BE4E9E4A-F75F-4BBB-84E7-3175B52E903D}" type="datetimeFigureOut">
              <a:rPr lang="en-US" smtClean="0"/>
              <a:t>8/7/2023</a:t>
            </a:fld>
            <a:endParaRPr lang="en-US" dirty="0"/>
          </a:p>
        </p:txBody>
      </p:sp>
      <p:sp>
        <p:nvSpPr>
          <p:cNvPr id="5" name="Footer Placeholder 4">
            <a:extLst>
              <a:ext uri="{FF2B5EF4-FFF2-40B4-BE49-F238E27FC236}">
                <a16:creationId xmlns:a16="http://schemas.microsoft.com/office/drawing/2014/main" id="{F192409E-54D8-4A2F-71FB-EBE380479E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5E7A8A-DFA2-8BD6-B2DA-3FDEA4A61F43}"/>
              </a:ext>
            </a:extLst>
          </p:cNvPr>
          <p:cNvSpPr>
            <a:spLocks noGrp="1"/>
          </p:cNvSpPr>
          <p:nvPr>
            <p:ph type="sldNum" sz="quarter" idx="12"/>
          </p:nvPr>
        </p:nvSpPr>
        <p:spPr/>
        <p:txBody>
          <a:bodyPr/>
          <a:lstStyle/>
          <a:p>
            <a:fld id="{285ABB12-B46D-4A4C-A994-6791A9E5E8A9}" type="slidenum">
              <a:rPr lang="en-US" smtClean="0"/>
              <a:t>‹#›</a:t>
            </a:fld>
            <a:endParaRPr lang="en-US" dirty="0"/>
          </a:p>
        </p:txBody>
      </p:sp>
    </p:spTree>
    <p:extLst>
      <p:ext uri="{BB962C8B-B14F-4D97-AF65-F5344CB8AC3E}">
        <p14:creationId xmlns:p14="http://schemas.microsoft.com/office/powerpoint/2010/main" val="333340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4CAB-5569-F75C-F5D4-8E11040494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D46E5-DB60-E60E-EDC9-F6230085F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7E6B7-5526-5709-5A9E-443B6D0B0B69}"/>
              </a:ext>
            </a:extLst>
          </p:cNvPr>
          <p:cNvSpPr>
            <a:spLocks noGrp="1"/>
          </p:cNvSpPr>
          <p:nvPr>
            <p:ph type="dt" sz="half" idx="10"/>
          </p:nvPr>
        </p:nvSpPr>
        <p:spPr/>
        <p:txBody>
          <a:bodyPr/>
          <a:lstStyle/>
          <a:p>
            <a:fld id="{BE4E9E4A-F75F-4BBB-84E7-3175B52E903D}" type="datetimeFigureOut">
              <a:rPr lang="en-US" smtClean="0"/>
              <a:t>8/7/2023</a:t>
            </a:fld>
            <a:endParaRPr lang="en-US" dirty="0"/>
          </a:p>
        </p:txBody>
      </p:sp>
      <p:sp>
        <p:nvSpPr>
          <p:cNvPr id="5" name="Footer Placeholder 4">
            <a:extLst>
              <a:ext uri="{FF2B5EF4-FFF2-40B4-BE49-F238E27FC236}">
                <a16:creationId xmlns:a16="http://schemas.microsoft.com/office/drawing/2014/main" id="{50C7ACE4-D5CE-339E-8E0B-2DDAF127BA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0D2C32-3CE6-8B35-1359-FB64454193F0}"/>
              </a:ext>
            </a:extLst>
          </p:cNvPr>
          <p:cNvSpPr>
            <a:spLocks noGrp="1"/>
          </p:cNvSpPr>
          <p:nvPr>
            <p:ph type="sldNum" sz="quarter" idx="12"/>
          </p:nvPr>
        </p:nvSpPr>
        <p:spPr/>
        <p:txBody>
          <a:bodyPr/>
          <a:lstStyle/>
          <a:p>
            <a:fld id="{285ABB12-B46D-4A4C-A994-6791A9E5E8A9}" type="slidenum">
              <a:rPr lang="en-US" smtClean="0"/>
              <a:t>‹#›</a:t>
            </a:fld>
            <a:endParaRPr lang="en-US" dirty="0"/>
          </a:p>
        </p:txBody>
      </p:sp>
    </p:spTree>
    <p:extLst>
      <p:ext uri="{BB962C8B-B14F-4D97-AF65-F5344CB8AC3E}">
        <p14:creationId xmlns:p14="http://schemas.microsoft.com/office/powerpoint/2010/main" val="132930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D387-DFB7-2F44-6B66-DFF0603B30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BC496D-226B-3E6D-CD30-9DCABE219B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C2A866-D0AC-A9B3-646D-FC357E35B017}"/>
              </a:ext>
            </a:extLst>
          </p:cNvPr>
          <p:cNvSpPr>
            <a:spLocks noGrp="1"/>
          </p:cNvSpPr>
          <p:nvPr>
            <p:ph type="dt" sz="half" idx="10"/>
          </p:nvPr>
        </p:nvSpPr>
        <p:spPr/>
        <p:txBody>
          <a:bodyPr/>
          <a:lstStyle/>
          <a:p>
            <a:fld id="{BE4E9E4A-F75F-4BBB-84E7-3175B52E903D}" type="datetimeFigureOut">
              <a:rPr lang="en-US" smtClean="0"/>
              <a:t>8/7/2023</a:t>
            </a:fld>
            <a:endParaRPr lang="en-US" dirty="0"/>
          </a:p>
        </p:txBody>
      </p:sp>
      <p:sp>
        <p:nvSpPr>
          <p:cNvPr id="5" name="Footer Placeholder 4">
            <a:extLst>
              <a:ext uri="{FF2B5EF4-FFF2-40B4-BE49-F238E27FC236}">
                <a16:creationId xmlns:a16="http://schemas.microsoft.com/office/drawing/2014/main" id="{6DE27E10-499C-4D6F-BB23-7BCBCE0A2A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EB1A2F-C410-1EA9-C33F-9F6AD4C9C01A}"/>
              </a:ext>
            </a:extLst>
          </p:cNvPr>
          <p:cNvSpPr>
            <a:spLocks noGrp="1"/>
          </p:cNvSpPr>
          <p:nvPr>
            <p:ph type="sldNum" sz="quarter" idx="12"/>
          </p:nvPr>
        </p:nvSpPr>
        <p:spPr/>
        <p:txBody>
          <a:bodyPr/>
          <a:lstStyle/>
          <a:p>
            <a:fld id="{285ABB12-B46D-4A4C-A994-6791A9E5E8A9}" type="slidenum">
              <a:rPr lang="en-US" smtClean="0"/>
              <a:t>‹#›</a:t>
            </a:fld>
            <a:endParaRPr lang="en-US" dirty="0"/>
          </a:p>
        </p:txBody>
      </p:sp>
    </p:spTree>
    <p:extLst>
      <p:ext uri="{BB962C8B-B14F-4D97-AF65-F5344CB8AC3E}">
        <p14:creationId xmlns:p14="http://schemas.microsoft.com/office/powerpoint/2010/main" val="153529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AE74-175F-C6B1-786F-CD7764026D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A17D7-3184-835D-FF07-5DD0C132D3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4CA317-01A0-0932-C6DC-DD9EC18818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92D7E2-2638-6BE0-F70A-230E84A48A42}"/>
              </a:ext>
            </a:extLst>
          </p:cNvPr>
          <p:cNvSpPr>
            <a:spLocks noGrp="1"/>
          </p:cNvSpPr>
          <p:nvPr>
            <p:ph type="dt" sz="half" idx="10"/>
          </p:nvPr>
        </p:nvSpPr>
        <p:spPr/>
        <p:txBody>
          <a:bodyPr/>
          <a:lstStyle/>
          <a:p>
            <a:fld id="{BE4E9E4A-F75F-4BBB-84E7-3175B52E903D}" type="datetimeFigureOut">
              <a:rPr lang="en-US" smtClean="0"/>
              <a:t>8/7/2023</a:t>
            </a:fld>
            <a:endParaRPr lang="en-US" dirty="0"/>
          </a:p>
        </p:txBody>
      </p:sp>
      <p:sp>
        <p:nvSpPr>
          <p:cNvPr id="6" name="Footer Placeholder 5">
            <a:extLst>
              <a:ext uri="{FF2B5EF4-FFF2-40B4-BE49-F238E27FC236}">
                <a16:creationId xmlns:a16="http://schemas.microsoft.com/office/drawing/2014/main" id="{3E33766C-148A-5FF1-630C-F8933F9264A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840C15-110F-E6C6-7096-788430744B19}"/>
              </a:ext>
            </a:extLst>
          </p:cNvPr>
          <p:cNvSpPr>
            <a:spLocks noGrp="1"/>
          </p:cNvSpPr>
          <p:nvPr>
            <p:ph type="sldNum" sz="quarter" idx="12"/>
          </p:nvPr>
        </p:nvSpPr>
        <p:spPr/>
        <p:txBody>
          <a:bodyPr/>
          <a:lstStyle/>
          <a:p>
            <a:fld id="{285ABB12-B46D-4A4C-A994-6791A9E5E8A9}" type="slidenum">
              <a:rPr lang="en-US" smtClean="0"/>
              <a:t>‹#›</a:t>
            </a:fld>
            <a:endParaRPr lang="en-US" dirty="0"/>
          </a:p>
        </p:txBody>
      </p:sp>
    </p:spTree>
    <p:extLst>
      <p:ext uri="{BB962C8B-B14F-4D97-AF65-F5344CB8AC3E}">
        <p14:creationId xmlns:p14="http://schemas.microsoft.com/office/powerpoint/2010/main" val="1169848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CEDF-CD1A-CEE8-A333-96BA3B3D26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B142B-FF33-ADBB-B626-1AA0421B9D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3D5463-55A7-AB8D-05E0-F0568B9AF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04F3B4-23A0-8C3E-9468-69EFAA2FE6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A16D74-D3EC-AA80-3F83-6D3FAB8488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FFB555-EC19-DB77-D35F-40DCB2CBF574}"/>
              </a:ext>
            </a:extLst>
          </p:cNvPr>
          <p:cNvSpPr>
            <a:spLocks noGrp="1"/>
          </p:cNvSpPr>
          <p:nvPr>
            <p:ph type="dt" sz="half" idx="10"/>
          </p:nvPr>
        </p:nvSpPr>
        <p:spPr/>
        <p:txBody>
          <a:bodyPr/>
          <a:lstStyle/>
          <a:p>
            <a:fld id="{BE4E9E4A-F75F-4BBB-84E7-3175B52E903D}" type="datetimeFigureOut">
              <a:rPr lang="en-US" smtClean="0"/>
              <a:t>8/7/2023</a:t>
            </a:fld>
            <a:endParaRPr lang="en-US" dirty="0"/>
          </a:p>
        </p:txBody>
      </p:sp>
      <p:sp>
        <p:nvSpPr>
          <p:cNvPr id="8" name="Footer Placeholder 7">
            <a:extLst>
              <a:ext uri="{FF2B5EF4-FFF2-40B4-BE49-F238E27FC236}">
                <a16:creationId xmlns:a16="http://schemas.microsoft.com/office/drawing/2014/main" id="{2A776CA6-C6C5-5FE3-95CD-82415667FEC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CB020BD-252F-E18C-6214-E42AF658A0B3}"/>
              </a:ext>
            </a:extLst>
          </p:cNvPr>
          <p:cNvSpPr>
            <a:spLocks noGrp="1"/>
          </p:cNvSpPr>
          <p:nvPr>
            <p:ph type="sldNum" sz="quarter" idx="12"/>
          </p:nvPr>
        </p:nvSpPr>
        <p:spPr/>
        <p:txBody>
          <a:bodyPr/>
          <a:lstStyle/>
          <a:p>
            <a:fld id="{285ABB12-B46D-4A4C-A994-6791A9E5E8A9}" type="slidenum">
              <a:rPr lang="en-US" smtClean="0"/>
              <a:t>‹#›</a:t>
            </a:fld>
            <a:endParaRPr lang="en-US" dirty="0"/>
          </a:p>
        </p:txBody>
      </p:sp>
    </p:spTree>
    <p:extLst>
      <p:ext uri="{BB962C8B-B14F-4D97-AF65-F5344CB8AC3E}">
        <p14:creationId xmlns:p14="http://schemas.microsoft.com/office/powerpoint/2010/main" val="3860729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B2B8-C417-AC2D-DABC-16B1854184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64A610-BA72-5E99-E6F8-A093BDCA29E5}"/>
              </a:ext>
            </a:extLst>
          </p:cNvPr>
          <p:cNvSpPr>
            <a:spLocks noGrp="1"/>
          </p:cNvSpPr>
          <p:nvPr>
            <p:ph type="dt" sz="half" idx="10"/>
          </p:nvPr>
        </p:nvSpPr>
        <p:spPr/>
        <p:txBody>
          <a:bodyPr/>
          <a:lstStyle/>
          <a:p>
            <a:fld id="{BE4E9E4A-F75F-4BBB-84E7-3175B52E903D}" type="datetimeFigureOut">
              <a:rPr lang="en-US" smtClean="0"/>
              <a:t>8/7/2023</a:t>
            </a:fld>
            <a:endParaRPr lang="en-US" dirty="0"/>
          </a:p>
        </p:txBody>
      </p:sp>
      <p:sp>
        <p:nvSpPr>
          <p:cNvPr id="4" name="Footer Placeholder 3">
            <a:extLst>
              <a:ext uri="{FF2B5EF4-FFF2-40B4-BE49-F238E27FC236}">
                <a16:creationId xmlns:a16="http://schemas.microsoft.com/office/drawing/2014/main" id="{E9AE2CDF-DF7D-0DF4-54E1-97DE4E0E42F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497A09-96FB-B87D-D929-396B19618951}"/>
              </a:ext>
            </a:extLst>
          </p:cNvPr>
          <p:cNvSpPr>
            <a:spLocks noGrp="1"/>
          </p:cNvSpPr>
          <p:nvPr>
            <p:ph type="sldNum" sz="quarter" idx="12"/>
          </p:nvPr>
        </p:nvSpPr>
        <p:spPr/>
        <p:txBody>
          <a:bodyPr/>
          <a:lstStyle/>
          <a:p>
            <a:fld id="{285ABB12-B46D-4A4C-A994-6791A9E5E8A9}" type="slidenum">
              <a:rPr lang="en-US" smtClean="0"/>
              <a:t>‹#›</a:t>
            </a:fld>
            <a:endParaRPr lang="en-US" dirty="0"/>
          </a:p>
        </p:txBody>
      </p:sp>
    </p:spTree>
    <p:extLst>
      <p:ext uri="{BB962C8B-B14F-4D97-AF65-F5344CB8AC3E}">
        <p14:creationId xmlns:p14="http://schemas.microsoft.com/office/powerpoint/2010/main" val="3565430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2F7932-8892-0EAB-BA12-7656D85D138A}"/>
              </a:ext>
            </a:extLst>
          </p:cNvPr>
          <p:cNvSpPr>
            <a:spLocks noGrp="1"/>
          </p:cNvSpPr>
          <p:nvPr>
            <p:ph type="dt" sz="half" idx="10"/>
          </p:nvPr>
        </p:nvSpPr>
        <p:spPr/>
        <p:txBody>
          <a:bodyPr/>
          <a:lstStyle/>
          <a:p>
            <a:fld id="{BE4E9E4A-F75F-4BBB-84E7-3175B52E903D}" type="datetimeFigureOut">
              <a:rPr lang="en-US" smtClean="0"/>
              <a:t>8/7/2023</a:t>
            </a:fld>
            <a:endParaRPr lang="en-US" dirty="0"/>
          </a:p>
        </p:txBody>
      </p:sp>
      <p:sp>
        <p:nvSpPr>
          <p:cNvPr id="3" name="Footer Placeholder 2">
            <a:extLst>
              <a:ext uri="{FF2B5EF4-FFF2-40B4-BE49-F238E27FC236}">
                <a16:creationId xmlns:a16="http://schemas.microsoft.com/office/drawing/2014/main" id="{E7817B93-968C-172E-352D-67FFA1ED45D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0222CAA-8E51-3DF5-F19D-E5BB2990005F}"/>
              </a:ext>
            </a:extLst>
          </p:cNvPr>
          <p:cNvSpPr>
            <a:spLocks noGrp="1"/>
          </p:cNvSpPr>
          <p:nvPr>
            <p:ph type="sldNum" sz="quarter" idx="12"/>
          </p:nvPr>
        </p:nvSpPr>
        <p:spPr/>
        <p:txBody>
          <a:bodyPr/>
          <a:lstStyle/>
          <a:p>
            <a:fld id="{285ABB12-B46D-4A4C-A994-6791A9E5E8A9}" type="slidenum">
              <a:rPr lang="en-US" smtClean="0"/>
              <a:t>‹#›</a:t>
            </a:fld>
            <a:endParaRPr lang="en-US" dirty="0"/>
          </a:p>
        </p:txBody>
      </p:sp>
    </p:spTree>
    <p:extLst>
      <p:ext uri="{BB962C8B-B14F-4D97-AF65-F5344CB8AC3E}">
        <p14:creationId xmlns:p14="http://schemas.microsoft.com/office/powerpoint/2010/main" val="239332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7719-DD72-4C09-EA29-9F79CD58A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1B1621-8D7E-5410-0F21-0501177B0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50571A-907E-186F-6792-CAF0AEFB3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E40B18-429A-7C04-F50B-AA3EA167812E}"/>
              </a:ext>
            </a:extLst>
          </p:cNvPr>
          <p:cNvSpPr>
            <a:spLocks noGrp="1"/>
          </p:cNvSpPr>
          <p:nvPr>
            <p:ph type="dt" sz="half" idx="10"/>
          </p:nvPr>
        </p:nvSpPr>
        <p:spPr/>
        <p:txBody>
          <a:bodyPr/>
          <a:lstStyle/>
          <a:p>
            <a:fld id="{BE4E9E4A-F75F-4BBB-84E7-3175B52E903D}" type="datetimeFigureOut">
              <a:rPr lang="en-US" smtClean="0"/>
              <a:t>8/7/2023</a:t>
            </a:fld>
            <a:endParaRPr lang="en-US" dirty="0"/>
          </a:p>
        </p:txBody>
      </p:sp>
      <p:sp>
        <p:nvSpPr>
          <p:cNvPr id="6" name="Footer Placeholder 5">
            <a:extLst>
              <a:ext uri="{FF2B5EF4-FFF2-40B4-BE49-F238E27FC236}">
                <a16:creationId xmlns:a16="http://schemas.microsoft.com/office/drawing/2014/main" id="{FF868BAB-2E64-1E21-CC31-395DEE00BF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1F04C85-1836-CDE6-5FA3-DB079F18B401}"/>
              </a:ext>
            </a:extLst>
          </p:cNvPr>
          <p:cNvSpPr>
            <a:spLocks noGrp="1"/>
          </p:cNvSpPr>
          <p:nvPr>
            <p:ph type="sldNum" sz="quarter" idx="12"/>
          </p:nvPr>
        </p:nvSpPr>
        <p:spPr/>
        <p:txBody>
          <a:bodyPr/>
          <a:lstStyle/>
          <a:p>
            <a:fld id="{285ABB12-B46D-4A4C-A994-6791A9E5E8A9}" type="slidenum">
              <a:rPr lang="en-US" smtClean="0"/>
              <a:t>‹#›</a:t>
            </a:fld>
            <a:endParaRPr lang="en-US" dirty="0"/>
          </a:p>
        </p:txBody>
      </p:sp>
    </p:spTree>
    <p:extLst>
      <p:ext uri="{BB962C8B-B14F-4D97-AF65-F5344CB8AC3E}">
        <p14:creationId xmlns:p14="http://schemas.microsoft.com/office/powerpoint/2010/main" val="54748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B497-7D91-C183-48A8-1D941AF024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24032E-2AAD-852D-F5BA-88A6D6D962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E64A1D2-A77A-F238-7F5E-D4362B2B4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CE8C0-25BA-6095-60A7-812FA01DCD15}"/>
              </a:ext>
            </a:extLst>
          </p:cNvPr>
          <p:cNvSpPr>
            <a:spLocks noGrp="1"/>
          </p:cNvSpPr>
          <p:nvPr>
            <p:ph type="dt" sz="half" idx="10"/>
          </p:nvPr>
        </p:nvSpPr>
        <p:spPr/>
        <p:txBody>
          <a:bodyPr/>
          <a:lstStyle/>
          <a:p>
            <a:fld id="{BE4E9E4A-F75F-4BBB-84E7-3175B52E903D}" type="datetimeFigureOut">
              <a:rPr lang="en-US" smtClean="0"/>
              <a:t>8/7/2023</a:t>
            </a:fld>
            <a:endParaRPr lang="en-US" dirty="0"/>
          </a:p>
        </p:txBody>
      </p:sp>
      <p:sp>
        <p:nvSpPr>
          <p:cNvPr id="6" name="Footer Placeholder 5">
            <a:extLst>
              <a:ext uri="{FF2B5EF4-FFF2-40B4-BE49-F238E27FC236}">
                <a16:creationId xmlns:a16="http://schemas.microsoft.com/office/drawing/2014/main" id="{178F5E05-5CA9-811D-F3C8-1235BB8630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79E51B-1B62-DA6B-8DC7-955611A175AD}"/>
              </a:ext>
            </a:extLst>
          </p:cNvPr>
          <p:cNvSpPr>
            <a:spLocks noGrp="1"/>
          </p:cNvSpPr>
          <p:nvPr>
            <p:ph type="sldNum" sz="quarter" idx="12"/>
          </p:nvPr>
        </p:nvSpPr>
        <p:spPr/>
        <p:txBody>
          <a:bodyPr/>
          <a:lstStyle/>
          <a:p>
            <a:fld id="{285ABB12-B46D-4A4C-A994-6791A9E5E8A9}" type="slidenum">
              <a:rPr lang="en-US" smtClean="0"/>
              <a:t>‹#›</a:t>
            </a:fld>
            <a:endParaRPr lang="en-US" dirty="0"/>
          </a:p>
        </p:txBody>
      </p:sp>
    </p:spTree>
    <p:extLst>
      <p:ext uri="{BB962C8B-B14F-4D97-AF65-F5344CB8AC3E}">
        <p14:creationId xmlns:p14="http://schemas.microsoft.com/office/powerpoint/2010/main" val="50603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BB275-B777-1EEB-6689-153D01CFAB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733301-E0DE-EEAD-A3C8-FF3D76FCB4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46759-74B6-583E-6638-CA5357A8FD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E9E4A-F75F-4BBB-84E7-3175B52E903D}" type="datetimeFigureOut">
              <a:rPr lang="en-US" smtClean="0"/>
              <a:t>8/7/2023</a:t>
            </a:fld>
            <a:endParaRPr lang="en-US" dirty="0"/>
          </a:p>
        </p:txBody>
      </p:sp>
      <p:sp>
        <p:nvSpPr>
          <p:cNvPr id="5" name="Footer Placeholder 4">
            <a:extLst>
              <a:ext uri="{FF2B5EF4-FFF2-40B4-BE49-F238E27FC236}">
                <a16:creationId xmlns:a16="http://schemas.microsoft.com/office/drawing/2014/main" id="{B61D1671-65FF-DF2B-DD20-32014686A0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4EB520C-2135-A4F5-B835-DE614112AD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ABB12-B46D-4A4C-A994-6791A9E5E8A9}" type="slidenum">
              <a:rPr lang="en-US" smtClean="0"/>
              <a:t>‹#›</a:t>
            </a:fld>
            <a:endParaRPr lang="en-US" dirty="0"/>
          </a:p>
        </p:txBody>
      </p:sp>
    </p:spTree>
    <p:extLst>
      <p:ext uri="{BB962C8B-B14F-4D97-AF65-F5344CB8AC3E}">
        <p14:creationId xmlns:p14="http://schemas.microsoft.com/office/powerpoint/2010/main" val="3228447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2F45-EA41-3438-52C1-3C98678A7FA0}"/>
              </a:ext>
            </a:extLst>
          </p:cNvPr>
          <p:cNvSpPr>
            <a:spLocks noGrp="1"/>
          </p:cNvSpPr>
          <p:nvPr>
            <p:ph type="title"/>
          </p:nvPr>
        </p:nvSpPr>
        <p:spPr>
          <a:xfrm>
            <a:off x="716280" y="254000"/>
            <a:ext cx="10515600" cy="6604000"/>
          </a:xfrm>
        </p:spPr>
        <p:txBody>
          <a:bodyPr>
            <a:noAutofit/>
          </a:bodyPr>
          <a:lstStyle/>
          <a:p>
            <a:pPr algn="ctr"/>
            <a:r>
              <a:rPr lang="en-US" sz="7200" dirty="0">
                <a:latin typeface="Tahoma" panose="020B0604030504040204" pitchFamily="34" charset="0"/>
                <a:ea typeface="Tahoma" panose="020B0604030504040204" pitchFamily="34" charset="0"/>
                <a:cs typeface="Tahoma" panose="020B0604030504040204" pitchFamily="34" charset="0"/>
              </a:rPr>
              <a:t>2023 CWE’s </a:t>
            </a:r>
            <a:br>
              <a:rPr lang="en-US" sz="7200" dirty="0">
                <a:latin typeface="Tahoma" panose="020B0604030504040204" pitchFamily="34" charset="0"/>
                <a:ea typeface="Tahoma" panose="020B0604030504040204" pitchFamily="34" charset="0"/>
                <a:cs typeface="Tahoma" panose="020B0604030504040204" pitchFamily="34" charset="0"/>
              </a:rPr>
            </a:br>
            <a:r>
              <a:rPr lang="en-US" sz="7200" dirty="0">
                <a:latin typeface="Tahoma" panose="020B0604030504040204" pitchFamily="34" charset="0"/>
                <a:ea typeface="Tahoma" panose="020B0604030504040204" pitchFamily="34" charset="0"/>
                <a:cs typeface="Tahoma" panose="020B0604030504040204" pitchFamily="34" charset="0"/>
              </a:rPr>
              <a:t>TOP TEN </a:t>
            </a:r>
            <a:br>
              <a:rPr lang="en-US" sz="7200" dirty="0">
                <a:latin typeface="Tahoma" panose="020B0604030504040204" pitchFamily="34" charset="0"/>
                <a:ea typeface="Tahoma" panose="020B0604030504040204" pitchFamily="34" charset="0"/>
                <a:cs typeface="Tahoma" panose="020B0604030504040204" pitchFamily="34" charset="0"/>
              </a:rPr>
            </a:br>
            <a:r>
              <a:rPr lang="en-US" sz="7200" dirty="0">
                <a:latin typeface="Tahoma" panose="020B0604030504040204" pitchFamily="34" charset="0"/>
                <a:ea typeface="Tahoma" panose="020B0604030504040204" pitchFamily="34" charset="0"/>
                <a:cs typeface="Tahoma" panose="020B0604030504040204" pitchFamily="34" charset="0"/>
              </a:rPr>
              <a:t>MOST DANGEROUS </a:t>
            </a:r>
            <a:br>
              <a:rPr lang="en-US" sz="7200" dirty="0">
                <a:latin typeface="Tahoma" panose="020B0604030504040204" pitchFamily="34" charset="0"/>
                <a:ea typeface="Tahoma" panose="020B0604030504040204" pitchFamily="34" charset="0"/>
                <a:cs typeface="Tahoma" panose="020B0604030504040204" pitchFamily="34" charset="0"/>
              </a:rPr>
            </a:br>
            <a:r>
              <a:rPr lang="en-US" sz="7200" dirty="0">
                <a:latin typeface="Tahoma" panose="020B0604030504040204" pitchFamily="34" charset="0"/>
                <a:ea typeface="Tahoma" panose="020B0604030504040204" pitchFamily="34" charset="0"/>
                <a:cs typeface="Tahoma" panose="020B0604030504040204" pitchFamily="34" charset="0"/>
              </a:rPr>
              <a:t>SOFTWARE WEAKNESSES</a:t>
            </a:r>
            <a:br>
              <a:rPr lang="en-US" sz="7200" dirty="0">
                <a:latin typeface="Tahoma" panose="020B0604030504040204" pitchFamily="34" charset="0"/>
                <a:ea typeface="Tahoma" panose="020B0604030504040204" pitchFamily="34" charset="0"/>
                <a:cs typeface="Tahoma" panose="020B0604030504040204" pitchFamily="34" charset="0"/>
              </a:rPr>
            </a:br>
            <a:endParaRPr lang="en-US" sz="7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73316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038E2-D67E-2C60-FDB0-44B88ABA2744}"/>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CWE-416 (continued)</a:t>
            </a:r>
          </a:p>
        </p:txBody>
      </p:sp>
      <p:sp>
        <p:nvSpPr>
          <p:cNvPr id="3" name="Content Placeholder 2">
            <a:extLst>
              <a:ext uri="{FF2B5EF4-FFF2-40B4-BE49-F238E27FC236}">
                <a16:creationId xmlns:a16="http://schemas.microsoft.com/office/drawing/2014/main" id="{9E7FF08A-39BA-1607-6E78-D5369524ED9E}"/>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Consequences -</a:t>
            </a:r>
          </a:p>
          <a:p>
            <a:pPr lvl="1"/>
            <a:r>
              <a:rPr lang="en-US" dirty="0">
                <a:latin typeface="Tahoma" panose="020B0604030504040204" pitchFamily="34" charset="0"/>
                <a:ea typeface="Tahoma" panose="020B0604030504040204" pitchFamily="34" charset="0"/>
                <a:cs typeface="Tahoma" panose="020B0604030504040204" pitchFamily="34" charset="0"/>
              </a:rPr>
              <a:t>Crashes: Accessing the freed memory could led to a segmentation fault </a:t>
            </a:r>
          </a:p>
          <a:p>
            <a:pPr lvl="1"/>
            <a:r>
              <a:rPr lang="en-US" dirty="0">
                <a:latin typeface="Tahoma" panose="020B0604030504040204" pitchFamily="34" charset="0"/>
                <a:ea typeface="Tahoma" panose="020B0604030504040204" pitchFamily="34" charset="0"/>
                <a:cs typeface="Tahoma" panose="020B0604030504040204" pitchFamily="34" charset="0"/>
              </a:rPr>
              <a:t>Returning unexpected values: The data at the freed memory location might be overwritten with new data</a:t>
            </a:r>
          </a:p>
          <a:p>
            <a:pPr lvl="1"/>
            <a:r>
              <a:rPr lang="en-US" dirty="0">
                <a:latin typeface="Tahoma" panose="020B0604030504040204" pitchFamily="34" charset="0"/>
                <a:ea typeface="Tahoma" panose="020B0604030504040204" pitchFamily="34" charset="0"/>
                <a:cs typeface="Tahoma" panose="020B0604030504040204" pitchFamily="34" charset="0"/>
              </a:rPr>
              <a:t>Execution of arbitrary code</a:t>
            </a:r>
          </a:p>
          <a:p>
            <a:pPr marL="457200" lvl="1" indent="0">
              <a:buNone/>
            </a:pP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Prevention –</a:t>
            </a:r>
          </a:p>
          <a:p>
            <a:pPr lvl="1"/>
            <a:r>
              <a:rPr lang="en-US" dirty="0">
                <a:latin typeface="Tahoma" panose="020B0604030504040204" pitchFamily="34" charset="0"/>
                <a:ea typeface="Tahoma" panose="020B0604030504040204" pitchFamily="34" charset="0"/>
                <a:cs typeface="Tahoma" panose="020B0604030504040204" pitchFamily="34" charset="0"/>
              </a:rPr>
              <a:t>After freeing the allocated memory, ensure that the pointers that used to point to the allocated memory are set to NULL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77284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96D1-D17B-1A28-B5CA-587E28B7DD48}"/>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CWE-416 : Example Code</a:t>
            </a:r>
          </a:p>
        </p:txBody>
      </p:sp>
      <p:sp>
        <p:nvSpPr>
          <p:cNvPr id="10" name="TextBox 9">
            <a:extLst>
              <a:ext uri="{FF2B5EF4-FFF2-40B4-BE49-F238E27FC236}">
                <a16:creationId xmlns:a16="http://schemas.microsoft.com/office/drawing/2014/main" id="{7ACBB140-C555-6FFD-E6C8-5279B4576B42}"/>
              </a:ext>
            </a:extLst>
          </p:cNvPr>
          <p:cNvSpPr txBox="1"/>
          <p:nvPr/>
        </p:nvSpPr>
        <p:spPr>
          <a:xfrm>
            <a:off x="7152640" y="2551837"/>
            <a:ext cx="4490720" cy="1754326"/>
          </a:xfrm>
          <a:prstGeom prst="rect">
            <a:avLst/>
          </a:prstGeom>
          <a:noFill/>
        </p:spPr>
        <p:txBody>
          <a:bodyPr wrap="square" rtlCol="0">
            <a:spAutoFit/>
          </a:bodyPr>
          <a:lstStyle/>
          <a:p>
            <a:pPr marL="342900" indent="-342900">
              <a:buFont typeface="+mj-lt"/>
              <a:buAutoNum type="arabicPeriod"/>
            </a:pPr>
            <a:r>
              <a:rPr lang="en-US" dirty="0"/>
              <a:t>Allocated memory to buf2R1</a:t>
            </a:r>
          </a:p>
          <a:p>
            <a:pPr marL="342900" indent="-342900">
              <a:buFont typeface="+mj-lt"/>
              <a:buAutoNum type="arabicPeriod"/>
            </a:pPr>
            <a:endParaRPr lang="en-US" dirty="0"/>
          </a:p>
          <a:p>
            <a:pPr marL="342900" indent="-342900">
              <a:buFont typeface="+mj-lt"/>
              <a:buAutoNum type="arabicPeriod"/>
            </a:pPr>
            <a:r>
              <a:rPr lang="en-US" dirty="0"/>
              <a:t>Freed memory allocated to it</a:t>
            </a:r>
          </a:p>
          <a:p>
            <a:pPr marL="342900" indent="-342900">
              <a:buFont typeface="+mj-lt"/>
              <a:buAutoNum type="arabicPeriod"/>
            </a:pPr>
            <a:endParaRPr lang="en-US" dirty="0"/>
          </a:p>
          <a:p>
            <a:pPr marL="342900" indent="-342900">
              <a:buFont typeface="+mj-lt"/>
              <a:buAutoNum type="arabicPeriod"/>
            </a:pPr>
            <a:r>
              <a:rPr lang="en-US" dirty="0"/>
              <a:t>Still tried to reference its allocated memory as seen in the strncpy function</a:t>
            </a:r>
          </a:p>
        </p:txBody>
      </p:sp>
      <p:pic>
        <p:nvPicPr>
          <p:cNvPr id="14" name="Content Placeholder 13">
            <a:extLst>
              <a:ext uri="{FF2B5EF4-FFF2-40B4-BE49-F238E27FC236}">
                <a16:creationId xmlns:a16="http://schemas.microsoft.com/office/drawing/2014/main" id="{879DAB05-6107-3DDA-143A-19B59A1A08EC}"/>
              </a:ext>
            </a:extLst>
          </p:cNvPr>
          <p:cNvPicPr>
            <a:picLocks noGrp="1" noChangeAspect="1"/>
          </p:cNvPicPr>
          <p:nvPr>
            <p:ph idx="1"/>
          </p:nvPr>
        </p:nvPicPr>
        <p:blipFill>
          <a:blip r:embed="rId2"/>
          <a:stretch>
            <a:fillRect/>
          </a:stretch>
        </p:blipFill>
        <p:spPr>
          <a:xfrm>
            <a:off x="838200" y="1464745"/>
            <a:ext cx="5487094" cy="5276631"/>
          </a:xfrm>
        </p:spPr>
      </p:pic>
    </p:spTree>
    <p:extLst>
      <p:ext uri="{BB962C8B-B14F-4D97-AF65-F5344CB8AC3E}">
        <p14:creationId xmlns:p14="http://schemas.microsoft.com/office/powerpoint/2010/main" val="2466460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93F6-0AC7-9EA6-2134-55A44718748B}"/>
              </a:ext>
            </a:extLst>
          </p:cNvPr>
          <p:cNvSpPr>
            <a:spLocks noGrp="1"/>
          </p:cNvSpPr>
          <p:nvPr>
            <p:ph type="title"/>
          </p:nvPr>
        </p:nvSpPr>
        <p:spPr/>
        <p:txBody>
          <a:bodyPr>
            <a:noAutofit/>
          </a:bodyPr>
          <a:lstStyle/>
          <a:p>
            <a:pPr marL="0" rtl="0" eaLnBrk="1" fontAlgn="ctr" latinLnBrk="0" hangingPunct="1">
              <a:spcBef>
                <a:spcPts val="0"/>
              </a:spcBef>
              <a:spcAft>
                <a:spcPts val="0"/>
              </a:spcAft>
            </a:pPr>
            <a:br>
              <a:rPr lang="en-US" sz="4000" i="0" u="none" strike="noStrike" dirty="0">
                <a:effectLst/>
                <a:latin typeface="Tahoma" panose="020B0604030504040204" pitchFamily="34" charset="0"/>
                <a:ea typeface="Tahoma" panose="020B0604030504040204" pitchFamily="34" charset="0"/>
                <a:cs typeface="Tahoma" panose="020B0604030504040204" pitchFamily="34" charset="0"/>
              </a:rPr>
            </a:br>
            <a:r>
              <a:rPr lang="en-US" sz="4000" i="0" u="none" strike="noStrike" kern="1200" dirty="0">
                <a:effectLst/>
                <a:latin typeface="Tahoma" panose="020B0604030504040204" pitchFamily="34" charset="0"/>
                <a:ea typeface="Tahoma" panose="020B0604030504040204" pitchFamily="34" charset="0"/>
                <a:cs typeface="Tahoma" panose="020B0604030504040204" pitchFamily="34" charset="0"/>
              </a:rPr>
              <a:t>CWE-20: Improper Input Validation</a:t>
            </a:r>
            <a:br>
              <a:rPr lang="en-US" sz="4000" i="0" u="none" strike="noStrike" dirty="0">
                <a:effectLst/>
                <a:latin typeface="Tahoma" panose="020B0604030504040204" pitchFamily="34" charset="0"/>
                <a:ea typeface="Tahoma" panose="020B0604030504040204" pitchFamily="34" charset="0"/>
                <a:cs typeface="Tahoma" panose="020B0604030504040204" pitchFamily="34" charset="0"/>
              </a:rPr>
            </a:b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ABFBF587-AA8C-7124-89C2-AAE96493E10D}"/>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Occurs in applications which take an input from the user</a:t>
            </a:r>
          </a:p>
          <a:p>
            <a:r>
              <a:rPr lang="en-US" dirty="0">
                <a:latin typeface="Tahoma" panose="020B0604030504040204" pitchFamily="34" charset="0"/>
                <a:ea typeface="Tahoma" panose="020B0604030504040204" pitchFamily="34" charset="0"/>
                <a:cs typeface="Tahoma" panose="020B0604030504040204" pitchFamily="34" charset="0"/>
              </a:rPr>
              <a:t>This weakness arises when the application fails to properly validate or fails to validate user-supplied input that can affect the flow of a program</a:t>
            </a:r>
          </a:p>
          <a:p>
            <a:r>
              <a:rPr lang="en-US" dirty="0">
                <a:latin typeface="Tahoma" panose="020B0604030504040204" pitchFamily="34" charset="0"/>
                <a:ea typeface="Tahoma" panose="020B0604030504040204" pitchFamily="34" charset="0"/>
                <a:cs typeface="Tahoma" panose="020B0604030504040204" pitchFamily="34" charset="0"/>
              </a:rPr>
              <a:t>Consequences –</a:t>
            </a:r>
          </a:p>
          <a:p>
            <a:pPr lvl="1"/>
            <a:r>
              <a:rPr lang="en-US" dirty="0">
                <a:latin typeface="Tahoma" panose="020B0604030504040204" pitchFamily="34" charset="0"/>
                <a:ea typeface="Tahoma" panose="020B0604030504040204" pitchFamily="34" charset="0"/>
                <a:cs typeface="Tahoma" panose="020B0604030504040204" pitchFamily="34" charset="0"/>
              </a:rPr>
              <a:t>An attacker could potentially provide unexpected values that could lead to a program crash </a:t>
            </a:r>
          </a:p>
          <a:p>
            <a:pPr lvl="1"/>
            <a:r>
              <a:rPr lang="en-US" b="0" dirty="0">
                <a:effectLst/>
                <a:latin typeface="Tahoma" panose="020B0604030504040204" pitchFamily="34" charset="0"/>
                <a:ea typeface="Tahoma" panose="020B0604030504040204" pitchFamily="34" charset="0"/>
                <a:cs typeface="Tahoma" panose="020B0604030504040204" pitchFamily="34" charset="0"/>
              </a:rPr>
              <a:t>An attacker could use malicious input to modify data or possibly alter control flow in unexpected ways, including arbitrary command execution.</a:t>
            </a: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26067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B1D2-8790-C47D-8C2D-E17BE5E7D73D}"/>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CWE-20 (continued)</a:t>
            </a:r>
          </a:p>
        </p:txBody>
      </p:sp>
      <p:sp>
        <p:nvSpPr>
          <p:cNvPr id="3" name="Content Placeholder 2">
            <a:extLst>
              <a:ext uri="{FF2B5EF4-FFF2-40B4-BE49-F238E27FC236}">
                <a16:creationId xmlns:a16="http://schemas.microsoft.com/office/drawing/2014/main" id="{466E8007-9213-167E-82E2-81635BEBFF80}"/>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Prevention –</a:t>
            </a:r>
          </a:p>
          <a:p>
            <a:pPr lvl="1"/>
            <a:r>
              <a:rPr lang="en-US" dirty="0">
                <a:latin typeface="Tahoma" panose="020B0604030504040204" pitchFamily="34" charset="0"/>
                <a:ea typeface="Tahoma" panose="020B0604030504040204" pitchFamily="34" charset="0"/>
                <a:cs typeface="Tahoma" panose="020B0604030504040204" pitchFamily="34" charset="0"/>
              </a:rPr>
              <a:t>Employ proper input validation techniques such as whitelisting.</a:t>
            </a:r>
          </a:p>
          <a:p>
            <a:pPr lvl="1"/>
            <a:r>
              <a:rPr lang="en-US"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Do not rely exclusively on looking for malicious or malformed inputs. This is likely to miss at least one undesirable input, especially if the code's environment changes.</a:t>
            </a:r>
          </a:p>
          <a:p>
            <a:pPr lvl="1"/>
            <a:endParaRPr lang="en-US" dirty="0">
              <a:solidFill>
                <a:srgbClr val="000000"/>
              </a:solidFill>
              <a:latin typeface="Tahoma" panose="020B0604030504040204" pitchFamily="34" charset="0"/>
              <a:ea typeface="Tahoma" panose="020B0604030504040204" pitchFamily="34" charset="0"/>
              <a:cs typeface="Tahoma" panose="020B0604030504040204" pitchFamily="34" charset="0"/>
            </a:endParaRPr>
          </a:p>
          <a:p>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Not language/application specific</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5775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F1DE-B043-522F-10FC-FF1B3878EC9B}"/>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CWE-20: Example Code</a:t>
            </a:r>
          </a:p>
        </p:txBody>
      </p:sp>
      <p:pic>
        <p:nvPicPr>
          <p:cNvPr id="5" name="Content Placeholder 4">
            <a:extLst>
              <a:ext uri="{FF2B5EF4-FFF2-40B4-BE49-F238E27FC236}">
                <a16:creationId xmlns:a16="http://schemas.microsoft.com/office/drawing/2014/main" id="{BF8F0199-657A-C9B7-8E66-F5192E126117}"/>
              </a:ext>
            </a:extLst>
          </p:cNvPr>
          <p:cNvPicPr>
            <a:picLocks noGrp="1" noChangeAspect="1"/>
          </p:cNvPicPr>
          <p:nvPr>
            <p:ph idx="1"/>
          </p:nvPr>
        </p:nvPicPr>
        <p:blipFill>
          <a:blip r:embed="rId2"/>
          <a:stretch>
            <a:fillRect/>
          </a:stretch>
        </p:blipFill>
        <p:spPr>
          <a:xfrm>
            <a:off x="799771" y="2379257"/>
            <a:ext cx="10592458" cy="1835326"/>
          </a:xfrm>
        </p:spPr>
      </p:pic>
      <p:sp>
        <p:nvSpPr>
          <p:cNvPr id="6" name="TextBox 5">
            <a:extLst>
              <a:ext uri="{FF2B5EF4-FFF2-40B4-BE49-F238E27FC236}">
                <a16:creationId xmlns:a16="http://schemas.microsoft.com/office/drawing/2014/main" id="{C1E591FF-5B24-ACCF-1E0B-A8CAC2C1A567}"/>
              </a:ext>
            </a:extLst>
          </p:cNvPr>
          <p:cNvSpPr txBox="1"/>
          <p:nvPr/>
        </p:nvSpPr>
        <p:spPr>
          <a:xfrm>
            <a:off x="838200" y="5059680"/>
            <a:ext cx="9250680" cy="646331"/>
          </a:xfrm>
          <a:prstGeom prst="rect">
            <a:avLst/>
          </a:prstGeom>
          <a:noFill/>
        </p:spPr>
        <p:txBody>
          <a:bodyPr wrap="square" rtlCol="0">
            <a:spAutoFit/>
          </a:bodyPr>
          <a:lstStyle/>
          <a:p>
            <a:r>
              <a:rPr lang="en-US"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If an attacker provided a negative value, then the user would have their account credited instead of debited.</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08347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73CA-A19C-57DD-8697-84B78A53B21A}"/>
              </a:ext>
            </a:extLst>
          </p:cNvPr>
          <p:cNvSpPr>
            <a:spLocks noGrp="1"/>
          </p:cNvSpPr>
          <p:nvPr>
            <p:ph type="title"/>
          </p:nvPr>
        </p:nvSpPr>
        <p:spPr>
          <a:xfrm>
            <a:off x="838200" y="642302"/>
            <a:ext cx="10515600" cy="1325563"/>
          </a:xfrm>
        </p:spPr>
        <p:txBody>
          <a:bodyPr>
            <a:noAutofit/>
          </a:bodyPr>
          <a:lstStyle/>
          <a:p>
            <a:r>
              <a:rPr lang="en-US" sz="4000" i="0" u="none" strike="noStrike" dirty="0">
                <a:effectLst/>
                <a:latin typeface="Tahoma" panose="020B0604030504040204" pitchFamily="34" charset="0"/>
                <a:ea typeface="Tahoma" panose="020B0604030504040204" pitchFamily="34" charset="0"/>
                <a:cs typeface="Tahoma" panose="020B0604030504040204" pitchFamily="34" charset="0"/>
              </a:rPr>
              <a:t>CWE-89: Improper Neutralization of Special Elements used in an SQL Command (SQL Injection)</a:t>
            </a:r>
            <a:br>
              <a:rPr lang="en-US" sz="4000" i="0" u="none" strike="noStrike" dirty="0">
                <a:effectLst/>
                <a:latin typeface="Tahoma" panose="020B0604030504040204" pitchFamily="34" charset="0"/>
                <a:ea typeface="Tahoma" panose="020B0604030504040204" pitchFamily="34" charset="0"/>
                <a:cs typeface="Tahoma" panose="020B0604030504040204" pitchFamily="34" charset="0"/>
              </a:rPr>
            </a:b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EB855CD1-2D17-565B-30ED-E43CD4EE332C}"/>
              </a:ext>
            </a:extLst>
          </p:cNvPr>
          <p:cNvSpPr>
            <a:spLocks noGrp="1"/>
          </p:cNvSpPr>
          <p:nvPr>
            <p:ph idx="1"/>
          </p:nvPr>
        </p:nvSpPr>
        <p:spPr>
          <a:xfrm>
            <a:off x="838200" y="2303145"/>
            <a:ext cx="10515600" cy="4351338"/>
          </a:xfrm>
        </p:spPr>
        <p:txBody>
          <a:bodyPr>
            <a:normAutofit fontScale="92500"/>
          </a:bodyPr>
          <a:lstStyle/>
          <a:p>
            <a:r>
              <a:rPr lang="en-US" dirty="0">
                <a:latin typeface="Tahoma" panose="020B0604030504040204" pitchFamily="34" charset="0"/>
                <a:ea typeface="Tahoma" panose="020B0604030504040204" pitchFamily="34" charset="0"/>
                <a:cs typeface="Tahoma" panose="020B0604030504040204" pitchFamily="34" charset="0"/>
              </a:rPr>
              <a:t>Occurs in applications that allows users to supply an SQL command/part of a SQL command to access its server’s database</a:t>
            </a:r>
          </a:p>
          <a:p>
            <a:r>
              <a:rPr lang="en-US" dirty="0">
                <a:latin typeface="Tahoma" panose="020B0604030504040204" pitchFamily="34" charset="0"/>
                <a:ea typeface="Tahoma" panose="020B0604030504040204" pitchFamily="34" charset="0"/>
                <a:cs typeface="Tahoma" panose="020B0604030504040204" pitchFamily="34" charset="0"/>
              </a:rPr>
              <a:t>This weakness occurs when the application fails to neutralize or incorrectly neutralizes special elements in the user supplied SQL command </a:t>
            </a:r>
          </a:p>
          <a:p>
            <a:pPr lvl="1"/>
            <a:r>
              <a:rPr lang="en-US" dirty="0">
                <a:latin typeface="Tahoma" panose="020B0604030504040204" pitchFamily="34" charset="0"/>
                <a:ea typeface="Tahoma" panose="020B0604030504040204" pitchFamily="34" charset="0"/>
                <a:cs typeface="Tahoma" panose="020B0604030504040204" pitchFamily="34" charset="0"/>
              </a:rPr>
              <a:t>special elements refers to SQL operators (AND, OR, etc.), SQL comments, etc.</a:t>
            </a:r>
          </a:p>
          <a:p>
            <a:r>
              <a:rPr lang="en-US" dirty="0">
                <a:latin typeface="Tahoma" panose="020B0604030504040204" pitchFamily="34" charset="0"/>
                <a:ea typeface="Tahoma" panose="020B0604030504040204" pitchFamily="34" charset="0"/>
                <a:cs typeface="Tahoma" panose="020B0604030504040204" pitchFamily="34" charset="0"/>
              </a:rPr>
              <a:t>This could allow an attacker to inject malicious SQL code into input fields, allowing them to manipulate the SQL queries and potentially access, modify, or delete data they should not have access to.</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34745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A0EF-D525-4971-BB87-8E1DA3FBCA18}"/>
              </a:ext>
            </a:extLst>
          </p:cNvPr>
          <p:cNvSpPr>
            <a:spLocks noGrp="1"/>
          </p:cNvSpPr>
          <p:nvPr>
            <p:ph type="title"/>
          </p:nvPr>
        </p:nvSpPr>
        <p:spPr>
          <a:xfrm>
            <a:off x="838200" y="334645"/>
            <a:ext cx="10515600" cy="1325563"/>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CWE-89 (continued)</a:t>
            </a:r>
          </a:p>
        </p:txBody>
      </p:sp>
      <p:sp>
        <p:nvSpPr>
          <p:cNvPr id="3" name="Content Placeholder 2">
            <a:extLst>
              <a:ext uri="{FF2B5EF4-FFF2-40B4-BE49-F238E27FC236}">
                <a16:creationId xmlns:a16="http://schemas.microsoft.com/office/drawing/2014/main" id="{3249D9EA-C4F6-8A90-3386-F54B856A746F}"/>
              </a:ext>
            </a:extLst>
          </p:cNvPr>
          <p:cNvSpPr>
            <a:spLocks noGrp="1"/>
          </p:cNvSpPr>
          <p:nvPr>
            <p:ph idx="1"/>
          </p:nvPr>
        </p:nvSpPr>
        <p:spPr/>
        <p:txBody>
          <a:bodyPr>
            <a:normAutofit fontScale="92500"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Prevention –</a:t>
            </a:r>
          </a:p>
          <a:p>
            <a:pPr lvl="1"/>
            <a:r>
              <a:rPr lang="en-US" dirty="0">
                <a:latin typeface="Tahoma" panose="020B0604030504040204" pitchFamily="34" charset="0"/>
                <a:ea typeface="Tahoma" panose="020B0604030504040204" pitchFamily="34" charset="0"/>
                <a:cs typeface="Tahoma" panose="020B0604030504040204" pitchFamily="34" charset="0"/>
              </a:rPr>
              <a:t>Properly Sanitize &amp; Validate User Input</a:t>
            </a:r>
          </a:p>
          <a:p>
            <a:pPr lvl="1"/>
            <a:r>
              <a:rPr lang="en-US" dirty="0">
                <a:latin typeface="Tahoma" panose="020B0604030504040204" pitchFamily="34" charset="0"/>
                <a:ea typeface="Tahoma" panose="020B0604030504040204" pitchFamily="34" charset="0"/>
                <a:cs typeface="Tahoma" panose="020B0604030504040204" pitchFamily="34" charset="0"/>
              </a:rPr>
              <a:t>Utilize “prepared statements” </a:t>
            </a:r>
          </a:p>
          <a:p>
            <a:pPr lvl="2"/>
            <a:r>
              <a:rPr lang="en-US" dirty="0">
                <a:latin typeface="Tahoma" panose="020B0604030504040204" pitchFamily="34" charset="0"/>
                <a:ea typeface="Tahoma" panose="020B0604030504040204" pitchFamily="34" charset="0"/>
                <a:cs typeface="Tahoma" panose="020B0604030504040204" pitchFamily="34" charset="0"/>
              </a:rPr>
              <a:t>Simply put it’s a more efficient way to securely handle user input when constructing SQL queries</a:t>
            </a:r>
          </a:p>
          <a:p>
            <a:pPr lvl="2"/>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Not language specific -&gt; Nowadays, most programming languages have libraries or modules that allow developers to interact with databases using SQL queries </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Mostly associated with database servers -&gt; SQL commands are primary used for interacting with databases</a:t>
            </a:r>
          </a:p>
        </p:txBody>
      </p:sp>
    </p:spTree>
    <p:extLst>
      <p:ext uri="{BB962C8B-B14F-4D97-AF65-F5344CB8AC3E}">
        <p14:creationId xmlns:p14="http://schemas.microsoft.com/office/powerpoint/2010/main" val="2511881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B57D-A125-C304-C6C7-CCC2BE4438DD}"/>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CWE-89: Example Code</a:t>
            </a:r>
          </a:p>
        </p:txBody>
      </p:sp>
      <p:pic>
        <p:nvPicPr>
          <p:cNvPr id="5" name="Content Placeholder 4">
            <a:extLst>
              <a:ext uri="{FF2B5EF4-FFF2-40B4-BE49-F238E27FC236}">
                <a16:creationId xmlns:a16="http://schemas.microsoft.com/office/drawing/2014/main" id="{11509ED8-BEAE-BE94-9C54-C8FD0C56AC07}"/>
              </a:ext>
            </a:extLst>
          </p:cNvPr>
          <p:cNvPicPr>
            <a:picLocks noGrp="1" noChangeAspect="1"/>
          </p:cNvPicPr>
          <p:nvPr>
            <p:ph idx="1"/>
          </p:nvPr>
        </p:nvPicPr>
        <p:blipFill>
          <a:blip r:embed="rId2"/>
          <a:stretch>
            <a:fillRect/>
          </a:stretch>
        </p:blipFill>
        <p:spPr>
          <a:xfrm>
            <a:off x="838200" y="2190651"/>
            <a:ext cx="8852355" cy="1593932"/>
          </a:xfrm>
        </p:spPr>
      </p:pic>
      <p:sp>
        <p:nvSpPr>
          <p:cNvPr id="6" name="TextBox 5">
            <a:extLst>
              <a:ext uri="{FF2B5EF4-FFF2-40B4-BE49-F238E27FC236}">
                <a16:creationId xmlns:a16="http://schemas.microsoft.com/office/drawing/2014/main" id="{9FFE67DC-87E8-9D52-0395-3DDAB12E347A}"/>
              </a:ext>
            </a:extLst>
          </p:cNvPr>
          <p:cNvSpPr txBox="1"/>
          <p:nvPr/>
        </p:nvSpPr>
        <p:spPr>
          <a:xfrm>
            <a:off x="838200" y="1544320"/>
            <a:ext cx="9565640" cy="646331"/>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This SQL query searches for items matching a specific name &amp; “restricts” to display items only belonging to the currently authenticated user</a:t>
            </a:r>
          </a:p>
        </p:txBody>
      </p:sp>
      <p:pic>
        <p:nvPicPr>
          <p:cNvPr id="8" name="Picture 7">
            <a:extLst>
              <a:ext uri="{FF2B5EF4-FFF2-40B4-BE49-F238E27FC236}">
                <a16:creationId xmlns:a16="http://schemas.microsoft.com/office/drawing/2014/main" id="{91759577-76A7-3437-8E11-65EE5B7EE019}"/>
              </a:ext>
            </a:extLst>
          </p:cNvPr>
          <p:cNvPicPr>
            <a:picLocks noChangeAspect="1"/>
          </p:cNvPicPr>
          <p:nvPr/>
        </p:nvPicPr>
        <p:blipFill>
          <a:blip r:embed="rId3"/>
          <a:stretch>
            <a:fillRect/>
          </a:stretch>
        </p:blipFill>
        <p:spPr>
          <a:xfrm>
            <a:off x="6995608" y="3956981"/>
            <a:ext cx="1327218" cy="374669"/>
          </a:xfrm>
          <a:prstGeom prst="rect">
            <a:avLst/>
          </a:prstGeom>
        </p:spPr>
      </p:pic>
      <p:pic>
        <p:nvPicPr>
          <p:cNvPr id="10" name="Picture 9">
            <a:extLst>
              <a:ext uri="{FF2B5EF4-FFF2-40B4-BE49-F238E27FC236}">
                <a16:creationId xmlns:a16="http://schemas.microsoft.com/office/drawing/2014/main" id="{42ED8BC5-33D2-2441-B918-82373EBC91B4}"/>
              </a:ext>
            </a:extLst>
          </p:cNvPr>
          <p:cNvPicPr>
            <a:picLocks noChangeAspect="1"/>
          </p:cNvPicPr>
          <p:nvPr/>
        </p:nvPicPr>
        <p:blipFill>
          <a:blip r:embed="rId4"/>
          <a:stretch>
            <a:fillRect/>
          </a:stretch>
        </p:blipFill>
        <p:spPr>
          <a:xfrm>
            <a:off x="4569154" y="4603488"/>
            <a:ext cx="5956606" cy="393720"/>
          </a:xfrm>
          <a:prstGeom prst="rect">
            <a:avLst/>
          </a:prstGeom>
        </p:spPr>
      </p:pic>
      <p:pic>
        <p:nvPicPr>
          <p:cNvPr id="12" name="Picture 11">
            <a:extLst>
              <a:ext uri="{FF2B5EF4-FFF2-40B4-BE49-F238E27FC236}">
                <a16:creationId xmlns:a16="http://schemas.microsoft.com/office/drawing/2014/main" id="{007C53CD-8FFC-7F97-F967-E4ECAA0C6483}"/>
              </a:ext>
            </a:extLst>
          </p:cNvPr>
          <p:cNvPicPr>
            <a:picLocks noChangeAspect="1"/>
          </p:cNvPicPr>
          <p:nvPr/>
        </p:nvPicPr>
        <p:blipFill>
          <a:blip r:embed="rId5"/>
          <a:stretch>
            <a:fillRect/>
          </a:stretch>
        </p:blipFill>
        <p:spPr>
          <a:xfrm>
            <a:off x="6817161" y="5403592"/>
            <a:ext cx="1765391" cy="381020"/>
          </a:xfrm>
          <a:prstGeom prst="rect">
            <a:avLst/>
          </a:prstGeom>
        </p:spPr>
      </p:pic>
      <p:sp>
        <p:nvSpPr>
          <p:cNvPr id="13" name="TextBox 12">
            <a:extLst>
              <a:ext uri="{FF2B5EF4-FFF2-40B4-BE49-F238E27FC236}">
                <a16:creationId xmlns:a16="http://schemas.microsoft.com/office/drawing/2014/main" id="{D361F807-A3C8-817B-4E21-F8B7ED7A99EB}"/>
              </a:ext>
            </a:extLst>
          </p:cNvPr>
          <p:cNvSpPr txBox="1"/>
          <p:nvPr/>
        </p:nvSpPr>
        <p:spPr>
          <a:xfrm>
            <a:off x="746316" y="3962318"/>
            <a:ext cx="4072846"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User could input this as an item name</a:t>
            </a:r>
          </a:p>
        </p:txBody>
      </p:sp>
      <p:sp>
        <p:nvSpPr>
          <p:cNvPr id="21" name="TextBox 20">
            <a:extLst>
              <a:ext uri="{FF2B5EF4-FFF2-40B4-BE49-F238E27FC236}">
                <a16:creationId xmlns:a16="http://schemas.microsoft.com/office/drawing/2014/main" id="{05523C9A-09A6-71AA-10CC-8D4E5640D42C}"/>
              </a:ext>
            </a:extLst>
          </p:cNvPr>
          <p:cNvSpPr txBox="1"/>
          <p:nvPr/>
        </p:nvSpPr>
        <p:spPr>
          <a:xfrm>
            <a:off x="742994" y="4660097"/>
            <a:ext cx="3337560"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Query results to</a:t>
            </a:r>
          </a:p>
        </p:txBody>
      </p:sp>
      <p:sp>
        <p:nvSpPr>
          <p:cNvPr id="23" name="TextBox 22">
            <a:extLst>
              <a:ext uri="{FF2B5EF4-FFF2-40B4-BE49-F238E27FC236}">
                <a16:creationId xmlns:a16="http://schemas.microsoft.com/office/drawing/2014/main" id="{E4DE047F-26EC-2FD3-1321-A0A9C67C363C}"/>
              </a:ext>
            </a:extLst>
          </p:cNvPr>
          <p:cNvSpPr txBox="1"/>
          <p:nvPr/>
        </p:nvSpPr>
        <p:spPr>
          <a:xfrm>
            <a:off x="742994" y="5415280"/>
            <a:ext cx="3812234"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Query is essentially equivalent to</a:t>
            </a:r>
          </a:p>
        </p:txBody>
      </p:sp>
      <p:cxnSp>
        <p:nvCxnSpPr>
          <p:cNvPr id="25" name="Straight Arrow Connector 24">
            <a:extLst>
              <a:ext uri="{FF2B5EF4-FFF2-40B4-BE49-F238E27FC236}">
                <a16:creationId xmlns:a16="http://schemas.microsoft.com/office/drawing/2014/main" id="{88204814-0481-D714-75C3-266649DB77C5}"/>
              </a:ext>
            </a:extLst>
          </p:cNvPr>
          <p:cNvCxnSpPr/>
          <p:nvPr/>
        </p:nvCxnSpPr>
        <p:spPr>
          <a:xfrm>
            <a:off x="4439920" y="4160134"/>
            <a:ext cx="23061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9339EB0-574B-D7C2-6AF8-DA242166DCE3}"/>
              </a:ext>
            </a:extLst>
          </p:cNvPr>
          <p:cNvCxnSpPr/>
          <p:nvPr/>
        </p:nvCxnSpPr>
        <p:spPr>
          <a:xfrm>
            <a:off x="2519680" y="4844763"/>
            <a:ext cx="192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7BBAD48-75D3-A8C5-1FD0-7A983FA7E7AE}"/>
              </a:ext>
            </a:extLst>
          </p:cNvPr>
          <p:cNvCxnSpPr>
            <a:cxnSpLocks/>
            <a:stCxn id="23" idx="3"/>
          </p:cNvCxnSpPr>
          <p:nvPr/>
        </p:nvCxnSpPr>
        <p:spPr>
          <a:xfrm>
            <a:off x="4555228" y="5599946"/>
            <a:ext cx="19738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3CDFC0-92B3-8380-F4E4-8102B16F3ADC}"/>
              </a:ext>
            </a:extLst>
          </p:cNvPr>
          <p:cNvSpPr txBox="1"/>
          <p:nvPr/>
        </p:nvSpPr>
        <p:spPr>
          <a:xfrm>
            <a:off x="742994" y="6103317"/>
            <a:ext cx="10093960" cy="369332"/>
          </a:xfrm>
          <a:prstGeom prst="rect">
            <a:avLst/>
          </a:prstGeom>
          <a:noFill/>
        </p:spPr>
        <p:txBody>
          <a:bodyPr wrap="square" rtlCol="0">
            <a:spAutoFit/>
          </a:bodyPr>
          <a:lstStyle/>
          <a:p>
            <a:r>
              <a:rPr lang="en-US"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So, the query now returns all entries stored in the items table, regardless of their specified owner</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90125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F3AE-B767-EA5B-62DD-404A4667ADC0}"/>
              </a:ext>
            </a:extLst>
          </p:cNvPr>
          <p:cNvSpPr>
            <a:spLocks noGrp="1"/>
          </p:cNvSpPr>
          <p:nvPr>
            <p:ph type="title"/>
          </p:nvPr>
        </p:nvSpPr>
        <p:spPr>
          <a:xfrm>
            <a:off x="838200" y="500062"/>
            <a:ext cx="10515600" cy="1325563"/>
          </a:xfrm>
        </p:spPr>
        <p:txBody>
          <a:bodyPr>
            <a:noAutofit/>
          </a:bodyPr>
          <a:lstStyle/>
          <a:p>
            <a:r>
              <a:rPr lang="en-US" sz="3600" i="0" dirty="0">
                <a:effectLst/>
                <a:latin typeface="Tahoma" panose="020B0604030504040204" pitchFamily="34" charset="0"/>
                <a:ea typeface="Tahoma" panose="020B0604030504040204" pitchFamily="34" charset="0"/>
                <a:cs typeface="Tahoma" panose="020B0604030504040204" pitchFamily="34" charset="0"/>
              </a:rPr>
              <a:t>CWE-78: Improper Neutralization of Special Elements used in an OS Command ('OS Command Injection')</a:t>
            </a:r>
            <a:br>
              <a:rPr lang="en-US" sz="3600" dirty="0">
                <a:latin typeface="Tahoma" panose="020B0604030504040204" pitchFamily="34" charset="0"/>
                <a:ea typeface="Tahoma" panose="020B0604030504040204" pitchFamily="34" charset="0"/>
                <a:cs typeface="Tahoma" panose="020B0604030504040204" pitchFamily="34" charset="0"/>
              </a:rPr>
            </a:b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34A25839-480C-555E-CE3D-AB64B874C0A9}"/>
              </a:ext>
            </a:extLst>
          </p:cNvPr>
          <p:cNvSpPr>
            <a:spLocks noGrp="1"/>
          </p:cNvSpPr>
          <p:nvPr>
            <p:ph idx="1"/>
          </p:nvPr>
        </p:nvSpPr>
        <p:spPr>
          <a:xfrm>
            <a:off x="838200" y="2006600"/>
            <a:ext cx="10515600" cy="4351338"/>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Occurs in applications that allows for the user to input an OS command/part of an OS command</a:t>
            </a:r>
          </a:p>
          <a:p>
            <a:r>
              <a:rPr lang="en-US" dirty="0">
                <a:latin typeface="Tahoma" panose="020B0604030504040204" pitchFamily="34" charset="0"/>
                <a:ea typeface="Tahoma" panose="020B0604030504040204" pitchFamily="34" charset="0"/>
                <a:cs typeface="Tahoma" panose="020B0604030504040204" pitchFamily="34" charset="0"/>
              </a:rPr>
              <a:t>This weakness arises when the application fails to cleanse special elements of the provided input </a:t>
            </a:r>
          </a:p>
          <a:p>
            <a:pPr lvl="1"/>
            <a:r>
              <a:rPr lang="en-US" dirty="0">
                <a:latin typeface="Tahoma" panose="020B0604030504040204" pitchFamily="34" charset="0"/>
                <a:ea typeface="Tahoma" panose="020B0604030504040204" pitchFamily="34" charset="0"/>
                <a:cs typeface="Tahoma" panose="020B0604030504040204" pitchFamily="34" charset="0"/>
              </a:rPr>
              <a:t>Special elements like wildcard characters (*,?), input/output redirection (&gt;,&lt;) , shell metacharacters (; , &amp;)</a:t>
            </a:r>
          </a:p>
          <a:p>
            <a:r>
              <a:rPr lang="en-US" dirty="0">
                <a:latin typeface="Tahoma" panose="020B0604030504040204" pitchFamily="34" charset="0"/>
                <a:ea typeface="Tahoma" panose="020B0604030504040204" pitchFamily="34" charset="0"/>
                <a:cs typeface="Tahoma" panose="020B0604030504040204" pitchFamily="34" charset="0"/>
              </a:rPr>
              <a:t>This could potentially lead to the execution of malicious commands on the application server</a:t>
            </a:r>
          </a:p>
          <a:p>
            <a:pPr lvl="1"/>
            <a:r>
              <a:rPr lang="en-US" dirty="0">
                <a:latin typeface="Tahoma" panose="020B0604030504040204" pitchFamily="34" charset="0"/>
                <a:ea typeface="Tahoma" panose="020B0604030504040204" pitchFamily="34" charset="0"/>
                <a:cs typeface="Tahoma" panose="020B0604030504040204" pitchFamily="34" charset="0"/>
              </a:rPr>
              <a:t>Unauthorized access to sensitive information</a:t>
            </a:r>
          </a:p>
          <a:p>
            <a:pPr lvl="1"/>
            <a:r>
              <a:rPr lang="en-US" dirty="0">
                <a:latin typeface="Tahoma" panose="020B0604030504040204" pitchFamily="34" charset="0"/>
                <a:ea typeface="Tahoma" panose="020B0604030504040204" pitchFamily="34" charset="0"/>
                <a:cs typeface="Tahoma" panose="020B0604030504040204" pitchFamily="34" charset="0"/>
              </a:rPr>
              <a:t>Denial of Service</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0498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D488-1B25-9CD5-8BB3-6958D8C7876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CWE-78 (continued)</a:t>
            </a:r>
          </a:p>
        </p:txBody>
      </p:sp>
      <p:sp>
        <p:nvSpPr>
          <p:cNvPr id="3" name="Content Placeholder 2">
            <a:extLst>
              <a:ext uri="{FF2B5EF4-FFF2-40B4-BE49-F238E27FC236}">
                <a16:creationId xmlns:a16="http://schemas.microsoft.com/office/drawing/2014/main" id="{35F44E1B-9803-660A-0471-3E90C68D9E1C}"/>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Can be fixed by proper input validation of the provided command</a:t>
            </a:r>
          </a:p>
          <a:p>
            <a:pPr lvl="2" fontAlgn="ctr">
              <a:spcBef>
                <a:spcPts val="0"/>
              </a:spcBef>
            </a:pPr>
            <a:r>
              <a:rPr lang="en-US" sz="2800" dirty="0">
                <a:latin typeface="Tahoma" panose="020B0604030504040204" pitchFamily="34" charset="0"/>
                <a:ea typeface="Tahoma" panose="020B0604030504040204" pitchFamily="34" charset="0"/>
                <a:cs typeface="Tahoma" panose="020B0604030504040204" pitchFamily="34" charset="0"/>
              </a:rPr>
              <a:t>Validating that the input only contains alphanumeric characters, no other syntax or whitespace</a:t>
            </a:r>
          </a:p>
          <a:p>
            <a:pPr lvl="2" fontAlgn="ctr">
              <a:spcBef>
                <a:spcPts val="0"/>
              </a:spcBef>
            </a:pPr>
            <a:r>
              <a:rPr lang="en-US" sz="2800" dirty="0">
                <a:latin typeface="Tahoma" panose="020B0604030504040204" pitchFamily="34" charset="0"/>
                <a:ea typeface="Tahoma" panose="020B0604030504040204" pitchFamily="34" charset="0"/>
                <a:cs typeface="Tahoma" panose="020B0604030504040204" pitchFamily="34" charset="0"/>
              </a:rPr>
              <a:t>Whitelisting</a:t>
            </a:r>
          </a:p>
          <a:p>
            <a:pPr lvl="2" fontAlgn="ctr">
              <a:spcBef>
                <a:spcPts val="0"/>
              </a:spcBef>
            </a:pPr>
            <a:endParaRPr lang="en-US" sz="2800" dirty="0">
              <a:latin typeface="Tahoma" panose="020B0604030504040204" pitchFamily="34" charset="0"/>
              <a:ea typeface="Tahoma" panose="020B0604030504040204" pitchFamily="34" charset="0"/>
              <a:cs typeface="Tahoma" panose="020B0604030504040204" pitchFamily="34" charset="0"/>
            </a:endParaRPr>
          </a:p>
          <a:p>
            <a:pPr fontAlgn="ctr">
              <a:spcBef>
                <a:spcPts val="0"/>
              </a:spcBef>
            </a:pPr>
            <a:r>
              <a:rPr lang="en-US" dirty="0">
                <a:latin typeface="Tahoma" panose="020B0604030504040204" pitchFamily="34" charset="0"/>
                <a:ea typeface="Tahoma" panose="020B0604030504040204" pitchFamily="34" charset="0"/>
                <a:cs typeface="Tahoma" panose="020B0604030504040204" pitchFamily="34" charset="0"/>
              </a:rPr>
              <a:t>Not language/application specific</a:t>
            </a:r>
          </a:p>
          <a:p>
            <a:endParaRPr lang="en-US" dirty="0"/>
          </a:p>
        </p:txBody>
      </p:sp>
    </p:spTree>
    <p:extLst>
      <p:ext uri="{BB962C8B-B14F-4D97-AF65-F5344CB8AC3E}">
        <p14:creationId xmlns:p14="http://schemas.microsoft.com/office/powerpoint/2010/main" val="283891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4F67-F6D5-2C9C-CC17-C6FEB7BD4D1B}"/>
              </a:ext>
            </a:extLst>
          </p:cNvPr>
          <p:cNvSpPr>
            <a:spLocks noGrp="1"/>
          </p:cNvSpPr>
          <p:nvPr>
            <p:ph type="title"/>
          </p:nvPr>
        </p:nvSpPr>
        <p:spPr/>
        <p:txBody>
          <a:bodyPr/>
          <a:lstStyle/>
          <a:p>
            <a:r>
              <a:rPr lang="en-US" b="0" i="0" dirty="0">
                <a:effectLst/>
                <a:latin typeface="Tahoma" panose="020B0604030504040204" pitchFamily="34" charset="0"/>
                <a:ea typeface="Tahoma" panose="020B0604030504040204" pitchFamily="34" charset="0"/>
                <a:cs typeface="Tahoma" panose="020B0604030504040204" pitchFamily="34" charset="0"/>
              </a:rPr>
              <a:t>Key Terminology and Important Concepts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A33F4C1C-7174-1813-6D35-1C4E2F77DAF7}"/>
              </a:ext>
            </a:extLst>
          </p:cNvPr>
          <p:cNvSpPr>
            <a:spLocks noGrp="1"/>
          </p:cNvSpPr>
          <p:nvPr>
            <p:ph idx="1"/>
          </p:nvPr>
        </p:nvSpPr>
        <p:spPr/>
        <p:txBody>
          <a:bodyPr>
            <a:normAutofit fontScale="92500" lnSpcReduction="10000"/>
          </a:bodyPr>
          <a:lstStyle/>
          <a:p>
            <a:r>
              <a:rPr lang="en-US" b="1" i="0" dirty="0">
                <a:effectLst/>
                <a:latin typeface="Tahoma" panose="020B0604030504040204" pitchFamily="34" charset="0"/>
                <a:ea typeface="Tahoma" panose="020B0604030504040204" pitchFamily="34" charset="0"/>
                <a:cs typeface="Tahoma" panose="020B0604030504040204" pitchFamily="34" charset="0"/>
              </a:rPr>
              <a:t>Weakness: </a:t>
            </a:r>
            <a:r>
              <a:rPr lang="en-US" i="0" dirty="0">
                <a:effectLst/>
                <a:latin typeface="Tahoma" panose="020B0604030504040204" pitchFamily="34" charset="0"/>
                <a:ea typeface="Tahoma" panose="020B0604030504040204" pitchFamily="34" charset="0"/>
                <a:cs typeface="Tahoma" panose="020B0604030504040204" pitchFamily="34" charset="0"/>
              </a:rPr>
              <a:t>General flaws/issues in a system that, if left unaddressed, may lead </a:t>
            </a:r>
            <a:r>
              <a:rPr lang="en-US" dirty="0">
                <a:latin typeface="Tahoma" panose="020B0604030504040204" pitchFamily="34" charset="0"/>
                <a:ea typeface="Tahoma" panose="020B0604030504040204" pitchFamily="34" charset="0"/>
                <a:cs typeface="Tahoma" panose="020B0604030504040204" pitchFamily="34" charset="0"/>
              </a:rPr>
              <a:t>to vulnerabilities</a:t>
            </a:r>
            <a:endParaRPr lang="en-US" i="0" dirty="0">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Vulnerabilities</a:t>
            </a:r>
            <a:r>
              <a:rPr lang="en-US" b="0" i="0" dirty="0">
                <a:effectLst/>
                <a:latin typeface="Tahoma" panose="020B0604030504040204" pitchFamily="34" charset="0"/>
                <a:ea typeface="Tahoma" panose="020B0604030504040204" pitchFamily="34" charset="0"/>
                <a:cs typeface="Tahoma" panose="020B0604030504040204" pitchFamily="34" charset="0"/>
              </a:rPr>
              <a:t>: Known w</a:t>
            </a:r>
            <a:r>
              <a:rPr lang="en-US" dirty="0">
                <a:latin typeface="Tahoma" panose="020B0604030504040204" pitchFamily="34" charset="0"/>
                <a:ea typeface="Tahoma" panose="020B0604030504040204" pitchFamily="34" charset="0"/>
                <a:cs typeface="Tahoma" panose="020B0604030504040204" pitchFamily="34" charset="0"/>
              </a:rPr>
              <a:t>eaknesses in a system that can be exploited by attackers, resulting in a security risk</a:t>
            </a:r>
          </a:p>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Exploits</a:t>
            </a:r>
            <a:r>
              <a:rPr lang="en-US" b="0" i="0" dirty="0">
                <a:effectLst/>
                <a:latin typeface="Tahoma" panose="020B0604030504040204" pitchFamily="34" charset="0"/>
                <a:ea typeface="Tahoma" panose="020B0604030504040204" pitchFamily="34" charset="0"/>
                <a:cs typeface="Tahoma" panose="020B0604030504040204" pitchFamily="34" charset="0"/>
              </a:rPr>
              <a:t>: Techniques or actions that take advantage of weaknesses to compromise a system's security</a:t>
            </a:r>
          </a:p>
          <a:p>
            <a:pPr algn="l">
              <a:buFont typeface="Arial" panose="020B0604020202020204" pitchFamily="34" charset="0"/>
              <a:buChar char="•"/>
            </a:pPr>
            <a:endParaRPr lang="en-US" b="0" i="0" dirty="0">
              <a:effectLst/>
              <a:latin typeface="Tahoma" panose="020B0604030504040204" pitchFamily="34" charset="0"/>
              <a:ea typeface="Tahoma" panose="020B0604030504040204" pitchFamily="34" charset="0"/>
              <a:cs typeface="Tahoma" panose="020B0604030504040204" pitchFamily="34" charset="0"/>
            </a:endParaRPr>
          </a:p>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CWE (Common Weakness Enumeration)</a:t>
            </a:r>
            <a:r>
              <a:rPr lang="en-US" b="0" i="0" dirty="0">
                <a:effectLst/>
                <a:latin typeface="Tahoma" panose="020B0604030504040204" pitchFamily="34" charset="0"/>
                <a:ea typeface="Tahoma" panose="020B0604030504040204" pitchFamily="34" charset="0"/>
                <a:cs typeface="Tahoma" panose="020B0604030504040204" pitchFamily="34" charset="0"/>
              </a:rPr>
              <a:t>: Community-developed list of software &amp; hardware weaknesses</a:t>
            </a:r>
          </a:p>
          <a:p>
            <a:pPr algn="l">
              <a:buFont typeface="Arial" panose="020B0604020202020204" pitchFamily="34" charset="0"/>
              <a:buChar char="•"/>
            </a:pPr>
            <a:r>
              <a:rPr lang="en-US" b="1" i="0" dirty="0">
                <a:effectLst/>
                <a:latin typeface="Tahoma" panose="020B0604030504040204" pitchFamily="34" charset="0"/>
                <a:ea typeface="Tahoma" panose="020B0604030504040204" pitchFamily="34" charset="0"/>
                <a:cs typeface="Tahoma" panose="020B0604030504040204" pitchFamily="34" charset="0"/>
              </a:rPr>
              <a:t>CVE (Common Vulnerabilities and Exposures)</a:t>
            </a:r>
            <a:r>
              <a:rPr lang="en-US" i="0" dirty="0">
                <a:effectLst/>
                <a:latin typeface="Tahoma" panose="020B0604030504040204" pitchFamily="34" charset="0"/>
                <a:ea typeface="Tahoma" panose="020B0604030504040204" pitchFamily="34" charset="0"/>
                <a:cs typeface="Tahoma" panose="020B0604030504040204" pitchFamily="34" charset="0"/>
              </a:rPr>
              <a:t>:</a:t>
            </a:r>
            <a:r>
              <a:rPr lang="en-US" b="1" i="0" dirty="0">
                <a:effectLst/>
                <a:latin typeface="Tahoma" panose="020B0604030504040204" pitchFamily="34" charset="0"/>
                <a:ea typeface="Tahoma" panose="020B0604030504040204" pitchFamily="34" charset="0"/>
                <a:cs typeface="Tahoma" panose="020B0604030504040204" pitchFamily="34" charset="0"/>
              </a:rPr>
              <a:t> </a:t>
            </a:r>
            <a:r>
              <a:rPr lang="en-US" b="0" i="0" dirty="0">
                <a:effectLst/>
                <a:latin typeface="Tahoma" panose="020B0604030504040204" pitchFamily="34" charset="0"/>
                <a:ea typeface="Tahoma" panose="020B0604030504040204" pitchFamily="34" charset="0"/>
                <a:cs typeface="Tahoma" panose="020B0604030504040204" pitchFamily="34" charset="0"/>
              </a:rPr>
              <a:t>List of publicly disclosed computer security flaws in real world products</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25797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C05E-3B55-7F91-6CDC-A592A5B19F05}"/>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CWE-78: Example Code</a:t>
            </a:r>
          </a:p>
        </p:txBody>
      </p:sp>
      <p:pic>
        <p:nvPicPr>
          <p:cNvPr id="5" name="Content Placeholder 4">
            <a:extLst>
              <a:ext uri="{FF2B5EF4-FFF2-40B4-BE49-F238E27FC236}">
                <a16:creationId xmlns:a16="http://schemas.microsoft.com/office/drawing/2014/main" id="{1138E3D2-5A2A-0B6A-4364-7671AA3961C3}"/>
              </a:ext>
            </a:extLst>
          </p:cNvPr>
          <p:cNvPicPr>
            <a:picLocks noGrp="1" noChangeAspect="1"/>
          </p:cNvPicPr>
          <p:nvPr>
            <p:ph idx="1"/>
          </p:nvPr>
        </p:nvPicPr>
        <p:blipFill>
          <a:blip r:embed="rId2"/>
          <a:stretch>
            <a:fillRect/>
          </a:stretch>
        </p:blipFill>
        <p:spPr>
          <a:xfrm>
            <a:off x="838200" y="1465451"/>
            <a:ext cx="6730471" cy="3101600"/>
          </a:xfrm>
        </p:spPr>
      </p:pic>
      <p:sp>
        <p:nvSpPr>
          <p:cNvPr id="8" name="TextBox 7">
            <a:extLst>
              <a:ext uri="{FF2B5EF4-FFF2-40B4-BE49-F238E27FC236}">
                <a16:creationId xmlns:a16="http://schemas.microsoft.com/office/drawing/2014/main" id="{7479546E-4C18-0D70-0DAB-64EC71CF1FF9}"/>
              </a:ext>
            </a:extLst>
          </p:cNvPr>
          <p:cNvSpPr txBox="1"/>
          <p:nvPr/>
        </p:nvSpPr>
        <p:spPr>
          <a:xfrm>
            <a:off x="767079" y="4792288"/>
            <a:ext cx="10266680" cy="646331"/>
          </a:xfrm>
          <a:prstGeom prst="rect">
            <a:avLst/>
          </a:prstGeom>
          <a:noFill/>
        </p:spPr>
        <p:txBody>
          <a:bodyPr wrap="square" rtlCol="0">
            <a:spAutoFit/>
          </a:bodyPr>
          <a:lstStyle/>
          <a:p>
            <a:r>
              <a:rPr lang="en-US" dirty="0"/>
              <a:t>Input (bottom left) results in 3 commands being executed (bottom right); one of which is a malicious command which deletes all the files in the root directory</a:t>
            </a:r>
          </a:p>
        </p:txBody>
      </p:sp>
      <p:pic>
        <p:nvPicPr>
          <p:cNvPr id="10" name="Picture 9">
            <a:extLst>
              <a:ext uri="{FF2B5EF4-FFF2-40B4-BE49-F238E27FC236}">
                <a16:creationId xmlns:a16="http://schemas.microsoft.com/office/drawing/2014/main" id="{9F3E7C01-D010-6006-C8F2-493F2AF2C1E2}"/>
              </a:ext>
            </a:extLst>
          </p:cNvPr>
          <p:cNvPicPr>
            <a:picLocks noChangeAspect="1"/>
          </p:cNvPicPr>
          <p:nvPr/>
        </p:nvPicPr>
        <p:blipFill>
          <a:blip r:embed="rId3"/>
          <a:stretch>
            <a:fillRect/>
          </a:stretch>
        </p:blipFill>
        <p:spPr>
          <a:xfrm>
            <a:off x="838199" y="5537752"/>
            <a:ext cx="4902201" cy="1160197"/>
          </a:xfrm>
          <a:prstGeom prst="rect">
            <a:avLst/>
          </a:prstGeom>
        </p:spPr>
      </p:pic>
      <p:pic>
        <p:nvPicPr>
          <p:cNvPr id="12" name="Picture 11">
            <a:extLst>
              <a:ext uri="{FF2B5EF4-FFF2-40B4-BE49-F238E27FC236}">
                <a16:creationId xmlns:a16="http://schemas.microsoft.com/office/drawing/2014/main" id="{FE8CD259-C9AB-28F2-1340-8E27661230C2}"/>
              </a:ext>
            </a:extLst>
          </p:cNvPr>
          <p:cNvPicPr>
            <a:picLocks noChangeAspect="1"/>
          </p:cNvPicPr>
          <p:nvPr/>
        </p:nvPicPr>
        <p:blipFill>
          <a:blip r:embed="rId4"/>
          <a:stretch>
            <a:fillRect/>
          </a:stretch>
        </p:blipFill>
        <p:spPr>
          <a:xfrm>
            <a:off x="6593769" y="5537752"/>
            <a:ext cx="5313751" cy="1086568"/>
          </a:xfrm>
          <a:prstGeom prst="rect">
            <a:avLst/>
          </a:prstGeom>
        </p:spPr>
      </p:pic>
    </p:spTree>
    <p:extLst>
      <p:ext uri="{BB962C8B-B14F-4D97-AF65-F5344CB8AC3E}">
        <p14:creationId xmlns:p14="http://schemas.microsoft.com/office/powerpoint/2010/main" val="3650751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EF32-9783-CFD6-BC7D-31E2ECC244D8}"/>
              </a:ext>
            </a:extLst>
          </p:cNvPr>
          <p:cNvSpPr>
            <a:spLocks noGrp="1"/>
          </p:cNvSpPr>
          <p:nvPr>
            <p:ph type="title"/>
          </p:nvPr>
        </p:nvSpPr>
        <p:spPr>
          <a:xfrm>
            <a:off x="838200" y="375285"/>
            <a:ext cx="10515600" cy="1325563"/>
          </a:xfrm>
        </p:spPr>
        <p:txBody>
          <a:bodyPr>
            <a:noAutofit/>
          </a:bodyPr>
          <a:lstStyle/>
          <a:p>
            <a:r>
              <a:rPr lang="en-US" sz="4000" i="0" u="none" strike="noStrike" dirty="0">
                <a:effectLst/>
                <a:latin typeface="Tahoma" panose="020B0604030504040204" pitchFamily="34" charset="0"/>
                <a:ea typeface="Tahoma" panose="020B0604030504040204" pitchFamily="34" charset="0"/>
                <a:cs typeface="Tahoma" panose="020B0604030504040204" pitchFamily="34" charset="0"/>
              </a:rPr>
              <a:t>CWE-22: </a:t>
            </a:r>
            <a:r>
              <a:rPr lang="en-US" sz="4000" b="0" i="0" u="none" strike="noStrike" dirty="0">
                <a:effectLst/>
                <a:latin typeface="Tahoma" panose="020B0604030504040204" pitchFamily="34" charset="0"/>
                <a:ea typeface="Tahoma" panose="020B0604030504040204" pitchFamily="34" charset="0"/>
                <a:cs typeface="Tahoma" panose="020B0604030504040204" pitchFamily="34" charset="0"/>
              </a:rPr>
              <a:t>Improper Limitation of a Pathname to a Restricted Directory ('Path Traversal')</a:t>
            </a: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ABA28D9E-3D57-9C36-F968-FF5B627F4221}"/>
              </a:ext>
            </a:extLst>
          </p:cNvPr>
          <p:cNvSpPr>
            <a:spLocks noGrp="1"/>
          </p:cNvSpPr>
          <p:nvPr>
            <p:ph idx="1"/>
          </p:nvPr>
        </p:nvSpPr>
        <p:spPr/>
        <p:txBody>
          <a:bodyPr>
            <a:noAutofit/>
          </a:bodyPr>
          <a:lstStyle/>
          <a:p>
            <a:r>
              <a:rPr lang="en-US" sz="2400" dirty="0">
                <a:latin typeface="Tahoma" panose="020B0604030504040204" pitchFamily="34" charset="0"/>
                <a:ea typeface="Tahoma" panose="020B0604030504040204" pitchFamily="34" charset="0"/>
                <a:cs typeface="Tahoma" panose="020B0604030504040204" pitchFamily="34" charset="0"/>
              </a:rPr>
              <a:t>Occurs in application which allows users to access permitted directories/files in its server by inputting a pathname </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This weakness arises when the application fails to cleanse special elements of the provided pathname</a:t>
            </a:r>
          </a:p>
          <a:p>
            <a:pPr lvl="2"/>
            <a:r>
              <a:rPr lang="en-US" sz="2400" dirty="0">
                <a:latin typeface="Tahoma" panose="020B0604030504040204" pitchFamily="34" charset="0"/>
                <a:ea typeface="Tahoma" panose="020B0604030504040204" pitchFamily="34" charset="0"/>
                <a:cs typeface="Tahoma" panose="020B0604030504040204" pitchFamily="34" charset="0"/>
              </a:rPr>
              <a:t>Special elements may include the following: .. (parent directory), / (root directory), etc.</a:t>
            </a:r>
          </a:p>
          <a:p>
            <a:pPr lvl="2"/>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Improper handling of these pathnames may allow access and control over unauthorized directories/files in the server, leading to potential deletion or modification by an attacker</a:t>
            </a:r>
          </a:p>
        </p:txBody>
      </p:sp>
    </p:spTree>
    <p:extLst>
      <p:ext uri="{BB962C8B-B14F-4D97-AF65-F5344CB8AC3E}">
        <p14:creationId xmlns:p14="http://schemas.microsoft.com/office/powerpoint/2010/main" val="2819545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24E4-26CE-D35B-A6A4-3C768B7AE801}"/>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CWE-22 (continued) </a:t>
            </a:r>
          </a:p>
        </p:txBody>
      </p:sp>
      <p:sp>
        <p:nvSpPr>
          <p:cNvPr id="3" name="Content Placeholder 2">
            <a:extLst>
              <a:ext uri="{FF2B5EF4-FFF2-40B4-BE49-F238E27FC236}">
                <a16:creationId xmlns:a16="http://schemas.microsoft.com/office/drawing/2014/main" id="{B5144B28-9ECB-6EC8-76E5-B5DAEA141A68}"/>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Can be fixed by proper input validation of the provided pathname</a:t>
            </a:r>
          </a:p>
          <a:p>
            <a:pPr lvl="2" fontAlgn="ctr">
              <a:spcBef>
                <a:spcPts val="0"/>
              </a:spcBef>
            </a:pPr>
            <a:r>
              <a:rPr lang="en-US" sz="2800" dirty="0">
                <a:latin typeface="Tahoma" panose="020B0604030504040204" pitchFamily="34" charset="0"/>
                <a:ea typeface="Tahoma" panose="020B0604030504040204" pitchFamily="34" charset="0"/>
                <a:cs typeface="Tahoma" panose="020B0604030504040204" pitchFamily="34" charset="0"/>
              </a:rPr>
              <a:t>Sanitization </a:t>
            </a:r>
          </a:p>
          <a:p>
            <a:pPr lvl="2" fontAlgn="ctr">
              <a:spcBef>
                <a:spcPts val="0"/>
              </a:spcBef>
            </a:pPr>
            <a:r>
              <a:rPr lang="en-US" sz="2800" dirty="0">
                <a:latin typeface="Tahoma" panose="020B0604030504040204" pitchFamily="34" charset="0"/>
                <a:ea typeface="Tahoma" panose="020B0604030504040204" pitchFamily="34" charset="0"/>
                <a:cs typeface="Tahoma" panose="020B0604030504040204" pitchFamily="34" charset="0"/>
              </a:rPr>
              <a:t>Whitelisting</a:t>
            </a:r>
          </a:p>
          <a:p>
            <a:pPr lvl="2" fontAlgn="ctr">
              <a:spcBef>
                <a:spcPts val="0"/>
              </a:spcBef>
            </a:pPr>
            <a:endParaRPr lang="en-US" sz="2800" dirty="0">
              <a:latin typeface="Tahoma" panose="020B0604030504040204" pitchFamily="34" charset="0"/>
              <a:ea typeface="Tahoma" panose="020B0604030504040204" pitchFamily="34" charset="0"/>
              <a:cs typeface="Tahoma" panose="020B0604030504040204" pitchFamily="34" charset="0"/>
            </a:endParaRPr>
          </a:p>
          <a:p>
            <a:pPr fontAlgn="ctr">
              <a:spcBef>
                <a:spcPts val="0"/>
              </a:spcBef>
            </a:pPr>
            <a:r>
              <a:rPr lang="en-US" dirty="0">
                <a:latin typeface="Tahoma" panose="020B0604030504040204" pitchFamily="34" charset="0"/>
                <a:ea typeface="Tahoma" panose="020B0604030504040204" pitchFamily="34" charset="0"/>
                <a:cs typeface="Tahoma" panose="020B0604030504040204" pitchFamily="34" charset="0"/>
              </a:rPr>
              <a:t>Not language/application specific</a:t>
            </a:r>
          </a:p>
          <a:p>
            <a:endParaRPr lang="en-US" sz="3600" dirty="0"/>
          </a:p>
        </p:txBody>
      </p:sp>
    </p:spTree>
    <p:extLst>
      <p:ext uri="{BB962C8B-B14F-4D97-AF65-F5344CB8AC3E}">
        <p14:creationId xmlns:p14="http://schemas.microsoft.com/office/powerpoint/2010/main" val="1771415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873C-51A7-CF0F-78EE-D8FCFB6D446B}"/>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CWE22: Example Code</a:t>
            </a:r>
          </a:p>
        </p:txBody>
      </p:sp>
      <p:pic>
        <p:nvPicPr>
          <p:cNvPr id="1026" name="Picture 2" descr="Java &#10;Strlng path = getlnputpath(); &#10;if &#10;f = new nle(parh); &#10;f.delete() &#10;An attacker could provide an input such as this: ">
            <a:extLst>
              <a:ext uri="{FF2B5EF4-FFF2-40B4-BE49-F238E27FC236}">
                <a16:creationId xmlns:a16="http://schemas.microsoft.com/office/drawing/2014/main" id="{7196DA4A-15CE-8837-63DB-8B0A4C443F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2812" y="1574706"/>
            <a:ext cx="7589520" cy="4480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888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0901-6E54-CB53-FC5E-613DEF2294B5}"/>
              </a:ext>
            </a:extLst>
          </p:cNvPr>
          <p:cNvSpPr>
            <a:spLocks noGrp="1"/>
          </p:cNvSpPr>
          <p:nvPr>
            <p:ph type="title"/>
          </p:nvPr>
        </p:nvSpPr>
        <p:spPr>
          <a:xfrm>
            <a:off x="838200" y="500062"/>
            <a:ext cx="10515600" cy="1325563"/>
          </a:xfrm>
        </p:spPr>
        <p:txBody>
          <a:bodyPr>
            <a:noAutofit/>
          </a:bodyPr>
          <a:lstStyle/>
          <a:p>
            <a:r>
              <a:rPr lang="en-US" sz="4000" i="0" u="none" strike="noStrike" dirty="0">
                <a:effectLst/>
                <a:latin typeface="Tahoma" panose="020B0604030504040204" pitchFamily="34" charset="0"/>
                <a:ea typeface="Tahoma" panose="020B0604030504040204" pitchFamily="34" charset="0"/>
                <a:cs typeface="Tahoma" panose="020B0604030504040204" pitchFamily="34" charset="0"/>
              </a:rPr>
              <a:t>CWE-434 : Unrestricted Upload of File with Dangerous Type</a:t>
            </a:r>
            <a:br>
              <a:rPr lang="en-US" sz="4000" i="0" u="none" strike="noStrike" dirty="0">
                <a:effectLst/>
                <a:latin typeface="Tahoma" panose="020B0604030504040204" pitchFamily="34" charset="0"/>
                <a:ea typeface="Tahoma" panose="020B0604030504040204" pitchFamily="34" charset="0"/>
                <a:cs typeface="Tahoma" panose="020B0604030504040204" pitchFamily="34" charset="0"/>
              </a:rPr>
            </a:b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08FD216-165D-D55C-09D2-B28C99662CF1}"/>
              </a:ext>
            </a:extLst>
          </p:cNvPr>
          <p:cNvSpPr>
            <a:spLocks noGrp="1"/>
          </p:cNvSpPr>
          <p:nvPr>
            <p:ph idx="1"/>
          </p:nvPr>
        </p:nvSpPr>
        <p:spPr/>
        <p:txBody>
          <a:bodyPr>
            <a:normAutofit/>
          </a:bodyPr>
          <a:lstStyle/>
          <a:p>
            <a:r>
              <a:rPr lang="en-US" b="0" i="0" dirty="0">
                <a:effectLst/>
                <a:latin typeface="Tahoma" panose="020B0604030504040204" pitchFamily="34" charset="0"/>
                <a:ea typeface="Tahoma" panose="020B0604030504040204" pitchFamily="34" charset="0"/>
                <a:cs typeface="Tahoma" panose="020B0604030504040204" pitchFamily="34" charset="0"/>
              </a:rPr>
              <a:t>Occurs in applications which allows users to upload files to </a:t>
            </a:r>
            <a:r>
              <a:rPr lang="en-US" dirty="0">
                <a:latin typeface="Tahoma" panose="020B0604030504040204" pitchFamily="34" charset="0"/>
                <a:ea typeface="Tahoma" panose="020B0604030504040204" pitchFamily="34" charset="0"/>
                <a:cs typeface="Tahoma" panose="020B0604030504040204" pitchFamily="34" charset="0"/>
              </a:rPr>
              <a:t>its server</a:t>
            </a:r>
          </a:p>
          <a:p>
            <a:r>
              <a:rPr lang="en-US" b="0" i="0" dirty="0">
                <a:effectLst/>
                <a:latin typeface="Tahoma" panose="020B0604030504040204" pitchFamily="34" charset="0"/>
                <a:ea typeface="Tahoma" panose="020B0604030504040204" pitchFamily="34" charset="0"/>
                <a:cs typeface="Tahoma" panose="020B0604030504040204" pitchFamily="34" charset="0"/>
              </a:rPr>
              <a:t>This weakness arises when the application fails to properly check/validate the </a:t>
            </a:r>
            <a:r>
              <a:rPr lang="en-US" dirty="0">
                <a:latin typeface="Tahoma" panose="020B0604030504040204" pitchFamily="34" charset="0"/>
                <a:ea typeface="Tahoma" panose="020B0604030504040204" pitchFamily="34" charset="0"/>
                <a:cs typeface="Tahoma" panose="020B0604030504040204" pitchFamily="34" charset="0"/>
              </a:rPr>
              <a:t>files uploaded </a:t>
            </a:r>
            <a:r>
              <a:rPr lang="en-US" b="0" i="0" dirty="0">
                <a:effectLst/>
                <a:latin typeface="Tahoma" panose="020B0604030504040204" pitchFamily="34" charset="0"/>
                <a:ea typeface="Tahoma" panose="020B0604030504040204" pitchFamily="34" charset="0"/>
                <a:cs typeface="Tahoma" panose="020B0604030504040204" pitchFamily="34" charset="0"/>
              </a:rPr>
              <a:t>by users.</a:t>
            </a:r>
            <a:r>
              <a:rPr lang="en-US" dirty="0">
                <a:latin typeface="Tahoma" panose="020B0604030504040204" pitchFamily="34" charset="0"/>
                <a:ea typeface="Tahoma" panose="020B0604030504040204" pitchFamily="34" charset="0"/>
                <a:cs typeface="Tahoma" panose="020B0604030504040204" pitchFamily="34" charset="0"/>
              </a:rPr>
              <a:t> (This can be corrected by validation done on the server side as well client side)</a:t>
            </a:r>
          </a:p>
          <a:p>
            <a:r>
              <a:rPr lang="en-US" dirty="0">
                <a:latin typeface="Tahoma" panose="020B0604030504040204" pitchFamily="34" charset="0"/>
                <a:ea typeface="Tahoma" panose="020B0604030504040204" pitchFamily="34" charset="0"/>
                <a:cs typeface="Tahoma" panose="020B0604030504040204" pitchFamily="34" charset="0"/>
              </a:rPr>
              <a:t>Actions an attacker can take to exploit the application-</a:t>
            </a:r>
          </a:p>
          <a:p>
            <a:pPr lvl="1"/>
            <a:r>
              <a:rPr lang="en-US" sz="2000" dirty="0">
                <a:latin typeface="Tahoma" panose="020B0604030504040204" pitchFamily="34" charset="0"/>
                <a:ea typeface="Tahoma" panose="020B0604030504040204" pitchFamily="34" charset="0"/>
                <a:cs typeface="Tahoma" panose="020B0604030504040204" pitchFamily="34" charset="0"/>
              </a:rPr>
              <a:t>Providing a malicious file extension/double extensions</a:t>
            </a:r>
          </a:p>
          <a:p>
            <a:pPr lvl="1"/>
            <a:r>
              <a:rPr lang="en-US" sz="2000" dirty="0">
                <a:latin typeface="Tahoma" panose="020B0604030504040204" pitchFamily="34" charset="0"/>
                <a:ea typeface="Tahoma" panose="020B0604030504040204" pitchFamily="34" charset="0"/>
                <a:cs typeface="Tahoma" panose="020B0604030504040204" pitchFamily="34" charset="0"/>
              </a:rPr>
              <a:t>Embedding malicious content in a file with a permitted file extension</a:t>
            </a:r>
          </a:p>
          <a:p>
            <a:pPr lvl="1"/>
            <a:r>
              <a:rPr lang="en-US" sz="2000" dirty="0">
                <a:solidFill>
                  <a:srgbClr val="000000"/>
                </a:solidFill>
                <a:effectLst/>
                <a:latin typeface="Tahoma" panose="020B0604030504040204" pitchFamily="34" charset="0"/>
                <a:ea typeface="Tahoma" panose="020B0604030504040204" pitchFamily="34" charset="0"/>
                <a:cs typeface="Tahoma" panose="020B0604030504040204" pitchFamily="34" charset="0"/>
              </a:rPr>
              <a:t>Providing a massive file that is beyond the server's handling capabilities </a:t>
            </a:r>
          </a:p>
          <a:p>
            <a:pPr lvl="1"/>
            <a:endParaRPr lang="en-US"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82891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71361-FF9C-D466-0FAE-A1C426BC4BB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CWE-434 (continued)</a:t>
            </a:r>
          </a:p>
        </p:txBody>
      </p:sp>
      <p:sp>
        <p:nvSpPr>
          <p:cNvPr id="3" name="Content Placeholder 2">
            <a:extLst>
              <a:ext uri="{FF2B5EF4-FFF2-40B4-BE49-F238E27FC236}">
                <a16:creationId xmlns:a16="http://schemas.microsoft.com/office/drawing/2014/main" id="{BE64413E-2EF2-F646-D582-0EAF2F0886C9}"/>
              </a:ext>
            </a:extLst>
          </p:cNvPr>
          <p:cNvSpPr>
            <a:spLocks noGrp="1"/>
          </p:cNvSpPr>
          <p:nvPr>
            <p:ph idx="1"/>
          </p:nvPr>
        </p:nvSpPr>
        <p:spPr>
          <a:xfrm>
            <a:off x="838200" y="1825624"/>
            <a:ext cx="10515600" cy="4819015"/>
          </a:xfrm>
        </p:spPr>
        <p:txBody>
          <a:bodyPr>
            <a:normAutofit/>
          </a:bodyPr>
          <a:lstStyle/>
          <a:p>
            <a:r>
              <a:rPr lang="en-US" sz="3200" dirty="0">
                <a:solidFill>
                  <a:srgbClr val="000000"/>
                </a:solidFill>
                <a:latin typeface="Tahoma" panose="020B0604030504040204" pitchFamily="34" charset="0"/>
                <a:ea typeface="Tahoma" panose="020B0604030504040204" pitchFamily="34" charset="0"/>
                <a:cs typeface="Tahoma" panose="020B0604030504040204" pitchFamily="34" charset="0"/>
              </a:rPr>
              <a:t>Consequences-</a:t>
            </a:r>
          </a:p>
          <a:p>
            <a:pPr lvl="1"/>
            <a:r>
              <a:rPr lang="en-US" sz="2200" dirty="0">
                <a:solidFill>
                  <a:srgbClr val="000000"/>
                </a:solidFill>
                <a:latin typeface="Tahoma" panose="020B0604030504040204" pitchFamily="34" charset="0"/>
                <a:ea typeface="Tahoma" panose="020B0604030504040204" pitchFamily="34" charset="0"/>
                <a:cs typeface="Tahoma" panose="020B0604030504040204" pitchFamily="34" charset="0"/>
              </a:rPr>
              <a:t>Results in a malicious file present in the server which could lead to things like Remote Code Execution (server could potentially run malicious uploaded file) or Denial-of-Service (essentially just overworking the server)</a:t>
            </a:r>
          </a:p>
          <a:p>
            <a:pPr marL="457200" lvl="1" indent="0">
              <a:buNone/>
            </a:pPr>
            <a:endParaRPr lang="en-US" sz="2200" i="0" dirty="0">
              <a:effectLst/>
              <a:latin typeface="Tahoma" panose="020B0604030504040204" pitchFamily="34" charset="0"/>
              <a:ea typeface="Tahoma" panose="020B0604030504040204" pitchFamily="34" charset="0"/>
              <a:cs typeface="Tahoma" panose="020B0604030504040204" pitchFamily="34" charset="0"/>
            </a:endParaRPr>
          </a:p>
          <a:p>
            <a:r>
              <a:rPr lang="en-US" i="0" dirty="0">
                <a:effectLst/>
                <a:latin typeface="Tahoma" panose="020B0604030504040204" pitchFamily="34" charset="0"/>
                <a:ea typeface="Tahoma" panose="020B0604030504040204" pitchFamily="34" charset="0"/>
                <a:cs typeface="Tahoma" panose="020B0604030504040204" pitchFamily="34" charset="0"/>
              </a:rPr>
              <a:t>Prevention-</a:t>
            </a:r>
          </a:p>
          <a:p>
            <a:pPr lvl="1"/>
            <a:r>
              <a:rPr lang="en-US" sz="2200" dirty="0">
                <a:effectLst/>
                <a:latin typeface="Tahoma" panose="020B0604030504040204" pitchFamily="34" charset="0"/>
                <a:ea typeface="Tahoma" panose="020B0604030504040204" pitchFamily="34" charset="0"/>
                <a:cs typeface="Tahoma" panose="020B0604030504040204" pitchFamily="34" charset="0"/>
              </a:rPr>
              <a:t>File Type Validation: </a:t>
            </a:r>
            <a:r>
              <a:rPr lang="en-US" sz="2200" b="0" i="0" dirty="0">
                <a:effectLst/>
                <a:latin typeface="Tahoma" panose="020B0604030504040204" pitchFamily="34" charset="0"/>
                <a:ea typeface="Tahoma" panose="020B0604030504040204" pitchFamily="34" charset="0"/>
                <a:cs typeface="Tahoma" panose="020B0604030504040204" pitchFamily="34" charset="0"/>
              </a:rPr>
              <a:t>Implement robust file type validation </a:t>
            </a:r>
          </a:p>
          <a:p>
            <a:pPr lvl="1"/>
            <a:r>
              <a:rPr lang="en-US" sz="2200" i="0" dirty="0">
                <a:effectLst/>
                <a:latin typeface="Tahoma" panose="020B0604030504040204" pitchFamily="34" charset="0"/>
                <a:ea typeface="Tahoma" panose="020B0604030504040204" pitchFamily="34" charset="0"/>
                <a:cs typeface="Tahoma" panose="020B0604030504040204" pitchFamily="34" charset="0"/>
              </a:rPr>
              <a:t>File Size Limitations: </a:t>
            </a:r>
            <a:r>
              <a:rPr lang="en-US" sz="2200" b="0" i="0" dirty="0">
                <a:effectLst/>
                <a:latin typeface="Tahoma" panose="020B0604030504040204" pitchFamily="34" charset="0"/>
                <a:ea typeface="Tahoma" panose="020B0604030504040204" pitchFamily="34" charset="0"/>
                <a:cs typeface="Tahoma" panose="020B0604030504040204" pitchFamily="34" charset="0"/>
              </a:rPr>
              <a:t>Enforce reasonable file size limitations for uploaded files (to prevent DoS attacks)</a:t>
            </a:r>
          </a:p>
          <a:p>
            <a:pPr lvl="1"/>
            <a:r>
              <a:rPr lang="en-US" sz="2200" i="0" dirty="0">
                <a:effectLst/>
                <a:latin typeface="Tahoma" panose="020B0604030504040204" pitchFamily="34" charset="0"/>
                <a:ea typeface="Tahoma" panose="020B0604030504040204" pitchFamily="34" charset="0"/>
                <a:cs typeface="Tahoma" panose="020B0604030504040204" pitchFamily="34" charset="0"/>
              </a:rPr>
              <a:t>Content Inspection</a:t>
            </a:r>
            <a:r>
              <a:rPr lang="en-US" sz="2200" b="0" i="0" dirty="0">
                <a:effectLst/>
                <a:latin typeface="Tahoma" panose="020B0604030504040204" pitchFamily="34" charset="0"/>
                <a:ea typeface="Tahoma" panose="020B0604030504040204" pitchFamily="34" charset="0"/>
                <a:cs typeface="Tahoma" panose="020B0604030504040204" pitchFamily="34" charset="0"/>
              </a:rPr>
              <a:t>: Use antivirus scanning or other content inspection techniques to detect and block harmful files.</a:t>
            </a:r>
          </a:p>
          <a:p>
            <a:pPr lvl="1"/>
            <a:endParaRPr lang="en-US"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457200" lvl="1" indent="0">
              <a:buNone/>
            </a:pPr>
            <a:endParaRPr lang="en-US" sz="16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457200" lvl="1" indent="0">
              <a:buNone/>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07197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7D84-E20B-C4B0-AFAF-B7023B87F131}"/>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CWE-434 (continued)</a:t>
            </a:r>
          </a:p>
        </p:txBody>
      </p:sp>
      <p:sp>
        <p:nvSpPr>
          <p:cNvPr id="3" name="Content Placeholder 2">
            <a:extLst>
              <a:ext uri="{FF2B5EF4-FFF2-40B4-BE49-F238E27FC236}">
                <a16:creationId xmlns:a16="http://schemas.microsoft.com/office/drawing/2014/main" id="{5CBB2DBB-5992-E2E8-C1FF-121B7392C7D5}"/>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Most often found in PHP/ASP.NET based web applications -&gt; hence web servers are more often vulnerable to CWE-434</a:t>
            </a:r>
          </a:p>
          <a:p>
            <a:pPr lvl="1"/>
            <a:r>
              <a:rPr lang="en-US" sz="2000" dirty="0">
                <a:latin typeface="Tahoma" panose="020B0604030504040204" pitchFamily="34" charset="0"/>
                <a:ea typeface="Tahoma" panose="020B0604030504040204" pitchFamily="34" charset="0"/>
                <a:cs typeface="Tahoma" panose="020B0604030504040204" pitchFamily="34" charset="0"/>
              </a:rPr>
              <a:t>ASP.NET &amp; PHP are web server-side scripting languages which are used to create web applications. Due to the configuration of such servers, files with a .php or .asp may be executed automatically.</a:t>
            </a:r>
          </a:p>
          <a:p>
            <a:pPr lvl="1"/>
            <a:r>
              <a:rPr lang="en-US"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Assume the application was intended to take in a pdf file but fails to validate whether the type of the file is indeed a pdf. </a:t>
            </a:r>
          </a:p>
          <a:p>
            <a:pPr lvl="1"/>
            <a:r>
              <a:rPr lang="en-US"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This can be misused by an attacker to provide a harmful/malicious php file instead.</a:t>
            </a:r>
          </a:p>
          <a:p>
            <a:pPr lvl="1"/>
            <a:r>
              <a:rPr lang="en-US"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When such a php file is received, the server will simply execute it, because the server executes all php files. This will cause the harmful action to occur.</a:t>
            </a:r>
          </a:p>
          <a:p>
            <a:pPr lvl="1"/>
            <a:r>
              <a:rPr lang="en-US"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The fix for this problem is to validate the filename input at the server/client to check that is indeed an intended file type (such as pdf) </a:t>
            </a:r>
          </a:p>
          <a:p>
            <a:endParaRPr lang="en-US" sz="3600" dirty="0"/>
          </a:p>
        </p:txBody>
      </p:sp>
    </p:spTree>
    <p:extLst>
      <p:ext uri="{BB962C8B-B14F-4D97-AF65-F5344CB8AC3E}">
        <p14:creationId xmlns:p14="http://schemas.microsoft.com/office/powerpoint/2010/main" val="4233929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90BB7-ABEE-B30B-E821-FD3D2AEC9F6D}"/>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CWE-434 : Example Code</a:t>
            </a:r>
          </a:p>
        </p:txBody>
      </p:sp>
      <p:pic>
        <p:nvPicPr>
          <p:cNvPr id="5" name="Content Placeholder 4">
            <a:extLst>
              <a:ext uri="{FF2B5EF4-FFF2-40B4-BE49-F238E27FC236}">
                <a16:creationId xmlns:a16="http://schemas.microsoft.com/office/drawing/2014/main" id="{A186C799-EA51-D5D6-7238-C111385AB8EB}"/>
              </a:ext>
            </a:extLst>
          </p:cNvPr>
          <p:cNvPicPr>
            <a:picLocks noGrp="1" noChangeAspect="1"/>
          </p:cNvPicPr>
          <p:nvPr>
            <p:ph idx="1"/>
          </p:nvPr>
        </p:nvPicPr>
        <p:blipFill>
          <a:blip r:embed="rId2"/>
          <a:stretch>
            <a:fillRect/>
          </a:stretch>
        </p:blipFill>
        <p:spPr>
          <a:xfrm>
            <a:off x="985520" y="1690688"/>
            <a:ext cx="6248400" cy="3500472"/>
          </a:xfrm>
        </p:spPr>
      </p:pic>
      <p:sp>
        <p:nvSpPr>
          <p:cNvPr id="8" name="Rectangle 1">
            <a:extLst>
              <a:ext uri="{FF2B5EF4-FFF2-40B4-BE49-F238E27FC236}">
                <a16:creationId xmlns:a16="http://schemas.microsoft.com/office/drawing/2014/main" id="{B1D8B47B-CB3B-D537-B79D-4175041F8BFF}"/>
              </a:ext>
            </a:extLst>
          </p:cNvPr>
          <p:cNvSpPr>
            <a:spLocks noChangeArrowheads="1"/>
          </p:cNvSpPr>
          <p:nvPr/>
        </p:nvSpPr>
        <p:spPr bwMode="auto">
          <a:xfrm>
            <a:off x="827992" y="5380352"/>
            <a:ext cx="11540147"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ahoma" panose="020B0604030504040204" pitchFamily="34" charset="0"/>
                <a:ea typeface="Tahoma" panose="020B0604030504040204" pitchFamily="34" charset="0"/>
                <a:cs typeface="Tahoma" panose="020B0604030504040204" pitchFamily="34" charset="0"/>
              </a:rPr>
              <a:t>$_FILES['</a:t>
            </a:r>
            <a:r>
              <a:rPr lang="en-US" altLang="en-US" dirty="0" err="1">
                <a:latin typeface="Tahoma" panose="020B0604030504040204" pitchFamily="34" charset="0"/>
                <a:ea typeface="Tahoma" panose="020B0604030504040204" pitchFamily="34" charset="0"/>
                <a:cs typeface="Tahoma" panose="020B0604030504040204" pitchFamily="34" charset="0"/>
              </a:rPr>
              <a:t>uploadedfile</a:t>
            </a:r>
            <a:r>
              <a:rPr lang="en-US" altLang="en-US" dirty="0">
                <a:latin typeface="Tahoma" panose="020B0604030504040204" pitchFamily="34" charset="0"/>
                <a:ea typeface="Tahoma" panose="020B0604030504040204" pitchFamily="34" charset="0"/>
                <a:cs typeface="Tahoma" panose="020B0604030504040204" pitchFamily="34" charset="0"/>
              </a:rPr>
              <a:t>']['</a:t>
            </a:r>
            <a:r>
              <a:rPr lang="en-US" altLang="en-US" dirty="0" err="1">
                <a:latin typeface="Tahoma" panose="020B0604030504040204" pitchFamily="34" charset="0"/>
                <a:ea typeface="Tahoma" panose="020B0604030504040204" pitchFamily="34" charset="0"/>
                <a:cs typeface="Tahoma" panose="020B0604030504040204" pitchFamily="34" charset="0"/>
              </a:rPr>
              <a:t>tmp_name</a:t>
            </a:r>
            <a:r>
              <a:rPr lang="en-US" altLang="en-US" dirty="0">
                <a:latin typeface="Tahoma" panose="020B0604030504040204" pitchFamily="34" charset="0"/>
                <a:ea typeface="Tahoma" panose="020B0604030504040204" pitchFamily="34" charset="0"/>
                <a:cs typeface="Tahoma" panose="020B0604030504040204" pitchFamily="34" charset="0"/>
              </a:rPr>
              <a:t>'] is a reference to the temporary location of the uploaded file on the server </a:t>
            </a:r>
          </a:p>
        </p:txBody>
      </p:sp>
      <p:sp>
        <p:nvSpPr>
          <p:cNvPr id="9" name="Rectangle 2">
            <a:extLst>
              <a:ext uri="{FF2B5EF4-FFF2-40B4-BE49-F238E27FC236}">
                <a16:creationId xmlns:a16="http://schemas.microsoft.com/office/drawing/2014/main" id="{6E9BF08C-DCCB-1712-931C-812F3C6A1FEE}"/>
              </a:ext>
            </a:extLst>
          </p:cNvPr>
          <p:cNvSpPr>
            <a:spLocks noChangeArrowheads="1"/>
          </p:cNvSpPr>
          <p:nvPr/>
        </p:nvSpPr>
        <p:spPr bwMode="auto">
          <a:xfrm>
            <a:off x="827992" y="5800377"/>
            <a:ext cx="11134779" cy="64633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ahoma" panose="020B0604030504040204" pitchFamily="34" charset="0"/>
                <a:ea typeface="Tahoma" panose="020B0604030504040204" pitchFamily="34" charset="0"/>
                <a:cs typeface="Tahoma" panose="020B0604030504040204" pitchFamily="34" charset="0"/>
              </a:rPr>
              <a:t>$_FILES['</a:t>
            </a:r>
            <a:r>
              <a:rPr lang="en-US" altLang="en-US" dirty="0" err="1">
                <a:latin typeface="Tahoma" panose="020B0604030504040204" pitchFamily="34" charset="0"/>
                <a:ea typeface="Tahoma" panose="020B0604030504040204" pitchFamily="34" charset="0"/>
                <a:cs typeface="Tahoma" panose="020B0604030504040204" pitchFamily="34" charset="0"/>
              </a:rPr>
              <a:t>uploadedfile</a:t>
            </a:r>
            <a:r>
              <a:rPr lang="en-US" altLang="en-US" dirty="0">
                <a:latin typeface="Tahoma" panose="020B0604030504040204" pitchFamily="34" charset="0"/>
                <a:ea typeface="Tahoma" panose="020B0604030504040204" pitchFamily="34" charset="0"/>
                <a:cs typeface="Tahoma" panose="020B0604030504040204" pitchFamily="34" charset="0"/>
              </a:rPr>
              <a:t>']['name'] represents the original name of the file on the client's machine before being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ahoma" panose="020B0604030504040204" pitchFamily="34" charset="0"/>
                <a:ea typeface="Tahoma" panose="020B0604030504040204" pitchFamily="34" charset="0"/>
                <a:cs typeface="Tahoma" panose="020B0604030504040204" pitchFamily="34" charset="0"/>
              </a:rPr>
              <a:t>uploaded to the server. </a:t>
            </a:r>
          </a:p>
        </p:txBody>
      </p:sp>
      <p:sp>
        <p:nvSpPr>
          <p:cNvPr id="3" name="TextBox 2">
            <a:extLst>
              <a:ext uri="{FF2B5EF4-FFF2-40B4-BE49-F238E27FC236}">
                <a16:creationId xmlns:a16="http://schemas.microsoft.com/office/drawing/2014/main" id="{95CBB1C3-CB9B-CF5D-DF79-58211E3B8FA4}"/>
              </a:ext>
            </a:extLst>
          </p:cNvPr>
          <p:cNvSpPr txBox="1"/>
          <p:nvPr/>
        </p:nvSpPr>
        <p:spPr>
          <a:xfrm>
            <a:off x="7721600" y="1767840"/>
            <a:ext cx="3850640" cy="2308324"/>
          </a:xfrm>
          <a:prstGeom prst="rect">
            <a:avLst/>
          </a:prstGeom>
          <a:noFill/>
        </p:spPr>
        <p:txBody>
          <a:bodyPr wrap="square" rtlCol="0">
            <a:spAutoFit/>
          </a:bodyPr>
          <a:lstStyle/>
          <a:p>
            <a:r>
              <a:rPr lang="en-US" dirty="0"/>
              <a:t>This code uploads a file to a server but doesn’t check the file itself.</a:t>
            </a:r>
          </a:p>
          <a:p>
            <a:endParaRPr lang="en-US" dirty="0"/>
          </a:p>
          <a:p>
            <a:endParaRPr lang="en-US" dirty="0"/>
          </a:p>
          <a:p>
            <a:endParaRPr lang="en-US" dirty="0"/>
          </a:p>
          <a:p>
            <a:r>
              <a:rPr lang="en-US" dirty="0"/>
              <a:t>The if statement just checks to see if the upload was successful and doesn’t check the file content</a:t>
            </a:r>
          </a:p>
        </p:txBody>
      </p:sp>
    </p:spTree>
    <p:extLst>
      <p:ext uri="{BB962C8B-B14F-4D97-AF65-F5344CB8AC3E}">
        <p14:creationId xmlns:p14="http://schemas.microsoft.com/office/powerpoint/2010/main" val="4074053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BEEC-62CC-446B-32E8-6427ABE7D85D}"/>
              </a:ext>
            </a:extLst>
          </p:cNvPr>
          <p:cNvSpPr>
            <a:spLocks noGrp="1"/>
          </p:cNvSpPr>
          <p:nvPr>
            <p:ph type="title"/>
          </p:nvPr>
        </p:nvSpPr>
        <p:spPr/>
        <p:txBody>
          <a:bodyPr>
            <a:noAutofit/>
          </a:bodyPr>
          <a:lstStyle/>
          <a:p>
            <a:pPr marL="0" rtl="0" eaLnBrk="1" fontAlgn="ctr" latinLnBrk="0" hangingPunct="1">
              <a:spcBef>
                <a:spcPts val="0"/>
              </a:spcBef>
              <a:spcAft>
                <a:spcPts val="0"/>
              </a:spcAft>
            </a:pPr>
            <a:br>
              <a:rPr lang="en-US" sz="3600" i="0" u="none" strike="noStrike" dirty="0">
                <a:effectLst/>
                <a:latin typeface="Tahoma" panose="020B0604030504040204" pitchFamily="34" charset="0"/>
                <a:ea typeface="Tahoma" panose="020B0604030504040204" pitchFamily="34" charset="0"/>
                <a:cs typeface="Tahoma" panose="020B0604030504040204" pitchFamily="34" charset="0"/>
              </a:rPr>
            </a:br>
            <a:r>
              <a:rPr lang="en-US" sz="3600" i="0" u="none" strike="noStrike" kern="1200" dirty="0">
                <a:effectLst/>
                <a:latin typeface="Tahoma" panose="020B0604030504040204" pitchFamily="34" charset="0"/>
                <a:ea typeface="Tahoma" panose="020B0604030504040204" pitchFamily="34" charset="0"/>
                <a:cs typeface="Tahoma" panose="020B0604030504040204" pitchFamily="34" charset="0"/>
              </a:rPr>
              <a:t>CWE-79: Improper Neutralization of Input During Web Page Generation ('Cross-site Scripting’/ XSS)</a:t>
            </a:r>
            <a:br>
              <a:rPr lang="en-US" sz="3600" i="0" u="none" strike="noStrike" dirty="0">
                <a:effectLst/>
                <a:latin typeface="Tahoma" panose="020B0604030504040204" pitchFamily="34" charset="0"/>
                <a:ea typeface="Tahoma" panose="020B0604030504040204" pitchFamily="34" charset="0"/>
                <a:cs typeface="Tahoma" panose="020B0604030504040204" pitchFamily="34" charset="0"/>
              </a:rPr>
            </a:b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a:extLst>
              <a:ext uri="{FF2B5EF4-FFF2-40B4-BE49-F238E27FC236}">
                <a16:creationId xmlns:a16="http://schemas.microsoft.com/office/drawing/2014/main" id="{97DB8B19-A92E-8182-009A-846806F0A4F5}"/>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Occurs in applications </a:t>
            </a:r>
            <a:r>
              <a:rPr lang="en-US" b="0" i="0" dirty="0">
                <a:effectLst/>
                <a:latin typeface="Tahoma" panose="020B0604030504040204" pitchFamily="34" charset="0"/>
                <a:ea typeface="Tahoma" panose="020B0604030504040204" pitchFamily="34" charset="0"/>
                <a:cs typeface="Tahoma" panose="020B0604030504040204" pitchFamily="34" charset="0"/>
              </a:rPr>
              <a:t>that permit users to input data, subsequently utilized to create a web page containing the provided input. This page is then made available for access by other users.</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This weakness arises when the applications fails to neutralize the malicious user input before incorporating it into a generated web page accessible to others</a:t>
            </a:r>
          </a:p>
          <a:p>
            <a:pPr lvl="1"/>
            <a:r>
              <a:rPr lang="en-US" dirty="0">
                <a:latin typeface="Tahoma" panose="020B0604030504040204" pitchFamily="34" charset="0"/>
                <a:ea typeface="Tahoma" panose="020B0604030504040204" pitchFamily="34" charset="0"/>
                <a:cs typeface="Tahoma" panose="020B0604030504040204" pitchFamily="34" charset="0"/>
              </a:rPr>
              <a:t>Malicious input may mean scripts, HTML tags, HTML attributes, CSS, URLs, etc.</a:t>
            </a:r>
          </a:p>
        </p:txBody>
      </p:sp>
    </p:spTree>
    <p:extLst>
      <p:ext uri="{BB962C8B-B14F-4D97-AF65-F5344CB8AC3E}">
        <p14:creationId xmlns:p14="http://schemas.microsoft.com/office/powerpoint/2010/main" val="3312512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7DEA-86EE-D22C-AF13-AD2CF1BFA065}"/>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CWE-79: A more detailed explanation (1)</a:t>
            </a:r>
          </a:p>
        </p:txBody>
      </p:sp>
      <p:sp>
        <p:nvSpPr>
          <p:cNvPr id="3" name="Content Placeholder 2">
            <a:extLst>
              <a:ext uri="{FF2B5EF4-FFF2-40B4-BE49-F238E27FC236}">
                <a16:creationId xmlns:a16="http://schemas.microsoft.com/office/drawing/2014/main" id="{CC4E64CE-FA9E-B320-7199-BD08FD40F1E8}"/>
              </a:ext>
            </a:extLst>
          </p:cNvPr>
          <p:cNvSpPr>
            <a:spLocks noGrp="1"/>
          </p:cNvSpPr>
          <p:nvPr>
            <p:ph idx="1"/>
          </p:nvPr>
        </p:nvSpPr>
        <p:spPr/>
        <p:txBody>
          <a:bodyPr>
            <a:normAutofit fontScale="92500"/>
          </a:bodyPr>
          <a:lstStyle/>
          <a:p>
            <a:pPr marL="514350" indent="-514350" algn="l">
              <a:buFont typeface="+mj-lt"/>
              <a:buAutoNum type="arabicPeriod"/>
            </a:pPr>
            <a:r>
              <a:rPr lang="en-US" b="0" i="0" dirty="0">
                <a:effectLst/>
                <a:latin typeface="Tahoma" panose="020B0604030504040204" pitchFamily="34" charset="0"/>
                <a:ea typeface="Tahoma" panose="020B0604030504040204" pitchFamily="34" charset="0"/>
                <a:cs typeface="Tahoma" panose="020B0604030504040204" pitchFamily="34" charset="0"/>
              </a:rPr>
              <a:t>An application allows users to input data</a:t>
            </a:r>
          </a:p>
          <a:p>
            <a:pPr marL="514350" indent="-514350" algn="l">
              <a:buFont typeface="+mj-lt"/>
              <a:buAutoNum type="arabicPeriod"/>
            </a:pPr>
            <a:r>
              <a:rPr lang="en-US" b="0" i="0" dirty="0">
                <a:effectLst/>
                <a:latin typeface="Tahoma" panose="020B0604030504040204" pitchFamily="34" charset="0"/>
                <a:ea typeface="Tahoma" panose="020B0604030504040204" pitchFamily="34" charset="0"/>
                <a:cs typeface="Tahoma" panose="020B0604030504040204" pitchFamily="34" charset="0"/>
              </a:rPr>
              <a:t>This potentially malicious input triggers an initial request that is transmitted from the client to the server. </a:t>
            </a:r>
          </a:p>
          <a:p>
            <a:pPr marL="514350" indent="-514350" algn="l">
              <a:buFont typeface="+mj-lt"/>
              <a:buAutoNum type="arabicPeriod"/>
            </a:pPr>
            <a:r>
              <a:rPr lang="en-US" b="0" i="0" dirty="0">
                <a:effectLst/>
                <a:latin typeface="Tahoma" panose="020B0604030504040204" pitchFamily="34" charset="0"/>
                <a:ea typeface="Tahoma" panose="020B0604030504040204" pitchFamily="34" charset="0"/>
                <a:cs typeface="Tahoma" panose="020B0604030504040204" pitchFamily="34" charset="0"/>
              </a:rPr>
              <a:t>Subsequently, the server handles the request (which contains the input) and creates a response sent to the client. </a:t>
            </a:r>
          </a:p>
          <a:p>
            <a:pPr marL="514350" indent="-514350" algn="l">
              <a:buFont typeface="+mj-lt"/>
              <a:buAutoNum type="arabicPeriod"/>
            </a:pPr>
            <a:r>
              <a:rPr lang="en-US" b="0" i="0" dirty="0">
                <a:effectLst/>
                <a:latin typeface="Tahoma" panose="020B0604030504040204" pitchFamily="34" charset="0"/>
                <a:ea typeface="Tahoma" panose="020B0604030504040204" pitchFamily="34" charset="0"/>
                <a:cs typeface="Tahoma" panose="020B0604030504040204" pitchFamily="34" charset="0"/>
              </a:rPr>
              <a:t>The client then generates a web page from what the server sent</a:t>
            </a:r>
          </a:p>
          <a:p>
            <a:pPr marL="514350" indent="-514350" algn="l">
              <a:buFont typeface="+mj-lt"/>
              <a:buAutoNum type="arabicPeriod"/>
            </a:pPr>
            <a:r>
              <a:rPr lang="en-US" b="0" i="0" dirty="0">
                <a:effectLst/>
                <a:latin typeface="Tahoma" panose="020B0604030504040204" pitchFamily="34" charset="0"/>
                <a:ea typeface="Tahoma" panose="020B0604030504040204" pitchFamily="34" charset="0"/>
                <a:cs typeface="Tahoma" panose="020B0604030504040204" pitchFamily="34" charset="0"/>
              </a:rPr>
              <a:t>During this whole process, both the client nor server fail to prevent the input from containing content that is executable by a web browser, such as JavaScript, HTML tags, HTML attributes, etc.</a:t>
            </a:r>
          </a:p>
          <a:p>
            <a:pPr marL="514350" indent="-514350">
              <a:buFont typeface="+mj-lt"/>
              <a:buAutoNum type="arabicPeriod"/>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34928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05F1-3424-459C-82DE-44DE843A99ED}"/>
              </a:ext>
            </a:extLst>
          </p:cNvPr>
          <p:cNvSpPr>
            <a:spLocks noGrp="1"/>
          </p:cNvSpPr>
          <p:nvPr>
            <p:ph type="title"/>
          </p:nvPr>
        </p:nvSpPr>
        <p:spPr/>
        <p:txBody>
          <a:bodyPr>
            <a:noAutofit/>
          </a:bodyPr>
          <a:lstStyle/>
          <a:p>
            <a:pPr marL="0" rtl="0" eaLnBrk="1" fontAlgn="ctr" latinLnBrk="0" hangingPunct="1">
              <a:spcBef>
                <a:spcPts val="0"/>
              </a:spcBef>
              <a:spcAft>
                <a:spcPts val="0"/>
              </a:spcAft>
            </a:pPr>
            <a:br>
              <a:rPr lang="en-US" sz="4000" b="0" i="0" u="none" strike="noStrike" dirty="0">
                <a:effectLst/>
                <a:latin typeface="Tahoma" panose="020B0604030504040204" pitchFamily="34" charset="0"/>
                <a:ea typeface="Tahoma" panose="020B0604030504040204" pitchFamily="34" charset="0"/>
                <a:cs typeface="Tahoma" panose="020B0604030504040204" pitchFamily="34" charset="0"/>
              </a:rPr>
            </a:br>
            <a:r>
              <a:rPr lang="en-US" sz="4000" i="0" u="none" strike="noStrike" kern="1200" dirty="0">
                <a:effectLst/>
                <a:latin typeface="Tahoma" panose="020B0604030504040204" pitchFamily="34" charset="0"/>
                <a:ea typeface="Tahoma" panose="020B0604030504040204" pitchFamily="34" charset="0"/>
                <a:cs typeface="Tahoma" panose="020B0604030504040204" pitchFamily="34" charset="0"/>
              </a:rPr>
              <a:t>CWE-787: Out-of-bounds Write</a:t>
            </a:r>
            <a:br>
              <a:rPr lang="en-US" sz="4000" i="0" u="none" strike="noStrike" dirty="0">
                <a:effectLst/>
                <a:latin typeface="Tahoma" panose="020B0604030504040204" pitchFamily="34" charset="0"/>
                <a:ea typeface="Tahoma" panose="020B0604030504040204" pitchFamily="34" charset="0"/>
                <a:cs typeface="Tahoma" panose="020B0604030504040204" pitchFamily="34" charset="0"/>
              </a:rPr>
            </a:b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a:extLst>
              <a:ext uri="{FF2B5EF4-FFF2-40B4-BE49-F238E27FC236}">
                <a16:creationId xmlns:a16="http://schemas.microsoft.com/office/drawing/2014/main" id="{C2455EEF-F35A-6272-EADC-23D8C2D7BEB1}"/>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Occurs in programs that writes data beyond the boundaries of an allocated memory buffer</a:t>
            </a:r>
          </a:p>
          <a:p>
            <a:pPr lvl="1"/>
            <a:r>
              <a:rPr lang="en-US" dirty="0">
                <a:latin typeface="Tahoma" panose="020B0604030504040204" pitchFamily="34" charset="0"/>
                <a:ea typeface="Tahoma" panose="020B0604030504040204" pitchFamily="34" charset="0"/>
                <a:cs typeface="Tahoma" panose="020B0604030504040204" pitchFamily="34" charset="0"/>
              </a:rPr>
              <a:t>Doesn’t necessary require an input from a user; the program itself could be faulty due to incorrect memory management</a:t>
            </a:r>
          </a:p>
          <a:p>
            <a:pPr lvl="1"/>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This could potentially lead to corruption of data, a crash (segmentation fault, etc.) or arbitrary code execution (stack-based buffer overflow aka CWE121)</a:t>
            </a:r>
          </a:p>
        </p:txBody>
      </p:sp>
    </p:spTree>
    <p:extLst>
      <p:ext uri="{BB962C8B-B14F-4D97-AF65-F5344CB8AC3E}">
        <p14:creationId xmlns:p14="http://schemas.microsoft.com/office/powerpoint/2010/main" val="2250664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FDFF-2ED9-B098-C793-436CC93C4CE5}"/>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CWE-79: A more detailed explanation (2)</a:t>
            </a:r>
            <a:endParaRPr lang="en-US" dirty="0"/>
          </a:p>
        </p:txBody>
      </p:sp>
      <p:sp>
        <p:nvSpPr>
          <p:cNvPr id="3" name="Content Placeholder 2">
            <a:extLst>
              <a:ext uri="{FF2B5EF4-FFF2-40B4-BE49-F238E27FC236}">
                <a16:creationId xmlns:a16="http://schemas.microsoft.com/office/drawing/2014/main" id="{4D37DF3E-29FD-4E8C-9144-B6EB05D335ED}"/>
              </a:ext>
            </a:extLst>
          </p:cNvPr>
          <p:cNvSpPr>
            <a:spLocks noGrp="1"/>
          </p:cNvSpPr>
          <p:nvPr>
            <p:ph idx="1"/>
          </p:nvPr>
        </p:nvSpPr>
        <p:spPr/>
        <p:txBody>
          <a:bodyPr>
            <a:normAutofit fontScale="85000" lnSpcReduction="20000"/>
          </a:bodyPr>
          <a:lstStyle/>
          <a:p>
            <a:pPr marL="514350" indent="-514350" algn="l">
              <a:buFont typeface="+mj-lt"/>
              <a:buAutoNum type="arabicPeriod" startAt="6"/>
            </a:pPr>
            <a:r>
              <a:rPr lang="en-US" b="0" i="0" dirty="0">
                <a:effectLst/>
                <a:latin typeface="Tahoma" panose="020B0604030504040204" pitchFamily="34" charset="0"/>
                <a:ea typeface="Tahoma" panose="020B0604030504040204" pitchFamily="34" charset="0"/>
                <a:cs typeface="Tahoma" panose="020B0604030504040204" pitchFamily="34" charset="0"/>
              </a:rPr>
              <a:t>A victim somehow visits the generated web page (unaware that it contains malicious input) through their web browser</a:t>
            </a:r>
            <a:endParaRPr lang="en-US" dirty="0">
              <a:latin typeface="Tahoma" panose="020B0604030504040204" pitchFamily="34" charset="0"/>
              <a:ea typeface="Tahoma" panose="020B0604030504040204" pitchFamily="34" charset="0"/>
              <a:cs typeface="Tahoma" panose="020B0604030504040204" pitchFamily="34" charset="0"/>
            </a:endParaRPr>
          </a:p>
          <a:p>
            <a:pPr marL="514350" indent="-514350" algn="l">
              <a:buFont typeface="+mj-lt"/>
              <a:buAutoNum type="arabicPeriod" startAt="6"/>
            </a:pPr>
            <a:r>
              <a:rPr lang="en-US" b="0" i="0" dirty="0">
                <a:effectLst/>
                <a:latin typeface="Tahoma" panose="020B0604030504040204" pitchFamily="34" charset="0"/>
                <a:ea typeface="Tahoma" panose="020B0604030504040204" pitchFamily="34" charset="0"/>
                <a:cs typeface="Tahoma" panose="020B0604030504040204" pitchFamily="34" charset="0"/>
              </a:rPr>
              <a:t>Since the script comes from a web page that was sent by the web server, the victim's web browser executes the malicious input in the context of the web server's domain.</a:t>
            </a:r>
          </a:p>
          <a:p>
            <a:pPr marL="514350" indent="-514350" algn="l">
              <a:buFont typeface="+mj-lt"/>
              <a:buAutoNum type="arabicPeriod" startAt="6"/>
            </a:pPr>
            <a:r>
              <a:rPr lang="en-US" b="0" i="0" dirty="0">
                <a:effectLst/>
                <a:latin typeface="Tahoma" panose="020B0604030504040204" pitchFamily="34" charset="0"/>
                <a:ea typeface="Tahoma" panose="020B0604030504040204" pitchFamily="34" charset="0"/>
                <a:cs typeface="Tahoma" panose="020B0604030504040204" pitchFamily="34" charset="0"/>
              </a:rPr>
              <a:t>This effectively violates the intention of the web browser's same-origin policy, which states that scripts in one domain should not be able to access resources or run code in a different domain.</a:t>
            </a:r>
          </a:p>
          <a:p>
            <a:pPr lvl="2"/>
            <a:r>
              <a:rPr lang="en-US" sz="2200" dirty="0">
                <a:latin typeface="Tahoma" panose="020B0604030504040204" pitchFamily="34" charset="0"/>
                <a:ea typeface="Tahoma" panose="020B0604030504040204" pitchFamily="34" charset="0"/>
                <a:cs typeface="Tahoma" panose="020B0604030504040204" pitchFamily="34" charset="0"/>
              </a:rPr>
              <a:t>A domain </a:t>
            </a:r>
            <a:r>
              <a:rPr lang="en-US" sz="2200" dirty="0">
                <a:effectLst/>
                <a:latin typeface="Tahoma" panose="020B0604030504040204" pitchFamily="34" charset="0"/>
                <a:ea typeface="Tahoma" panose="020B0604030504040204" pitchFamily="34" charset="0"/>
                <a:cs typeface="Tahoma" panose="020B0604030504040204" pitchFamily="34" charset="0"/>
              </a:rPr>
              <a:t>refers to the main part of a web address (URL) that identifies a specific website or web application on the internet. </a:t>
            </a:r>
            <a:r>
              <a:rPr lang="en-US" sz="2200" u="sng" dirty="0">
                <a:effectLst/>
                <a:latin typeface="Tahoma" panose="020B0604030504040204" pitchFamily="34" charset="0"/>
                <a:ea typeface="Tahoma" panose="020B0604030504040204" pitchFamily="34" charset="0"/>
                <a:cs typeface="Tahoma" panose="020B0604030504040204" pitchFamily="34" charset="0"/>
              </a:rPr>
              <a:t>It's a human-readable name that corresponds to a unique numeric IP address.</a:t>
            </a:r>
          </a:p>
          <a:p>
            <a:r>
              <a:rPr lang="en-US" dirty="0">
                <a:latin typeface="Tahoma" panose="020B0604030504040204" pitchFamily="34" charset="0"/>
                <a:ea typeface="Tahoma" panose="020B0604030504040204" pitchFamily="34" charset="0"/>
                <a:cs typeface="Tahoma" panose="020B0604030504040204" pitchFamily="34" charset="0"/>
              </a:rPr>
              <a:t>XSS </a:t>
            </a:r>
            <a:r>
              <a:rPr lang="en-US" b="0" i="0" dirty="0">
                <a:effectLst/>
                <a:latin typeface="Tahoma" panose="020B0604030504040204" pitchFamily="34" charset="0"/>
                <a:ea typeface="Tahoma" panose="020B0604030504040204" pitchFamily="34" charset="0"/>
                <a:cs typeface="Tahoma" panose="020B0604030504040204" pitchFamily="34" charset="0"/>
              </a:rPr>
              <a:t>attacks don't directly target the domain itself, but rather exploits the way the web application handles and displays user input, leading to the execution of unauthorized scripts within the context of the web page</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32368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BED1-561B-C6BA-A543-0817A33357C1}"/>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CWE-79: Stored XSS attack</a:t>
            </a:r>
          </a:p>
        </p:txBody>
      </p:sp>
      <p:sp>
        <p:nvSpPr>
          <p:cNvPr id="3" name="Content Placeholder 2">
            <a:extLst>
              <a:ext uri="{FF2B5EF4-FFF2-40B4-BE49-F238E27FC236}">
                <a16:creationId xmlns:a16="http://schemas.microsoft.com/office/drawing/2014/main" id="{01AC369E-43CE-A003-A6C8-14BAAAD5D580}"/>
              </a:ext>
            </a:extLst>
          </p:cNvPr>
          <p:cNvSpPr>
            <a:spLocks noGrp="1"/>
          </p:cNvSpPr>
          <p:nvPr>
            <p:ph idx="1"/>
          </p:nvPr>
        </p:nvSpPr>
        <p:spPr/>
        <p:txBody>
          <a:bodyPr>
            <a:normAutofit/>
          </a:bodyPr>
          <a:lstStyle/>
          <a:p>
            <a:r>
              <a:rPr lang="en-US" i="0" dirty="0">
                <a:effectLst/>
                <a:latin typeface="Tahoma" panose="020B0604030504040204" pitchFamily="34" charset="0"/>
                <a:ea typeface="Tahoma" panose="020B0604030504040204" pitchFamily="34" charset="0"/>
                <a:cs typeface="Tahoma" panose="020B0604030504040204" pitchFamily="34" charset="0"/>
              </a:rPr>
              <a:t>An attacker submits malicious data that gets stored on the server. When other users access a page that contains the stored malicious data, it executes in their browsers</a:t>
            </a:r>
          </a:p>
          <a:p>
            <a:pPr lvl="1"/>
            <a:r>
              <a:rPr lang="en-US" b="0" i="0" dirty="0">
                <a:effectLst/>
                <a:latin typeface="Tahoma" panose="020B0604030504040204" pitchFamily="34" charset="0"/>
                <a:ea typeface="Tahoma" panose="020B0604030504040204" pitchFamily="34" charset="0"/>
                <a:cs typeface="Tahoma" panose="020B0604030504040204" pitchFamily="34" charset="0"/>
              </a:rPr>
              <a:t>While the malicious script is indeed present in the comment's content, it will not execute in the attacker's browser. This is due to the browser's same-origin policy, which prevents scripts from one domain (the attacker's origin) from accessing or running code on a different domain (the video platform's domain).</a:t>
            </a:r>
            <a:endParaRPr lang="en-US" i="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6807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CBDA-9591-C05D-9AD1-E461F2383C26}"/>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CWE-79: Reflected XSS attack (1)</a:t>
            </a:r>
            <a:endParaRPr lang="en-US" dirty="0"/>
          </a:p>
        </p:txBody>
      </p:sp>
      <p:sp>
        <p:nvSpPr>
          <p:cNvPr id="3" name="Content Placeholder 2">
            <a:extLst>
              <a:ext uri="{FF2B5EF4-FFF2-40B4-BE49-F238E27FC236}">
                <a16:creationId xmlns:a16="http://schemas.microsoft.com/office/drawing/2014/main" id="{3C084C57-C41F-8524-79AD-49614F7EF467}"/>
              </a:ext>
            </a:extLst>
          </p:cNvPr>
          <p:cNvSpPr>
            <a:spLocks noGrp="1"/>
          </p:cNvSpPr>
          <p:nvPr>
            <p:ph idx="1"/>
          </p:nvPr>
        </p:nvSpPr>
        <p:spPr/>
        <p:txBody>
          <a:bodyPr>
            <a:normAutofit/>
          </a:bodyPr>
          <a:lstStyle/>
          <a:p>
            <a:pPr marL="514350" indent="-514350">
              <a:buFont typeface="+mj-lt"/>
              <a:buAutoNum type="arabicPeriod"/>
            </a:pPr>
            <a:r>
              <a:rPr lang="en-US" i="0" dirty="0">
                <a:effectLst/>
                <a:latin typeface="Tahoma" panose="020B0604030504040204" pitchFamily="34" charset="0"/>
                <a:ea typeface="Tahoma" panose="020B0604030504040204" pitchFamily="34" charset="0"/>
                <a:cs typeface="Tahoma" panose="020B0604030504040204" pitchFamily="34" charset="0"/>
              </a:rPr>
              <a:t>An attacker tricks a user into clicking a specially crafted link (containing a script) </a:t>
            </a:r>
          </a:p>
          <a:p>
            <a:pPr marL="514350" indent="-514350">
              <a:buFont typeface="+mj-lt"/>
              <a:buAutoNum type="arabicPeriod"/>
            </a:pPr>
            <a:r>
              <a:rPr lang="en-US" b="0" i="0" dirty="0">
                <a:effectLst/>
                <a:latin typeface="Tahoma" panose="020B0604030504040204" pitchFamily="34" charset="0"/>
                <a:ea typeface="Tahoma" panose="020B0604030504040204" pitchFamily="34" charset="0"/>
                <a:cs typeface="Tahoma" panose="020B0604030504040204" pitchFamily="34" charset="0"/>
              </a:rPr>
              <a:t>The victim’s web server receives the request, including the malicious input (script), as part of the URL or request parameters</a:t>
            </a:r>
            <a:endParaRPr lang="en-US" dirty="0">
              <a:latin typeface="Tahoma" panose="020B0604030504040204" pitchFamily="34" charset="0"/>
              <a:ea typeface="Tahoma" panose="020B0604030504040204" pitchFamily="34" charset="0"/>
              <a:cs typeface="Tahoma" panose="020B0604030504040204" pitchFamily="34" charset="0"/>
            </a:endParaRPr>
          </a:p>
          <a:p>
            <a:pPr lvl="2"/>
            <a:r>
              <a:rPr lang="en-US" b="0" i="0" dirty="0">
                <a:effectLst/>
                <a:latin typeface="Tahoma" panose="020B0604030504040204" pitchFamily="34" charset="0"/>
                <a:ea typeface="Tahoma" panose="020B0604030504040204" pitchFamily="34" charset="0"/>
                <a:cs typeface="Tahoma" panose="020B0604030504040204" pitchFamily="34" charset="0"/>
              </a:rPr>
              <a:t>The malicious input within the URL is treated as input from the user; the server cannot tell that the link was created by an attacker</a:t>
            </a:r>
          </a:p>
          <a:p>
            <a:pPr marL="514350" indent="-514350">
              <a:buFont typeface="+mj-lt"/>
              <a:buAutoNum type="arabicPeriod"/>
            </a:pPr>
            <a:r>
              <a:rPr lang="en-US" b="0" i="0" dirty="0">
                <a:effectLst/>
                <a:latin typeface="Tahoma" panose="020B0604030504040204" pitchFamily="34" charset="0"/>
                <a:ea typeface="Tahoma" panose="020B0604030504040204" pitchFamily="34" charset="0"/>
                <a:cs typeface="Tahoma" panose="020B0604030504040204" pitchFamily="34" charset="0"/>
              </a:rPr>
              <a:t>The server generates the web page's content, which includes the malicious script as part of the response.</a:t>
            </a:r>
          </a:p>
          <a:p>
            <a:pPr marL="514350" indent="-514350">
              <a:buFont typeface="+mj-lt"/>
              <a:buAutoNum type="arabicPeriod"/>
            </a:pPr>
            <a:endParaRPr lang="en-US" b="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24758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21C67-EC60-4145-46AE-144753CA3BA5}"/>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CWE-79: Reflected XSS attack (2)</a:t>
            </a:r>
            <a:endParaRPr lang="en-US" dirty="0"/>
          </a:p>
        </p:txBody>
      </p:sp>
      <p:sp>
        <p:nvSpPr>
          <p:cNvPr id="3" name="Content Placeholder 2">
            <a:extLst>
              <a:ext uri="{FF2B5EF4-FFF2-40B4-BE49-F238E27FC236}">
                <a16:creationId xmlns:a16="http://schemas.microsoft.com/office/drawing/2014/main" id="{535AEC0F-CB66-A7AF-1CAD-B31875818455}"/>
              </a:ext>
            </a:extLst>
          </p:cNvPr>
          <p:cNvSpPr>
            <a:spLocks noGrp="1"/>
          </p:cNvSpPr>
          <p:nvPr>
            <p:ph idx="1"/>
          </p:nvPr>
        </p:nvSpPr>
        <p:spPr/>
        <p:txBody>
          <a:bodyPr>
            <a:normAutofit/>
          </a:bodyPr>
          <a:lstStyle/>
          <a:p>
            <a:pPr marL="514350" indent="-514350">
              <a:buFont typeface="+mj-lt"/>
              <a:buAutoNum type="arabicPeriod" startAt="4"/>
            </a:pPr>
            <a:r>
              <a:rPr lang="en-US" b="0" i="0" dirty="0">
                <a:effectLst/>
                <a:latin typeface="Tahoma" panose="020B0604030504040204" pitchFamily="34" charset="0"/>
                <a:ea typeface="Tahoma" panose="020B0604030504040204" pitchFamily="34" charset="0"/>
                <a:cs typeface="Tahoma" panose="020B0604030504040204" pitchFamily="34" charset="0"/>
              </a:rPr>
              <a:t>The web server delivers the generated response back to the victim's web browser which ends up rendering the web page’s content, including the malicious script</a:t>
            </a:r>
          </a:p>
          <a:p>
            <a:pPr marL="514350" indent="-514350">
              <a:buFont typeface="+mj-lt"/>
              <a:buAutoNum type="arabicPeriod" startAt="4"/>
            </a:pPr>
            <a:r>
              <a:rPr lang="en-US" b="0" i="0" dirty="0">
                <a:effectLst/>
                <a:latin typeface="Tahoma" panose="020B0604030504040204" pitchFamily="34" charset="0"/>
                <a:ea typeface="Tahoma" panose="020B0604030504040204" pitchFamily="34" charset="0"/>
                <a:cs typeface="Tahoma" panose="020B0604030504040204" pitchFamily="34" charset="0"/>
              </a:rPr>
              <a:t>The malicious script is executed within the context of the victim's browser as the browser believes it to have been generated by the web server</a:t>
            </a:r>
          </a:p>
          <a:p>
            <a:pPr marL="514350" indent="-514350">
              <a:buFont typeface="+mj-lt"/>
              <a:buAutoNum type="arabicPeriod" startAt="4"/>
            </a:pPr>
            <a:r>
              <a:rPr lang="en-US" b="0" i="0" dirty="0">
                <a:effectLst/>
                <a:latin typeface="Tahoma" panose="020B0604030504040204" pitchFamily="34" charset="0"/>
                <a:ea typeface="Tahoma" panose="020B0604030504040204" pitchFamily="34" charset="0"/>
                <a:cs typeface="Tahoma" panose="020B0604030504040204" pitchFamily="34" charset="0"/>
              </a:rPr>
              <a:t>The executed script can perform various actions within the victim's browser such as performing actions on the victim's behalf or even redirecting the victim to a different malicious website.</a:t>
            </a:r>
            <a:endParaRPr lang="en-US" i="0" dirty="0">
              <a:effectLst/>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50165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A5E6A-13DF-BC06-8D12-3AFE20F6EAE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CWE-79 (continued)</a:t>
            </a:r>
          </a:p>
        </p:txBody>
      </p:sp>
      <p:sp>
        <p:nvSpPr>
          <p:cNvPr id="3" name="Content Placeholder 2">
            <a:extLst>
              <a:ext uri="{FF2B5EF4-FFF2-40B4-BE49-F238E27FC236}">
                <a16:creationId xmlns:a16="http://schemas.microsoft.com/office/drawing/2014/main" id="{C7DEF187-E1F6-C333-216C-A60E9244E66D}"/>
              </a:ext>
            </a:extLst>
          </p:cNvPr>
          <p:cNvSpPr>
            <a:spLocks noGrp="1"/>
          </p:cNvSpPr>
          <p:nvPr>
            <p:ph idx="1"/>
          </p:nvPr>
        </p:nvSpPr>
        <p:spPr/>
        <p:txBody>
          <a:bodyPr>
            <a:normAutofit fontScale="25000" lnSpcReduction="20000"/>
          </a:bodyPr>
          <a:lstStyle/>
          <a:p>
            <a:r>
              <a:rPr lang="en-US" sz="9600" b="0" i="0" dirty="0">
                <a:effectLst/>
                <a:latin typeface="Tahoma" panose="020B0604030504040204" pitchFamily="34" charset="0"/>
                <a:ea typeface="Tahoma" panose="020B0604030504040204" pitchFamily="34" charset="0"/>
                <a:cs typeface="Tahoma" panose="020B0604030504040204" pitchFamily="34" charset="0"/>
              </a:rPr>
              <a:t>The key issue in XSS attacks is that the web server doesn't necessarily differentiate between legitimate and malicious input when generating the response. So, the web server may process and incorporate the malicious input into the response content without properly recognizing the potential danger of the input. This can lead to the malicious input being "ignored" in the sense that the server doesn't treat it as harmful or take appropriate measures to prevent its execution.</a:t>
            </a:r>
            <a:endParaRPr lang="en-US" sz="96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9600" dirty="0">
              <a:latin typeface="Tahoma" panose="020B0604030504040204" pitchFamily="34" charset="0"/>
              <a:ea typeface="Tahoma" panose="020B0604030504040204" pitchFamily="34" charset="0"/>
              <a:cs typeface="Tahoma" panose="020B0604030504040204" pitchFamily="34" charset="0"/>
            </a:endParaRPr>
          </a:p>
          <a:p>
            <a:r>
              <a:rPr lang="en-US" sz="9600" dirty="0">
                <a:latin typeface="Tahoma" panose="020B0604030504040204" pitchFamily="34" charset="0"/>
                <a:ea typeface="Tahoma" panose="020B0604030504040204" pitchFamily="34" charset="0"/>
                <a:cs typeface="Tahoma" panose="020B0604030504040204" pitchFamily="34" charset="0"/>
              </a:rPr>
              <a:t>Not language specific</a:t>
            </a:r>
          </a:p>
          <a:p>
            <a:pPr marL="0" indent="0">
              <a:buNone/>
            </a:pPr>
            <a:endParaRPr lang="en-US" sz="9600" dirty="0">
              <a:latin typeface="Tahoma" panose="020B0604030504040204" pitchFamily="34" charset="0"/>
              <a:ea typeface="Tahoma" panose="020B0604030504040204" pitchFamily="34" charset="0"/>
              <a:cs typeface="Tahoma" panose="020B0604030504040204" pitchFamily="34" charset="0"/>
            </a:endParaRPr>
          </a:p>
          <a:p>
            <a:r>
              <a:rPr lang="en-US" sz="9600" b="0" i="0" dirty="0">
                <a:effectLst/>
                <a:latin typeface="Tahoma" panose="020B0604030504040204" pitchFamily="34" charset="0"/>
                <a:ea typeface="Tahoma" panose="020B0604030504040204" pitchFamily="34" charset="0"/>
                <a:cs typeface="Tahoma" panose="020B0604030504040204" pitchFamily="34" charset="0"/>
              </a:rPr>
              <a:t>Cross-Site Scripting (XSS) is primarily associated with web applications because they involve manipulating the rendering of content in a victim's web browser. </a:t>
            </a:r>
            <a:endParaRPr lang="en-US" sz="9600"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30201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810C-7A2E-161A-ADA2-9C5A04C3A908}"/>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CWE-79 (continued)</a:t>
            </a:r>
          </a:p>
        </p:txBody>
      </p:sp>
      <p:sp>
        <p:nvSpPr>
          <p:cNvPr id="3" name="Content Placeholder 2">
            <a:extLst>
              <a:ext uri="{FF2B5EF4-FFF2-40B4-BE49-F238E27FC236}">
                <a16:creationId xmlns:a16="http://schemas.microsoft.com/office/drawing/2014/main" id="{6E2B5AAF-C68C-8705-2CE1-D1DE3B75518F}"/>
              </a:ext>
            </a:extLst>
          </p:cNvPr>
          <p:cNvSpPr>
            <a:spLocks noGrp="1"/>
          </p:cNvSpPr>
          <p:nvPr>
            <p:ph idx="1"/>
          </p:nvPr>
        </p:nvSpPr>
        <p:spPr/>
        <p:txBody>
          <a:bodyPr>
            <a:normAutofit fontScale="92500" lnSpcReduction="10000"/>
          </a:bodyPr>
          <a:lstStyle/>
          <a:p>
            <a:r>
              <a:rPr lang="en-US" sz="2400" dirty="0">
                <a:latin typeface="Tahoma" panose="020B0604030504040204" pitchFamily="34" charset="0"/>
                <a:ea typeface="Tahoma" panose="020B0604030504040204" pitchFamily="34" charset="0"/>
                <a:cs typeface="Tahoma" panose="020B0604030504040204" pitchFamily="34" charset="0"/>
              </a:rPr>
              <a:t>Consequences –</a:t>
            </a:r>
          </a:p>
          <a:p>
            <a:pPr lvl="1"/>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Some cross-site scripting vulnerabilities can be exploited to manipulate or steal cookies, create requests that can be mistaken for those of a valid user, compromise confidential information, or execute malicious code on the end user systems for a variety of nefarious purposes. </a:t>
            </a:r>
          </a:p>
          <a:p>
            <a:pPr lvl="1"/>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Other damaging attacks include the disclosure of end user files, installation of Trojan horse programs, redirecting the user to some other page or site, running "Active X" controls (under Microsoft Internet Explorer) from sites that a user perceives as trustworthy, and modifying presentation of content.</a:t>
            </a:r>
          </a:p>
          <a:p>
            <a:pPr lvl="1"/>
            <a:r>
              <a:rPr lang="en-US" sz="20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In some circumstances it may be possible to run arbitrary code on a victim's computer when cross-site scripting is combined with other flaws.</a:t>
            </a:r>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Prevention (mainly done on the server; client-side protection doesn’t hurt)  –</a:t>
            </a:r>
          </a:p>
          <a:p>
            <a:pPr lvl="1"/>
            <a:r>
              <a:rPr lang="en-US" sz="1800" dirty="0">
                <a:latin typeface="Tahoma" panose="020B0604030504040204" pitchFamily="34" charset="0"/>
                <a:ea typeface="Tahoma" panose="020B0604030504040204" pitchFamily="34" charset="0"/>
                <a:cs typeface="Tahoma" panose="020B0604030504040204" pitchFamily="34" charset="0"/>
              </a:rPr>
              <a:t>Input Validation &amp; Sanitation </a:t>
            </a:r>
          </a:p>
          <a:p>
            <a:pPr lvl="1"/>
            <a:r>
              <a:rPr lang="en-US" sz="1800" dirty="0">
                <a:latin typeface="Tahoma" panose="020B0604030504040204" pitchFamily="34" charset="0"/>
                <a:ea typeface="Tahoma" panose="020B0604030504040204" pitchFamily="34" charset="0"/>
                <a:cs typeface="Tahoma" panose="020B0604030504040204" pitchFamily="34" charset="0"/>
              </a:rPr>
              <a:t>Implement firewalls to detect such attacks</a:t>
            </a:r>
          </a:p>
          <a:p>
            <a:endParaRPr lang="en-US" sz="800" dirty="0"/>
          </a:p>
        </p:txBody>
      </p:sp>
    </p:spTree>
    <p:extLst>
      <p:ext uri="{BB962C8B-B14F-4D97-AF65-F5344CB8AC3E}">
        <p14:creationId xmlns:p14="http://schemas.microsoft.com/office/powerpoint/2010/main" val="3171212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AC27-A83B-3004-9A66-22ABB7E85D96}"/>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CWE-79: Theory Example (Stored XSS)</a:t>
            </a:r>
          </a:p>
        </p:txBody>
      </p:sp>
      <p:sp>
        <p:nvSpPr>
          <p:cNvPr id="3" name="Content Placeholder 2">
            <a:extLst>
              <a:ext uri="{FF2B5EF4-FFF2-40B4-BE49-F238E27FC236}">
                <a16:creationId xmlns:a16="http://schemas.microsoft.com/office/drawing/2014/main" id="{D12925E2-D38B-37CC-BF59-2B2582456134}"/>
              </a:ext>
            </a:extLst>
          </p:cNvPr>
          <p:cNvSpPr>
            <a:spLocks noGrp="1"/>
          </p:cNvSpPr>
          <p:nvPr>
            <p:ph idx="1"/>
          </p:nvPr>
        </p:nvSpPr>
        <p:spPr/>
        <p:txBody>
          <a:bodyPr>
            <a:normAutofit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Think of a site which allows users to leave comments on articles. This site displays these comments to other users who also visit these webpages.</a:t>
            </a:r>
          </a:p>
          <a:p>
            <a:r>
              <a:rPr lang="en-US" dirty="0">
                <a:latin typeface="Tahoma" panose="020B0604030504040204" pitchFamily="34" charset="0"/>
                <a:ea typeface="Tahoma" panose="020B0604030504040204" pitchFamily="34" charset="0"/>
                <a:cs typeface="Tahoma" panose="020B0604030504040204" pitchFamily="34" charset="0"/>
              </a:rPr>
              <a:t>However, the site doesn’t properly validate or sanitize the user-submitted comments before displaying them.</a:t>
            </a:r>
          </a:p>
          <a:p>
            <a:r>
              <a:rPr lang="en-US" dirty="0">
                <a:latin typeface="Tahoma" panose="020B0604030504040204" pitchFamily="34" charset="0"/>
                <a:ea typeface="Tahoma" panose="020B0604030504040204" pitchFamily="34" charset="0"/>
                <a:cs typeface="Tahoma" panose="020B0604030504040204" pitchFamily="34" charset="0"/>
              </a:rPr>
              <a:t>An attacker could comment:                           		</a:t>
            </a:r>
            <a:r>
              <a:rPr lang="en-US" b="1" dirty="0">
                <a:latin typeface="Tahoma" panose="020B0604030504040204" pitchFamily="34" charset="0"/>
                <a:ea typeface="Tahoma" panose="020B0604030504040204" pitchFamily="34" charset="0"/>
                <a:cs typeface="Tahoma" panose="020B0604030504040204" pitchFamily="34" charset="0"/>
              </a:rPr>
              <a:t>“&lt;script&gt;alert('XSS Attack');&lt;/script&gt;”</a:t>
            </a:r>
          </a:p>
          <a:p>
            <a:pPr lvl="1"/>
            <a:r>
              <a:rPr lang="en-US" dirty="0">
                <a:latin typeface="Tahoma" panose="020B0604030504040204" pitchFamily="34" charset="0"/>
                <a:ea typeface="Tahoma" panose="020B0604030504040204" pitchFamily="34" charset="0"/>
                <a:cs typeface="Tahoma" panose="020B0604030504040204" pitchFamily="34" charset="0"/>
              </a:rPr>
              <a:t>This just triggers an alert box to pop up in a web browser</a:t>
            </a:r>
          </a:p>
          <a:p>
            <a:r>
              <a:rPr lang="en-US" dirty="0">
                <a:latin typeface="Tahoma" panose="020B0604030504040204" pitchFamily="34" charset="0"/>
                <a:ea typeface="Tahoma" panose="020B0604030504040204" pitchFamily="34" charset="0"/>
                <a:cs typeface="Tahoma" panose="020B0604030504040204" pitchFamily="34" charset="0"/>
              </a:rPr>
              <a:t>When a user visits the same article webpage with the comments, </a:t>
            </a:r>
            <a:r>
              <a:rPr lang="en-US" b="0" i="0" dirty="0">
                <a:effectLst/>
                <a:latin typeface="Tahoma" panose="020B0604030504040204" pitchFamily="34" charset="0"/>
                <a:ea typeface="Tahoma" panose="020B0604030504040204" pitchFamily="34" charset="0"/>
                <a:cs typeface="Tahoma" panose="020B0604030504040204" pitchFamily="34" charset="0"/>
              </a:rPr>
              <a:t>the site reflects the attacker's comment without proper validation and encoding.</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05014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52A2-BCA9-814F-4338-C96456E9B231}"/>
              </a:ext>
            </a:extLst>
          </p:cNvPr>
          <p:cNvSpPr>
            <a:spLocks noGrp="1"/>
          </p:cNvSpPr>
          <p:nvPr>
            <p:ph type="title"/>
          </p:nvPr>
        </p:nvSpPr>
        <p:spPr/>
        <p:txBody>
          <a:bodyPr>
            <a:normAutofit/>
          </a:bodyPr>
          <a:lstStyle/>
          <a:p>
            <a:r>
              <a:rPr lang="en-US" sz="4000" dirty="0">
                <a:latin typeface="Tahoma" panose="020B0604030504040204" pitchFamily="34" charset="0"/>
                <a:ea typeface="Tahoma" panose="020B0604030504040204" pitchFamily="34" charset="0"/>
                <a:cs typeface="Tahoma" panose="020B0604030504040204" pitchFamily="34" charset="0"/>
              </a:rPr>
              <a:t>CWE-352: Cross-Site Request Forgery (CSRF)</a:t>
            </a:r>
          </a:p>
        </p:txBody>
      </p:sp>
      <p:sp>
        <p:nvSpPr>
          <p:cNvPr id="3" name="Content Placeholder 2">
            <a:extLst>
              <a:ext uri="{FF2B5EF4-FFF2-40B4-BE49-F238E27FC236}">
                <a16:creationId xmlns:a16="http://schemas.microsoft.com/office/drawing/2014/main" id="{28DF76B6-AA05-A070-E2B2-F6B3D5421FA5}"/>
              </a:ext>
            </a:extLst>
          </p:cNvPr>
          <p:cNvSpPr>
            <a:spLocks noGrp="1"/>
          </p:cNvSpPr>
          <p:nvPr>
            <p:ph idx="1"/>
          </p:nvPr>
        </p:nvSpPr>
        <p:spPr/>
        <p:txBody>
          <a:bodyPr>
            <a:normAutofit/>
          </a:bodyPr>
          <a:lstStyle/>
          <a:p>
            <a:r>
              <a:rPr lang="en-US" sz="2400" dirty="0">
                <a:latin typeface="Tahoma" panose="020B0604030504040204" pitchFamily="34" charset="0"/>
                <a:ea typeface="Tahoma" panose="020B0604030504040204" pitchFamily="34" charset="0"/>
                <a:cs typeface="Tahoma" panose="020B0604030504040204" pitchFamily="34" charset="0"/>
              </a:rPr>
              <a:t>CWE352 is a weakness which arises when an attacker tries a user into unknowingly make an unwanted request to a web application’s server </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b="0" i="0" dirty="0">
                <a:effectLst/>
                <a:latin typeface="Tahoma" panose="020B0604030504040204" pitchFamily="34" charset="0"/>
                <a:ea typeface="Tahoma" panose="020B0604030504040204" pitchFamily="34" charset="0"/>
                <a:cs typeface="Tahoma" panose="020B0604030504040204" pitchFamily="34" charset="0"/>
              </a:rPr>
              <a:t>If the user is authenticated to the vulnerable web application, the attacker's request could potentially be executed on their behalf, leading to actions that the user did not intend to perform.</a:t>
            </a:r>
          </a:p>
          <a:p>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Key Terms &amp; Concepts: Session &amp; Session Cookies</a:t>
            </a:r>
          </a:p>
          <a:p>
            <a:endParaRPr lang="en-US" sz="2400" dirty="0">
              <a:latin typeface="Tahoma" panose="020B0604030504040204" pitchFamily="34" charset="0"/>
              <a:ea typeface="Tahoma" panose="020B0604030504040204" pitchFamily="34" charset="0"/>
              <a:cs typeface="Tahoma" panose="020B0604030504040204" pitchFamily="34" charset="0"/>
            </a:endParaRPr>
          </a:p>
          <a:p>
            <a:pPr lvl="2"/>
            <a:endParaRPr lang="en-US" sz="2400" dirty="0">
              <a:latin typeface="Tahoma" panose="020B0604030504040204" pitchFamily="34" charset="0"/>
              <a:ea typeface="Tahoma" panose="020B0604030504040204" pitchFamily="34" charset="0"/>
              <a:cs typeface="Tahoma" panose="020B0604030504040204" pitchFamily="34" charset="0"/>
            </a:endParaRPr>
          </a:p>
          <a:p>
            <a:pPr lvl="2"/>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65476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0AB8-2B98-92C8-8E0E-551838567F95}"/>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CWE-352: step by step explanation (1)</a:t>
            </a:r>
          </a:p>
        </p:txBody>
      </p:sp>
      <p:sp>
        <p:nvSpPr>
          <p:cNvPr id="3" name="Content Placeholder 2">
            <a:extLst>
              <a:ext uri="{FF2B5EF4-FFF2-40B4-BE49-F238E27FC236}">
                <a16:creationId xmlns:a16="http://schemas.microsoft.com/office/drawing/2014/main" id="{52285267-964A-446A-0157-D2BEE71FE1FC}"/>
              </a:ext>
            </a:extLst>
          </p:cNvPr>
          <p:cNvSpPr>
            <a:spLocks noGrp="1"/>
          </p:cNvSpPr>
          <p:nvPr>
            <p:ph idx="1"/>
          </p:nvPr>
        </p:nvSpPr>
        <p:spPr/>
        <p:txBody>
          <a:bodyPr>
            <a:normAutofit/>
          </a:bodyPr>
          <a:lstStyle/>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User logs in to a vulnerable web page (Website A) and the client receives a session cookie (which is stored locally) which authenticates the user</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While logged in to website A, the user also simultaneously opens malicious website B</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Website B contains a script (hidden to the user). When the victim’s web browser opens the website B, this script will trigger an HTTP request to Site A on behalf of the user</a:t>
            </a:r>
          </a:p>
          <a:p>
            <a:pPr lvl="2"/>
            <a:r>
              <a:rPr lang="en-US" b="0" i="0" dirty="0">
                <a:effectLst/>
                <a:latin typeface="Tahoma" panose="020B0604030504040204" pitchFamily="34" charset="0"/>
                <a:ea typeface="Tahoma" panose="020B0604030504040204" pitchFamily="34" charset="0"/>
                <a:cs typeface="Tahoma" panose="020B0604030504040204" pitchFamily="34" charset="0"/>
              </a:rPr>
              <a:t>The script can simulate user actions on the vulnerable website (Website A). For example, the script might programmatically click on buttons, submit forms, or perform other actions that trigger specific requests on Website A.</a:t>
            </a:r>
          </a:p>
          <a:p>
            <a:pPr lvl="3"/>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6963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FBFA-E95E-893C-051A-5725DE269EE6}"/>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CWE-352: step by step explanation (2)</a:t>
            </a:r>
            <a:endParaRPr lang="en-US" dirty="0"/>
          </a:p>
        </p:txBody>
      </p:sp>
      <p:sp>
        <p:nvSpPr>
          <p:cNvPr id="3" name="Content Placeholder 2">
            <a:extLst>
              <a:ext uri="{FF2B5EF4-FFF2-40B4-BE49-F238E27FC236}">
                <a16:creationId xmlns:a16="http://schemas.microsoft.com/office/drawing/2014/main" id="{93E56A3A-0F61-0924-2D0E-20DCCB046B58}"/>
              </a:ext>
            </a:extLst>
          </p:cNvPr>
          <p:cNvSpPr>
            <a:spLocks noGrp="1"/>
          </p:cNvSpPr>
          <p:nvPr>
            <p:ph idx="1"/>
          </p:nvPr>
        </p:nvSpPr>
        <p:spPr/>
        <p:txBody>
          <a:bodyPr/>
          <a:lstStyle/>
          <a:p>
            <a:pPr marL="514350" indent="-514350">
              <a:buFont typeface="+mj-lt"/>
              <a:buAutoNum type="arabicPeriod" startAt="4"/>
            </a:pPr>
            <a:r>
              <a:rPr lang="en-US" dirty="0">
                <a:latin typeface="Tahoma" panose="020B0604030504040204" pitchFamily="34" charset="0"/>
                <a:ea typeface="Tahoma" panose="020B0604030504040204" pitchFamily="34" charset="0"/>
                <a:cs typeface="Tahoma" panose="020B0604030504040204" pitchFamily="34" charset="0"/>
              </a:rPr>
              <a:t>Since the victim is authenticated on site A, the server processes the malicious requests as if they were initiated by the victim</a:t>
            </a:r>
          </a:p>
          <a:p>
            <a:pPr marL="514350" indent="-514350">
              <a:buFont typeface="+mj-lt"/>
              <a:buAutoNum type="arabicPeriod" startAt="4"/>
            </a:pPr>
            <a:r>
              <a:rPr lang="en-US" dirty="0">
                <a:latin typeface="Tahoma" panose="020B0604030504040204" pitchFamily="34" charset="0"/>
                <a:ea typeface="Tahoma" panose="020B0604030504040204" pitchFamily="34" charset="0"/>
                <a:cs typeface="Tahoma" panose="020B0604030504040204" pitchFamily="34" charset="0"/>
              </a:rPr>
              <a:t>This effectively performs unintended actions without the user being aware</a:t>
            </a:r>
          </a:p>
          <a:p>
            <a:pPr marL="514350" indent="-514350">
              <a:buFont typeface="+mj-lt"/>
              <a:buAutoNum type="arabicPeriod" startAt="4"/>
            </a:pPr>
            <a:r>
              <a:rPr lang="en-US" dirty="0">
                <a:latin typeface="Tahoma" panose="020B0604030504040204" pitchFamily="34" charset="0"/>
                <a:ea typeface="Tahoma" panose="020B0604030504040204" pitchFamily="34" charset="0"/>
                <a:cs typeface="Tahoma" panose="020B0604030504040204" pitchFamily="34" charset="0"/>
              </a:rPr>
              <a:t>So, the weakness arises from the fact that the server was not able to identify that an external attacker was the one who initiated the request and thereby causes the web server to carry out the malicious request </a:t>
            </a:r>
          </a:p>
          <a:p>
            <a:pPr marL="514350" indent="-514350">
              <a:buFont typeface="+mj-lt"/>
              <a:buAutoNum type="arabicPeriod" startAt="4"/>
            </a:pPr>
            <a:endParaRPr lang="en-US" dirty="0"/>
          </a:p>
        </p:txBody>
      </p:sp>
    </p:spTree>
    <p:extLst>
      <p:ext uri="{BB962C8B-B14F-4D97-AF65-F5344CB8AC3E}">
        <p14:creationId xmlns:p14="http://schemas.microsoft.com/office/powerpoint/2010/main" val="138772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55E1-8CB4-D4FD-6FAC-D604F7206E79}"/>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CWE-787 (continued)</a:t>
            </a:r>
          </a:p>
        </p:txBody>
      </p:sp>
      <p:sp>
        <p:nvSpPr>
          <p:cNvPr id="3" name="Content Placeholder 2">
            <a:extLst>
              <a:ext uri="{FF2B5EF4-FFF2-40B4-BE49-F238E27FC236}">
                <a16:creationId xmlns:a16="http://schemas.microsoft.com/office/drawing/2014/main" id="{039BD5BB-1F5F-E3B4-5EC0-EE599FDBD2B4}"/>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Prevention –</a:t>
            </a:r>
          </a:p>
          <a:p>
            <a:pPr lvl="1"/>
            <a:r>
              <a:rPr lang="en-US" dirty="0">
                <a:latin typeface="Tahoma" panose="020B0604030504040204" pitchFamily="34" charset="0"/>
                <a:ea typeface="Tahoma" panose="020B0604030504040204" pitchFamily="34" charset="0"/>
                <a:cs typeface="Tahoma" panose="020B0604030504040204" pitchFamily="34" charset="0"/>
              </a:rPr>
              <a:t>Bound checking</a:t>
            </a:r>
          </a:p>
          <a:p>
            <a:pPr lvl="1"/>
            <a:r>
              <a:rPr lang="en-US" dirty="0">
                <a:latin typeface="Tahoma" panose="020B0604030504040204" pitchFamily="34" charset="0"/>
                <a:ea typeface="Tahoma" panose="020B0604030504040204" pitchFamily="34" charset="0"/>
                <a:cs typeface="Tahoma" panose="020B0604030504040204" pitchFamily="34" charset="0"/>
              </a:rPr>
              <a:t>Input validation (in the case when the user input is used)</a:t>
            </a:r>
          </a:p>
          <a:p>
            <a:pPr lvl="1"/>
            <a:r>
              <a:rPr lang="en-US" dirty="0">
                <a:latin typeface="Tahoma" panose="020B0604030504040204" pitchFamily="34" charset="0"/>
                <a:ea typeface="Tahoma" panose="020B0604030504040204" pitchFamily="34" charset="0"/>
                <a:cs typeface="Tahoma" panose="020B0604030504040204" pitchFamily="34" charset="0"/>
              </a:rPr>
              <a:t>Utilize programming languages with built in memory safety features</a:t>
            </a:r>
          </a:p>
          <a:p>
            <a:pPr lvl="1"/>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Prevalent in C &amp; C++ where manual memory management is used</a:t>
            </a:r>
          </a:p>
          <a:p>
            <a:endParaRPr lang="en-US" dirty="0"/>
          </a:p>
        </p:txBody>
      </p:sp>
    </p:spTree>
    <p:extLst>
      <p:ext uri="{BB962C8B-B14F-4D97-AF65-F5344CB8AC3E}">
        <p14:creationId xmlns:p14="http://schemas.microsoft.com/office/powerpoint/2010/main" val="9200001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ACC3-5FEA-3B5B-573F-A06F04AD34F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CWE-352: Malicious Script Code</a:t>
            </a:r>
          </a:p>
        </p:txBody>
      </p:sp>
      <p:pic>
        <p:nvPicPr>
          <p:cNvPr id="5" name="Content Placeholder 4">
            <a:extLst>
              <a:ext uri="{FF2B5EF4-FFF2-40B4-BE49-F238E27FC236}">
                <a16:creationId xmlns:a16="http://schemas.microsoft.com/office/drawing/2014/main" id="{F37F0C01-6F4C-7C44-D1C2-41DAA76F17EB}"/>
              </a:ext>
            </a:extLst>
          </p:cNvPr>
          <p:cNvPicPr>
            <a:picLocks noGrp="1" noChangeAspect="1"/>
          </p:cNvPicPr>
          <p:nvPr>
            <p:ph idx="1"/>
          </p:nvPr>
        </p:nvPicPr>
        <p:blipFill>
          <a:blip r:embed="rId2"/>
          <a:stretch>
            <a:fillRect/>
          </a:stretch>
        </p:blipFill>
        <p:spPr>
          <a:xfrm>
            <a:off x="965201" y="1768054"/>
            <a:ext cx="6268720" cy="4297466"/>
          </a:xfrm>
        </p:spPr>
      </p:pic>
      <p:sp>
        <p:nvSpPr>
          <p:cNvPr id="6" name="TextBox 5">
            <a:extLst>
              <a:ext uri="{FF2B5EF4-FFF2-40B4-BE49-F238E27FC236}">
                <a16:creationId xmlns:a16="http://schemas.microsoft.com/office/drawing/2014/main" id="{51F7BB6D-7861-CCE4-0616-B9E21321F7BD}"/>
              </a:ext>
            </a:extLst>
          </p:cNvPr>
          <p:cNvSpPr txBox="1"/>
          <p:nvPr/>
        </p:nvSpPr>
        <p:spPr>
          <a:xfrm>
            <a:off x="8056880" y="2007552"/>
            <a:ext cx="3525520" cy="4278094"/>
          </a:xfrm>
          <a:prstGeom prst="rect">
            <a:avLst/>
          </a:prstGeom>
          <a:noFill/>
        </p:spPr>
        <p:txBody>
          <a:bodyPr wrap="square" rtlCol="0">
            <a:spAutoFit/>
          </a:bodyPr>
          <a:lstStyle/>
          <a:p>
            <a:pPr algn="l"/>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Because </a:t>
            </a:r>
            <a:r>
              <a:rPr lang="en-US" sz="1600" b="0" i="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SendAttack</a:t>
            </a: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defined in the body's onload attribute, it will be automatically called when the victim loads the web page.</a:t>
            </a:r>
          </a:p>
          <a:p>
            <a:pPr algn="l"/>
            <a:endPar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p>
            <a:pPr algn="l"/>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Assuming that the user is already logged in to victim.example.com, </a:t>
            </a:r>
            <a:r>
              <a:rPr lang="en-US" sz="1600" b="0" i="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profile.php</a:t>
            </a:r>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 will see that a valid user session has been established, then update the email address to the attacker's own address. </a:t>
            </a:r>
          </a:p>
          <a:p>
            <a:pPr algn="l"/>
            <a:endParaRPr lang="en-US" sz="16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algn="l"/>
            <a:r>
              <a:rPr lang="en-US" sz="1600" b="0" i="0"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this stage, the user's identity has been compromised, and messages sent through this profile could be sent to the attacker's address.</a:t>
            </a:r>
          </a:p>
          <a:p>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935318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AC64F-7189-240B-C086-41F2F39D6DF7}"/>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CWE-352 (continued)</a:t>
            </a:r>
          </a:p>
        </p:txBody>
      </p:sp>
      <p:sp>
        <p:nvSpPr>
          <p:cNvPr id="3" name="Content Placeholder 2">
            <a:extLst>
              <a:ext uri="{FF2B5EF4-FFF2-40B4-BE49-F238E27FC236}">
                <a16:creationId xmlns:a16="http://schemas.microsoft.com/office/drawing/2014/main" id="{DFAD1FD6-9F6B-0803-8BB9-E5A0878248A8}"/>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Malicious actions that the attacker might perform once the request has been sent –</a:t>
            </a:r>
          </a:p>
          <a:p>
            <a:pPr lvl="2"/>
            <a:r>
              <a:rPr lang="en-US" dirty="0">
                <a:latin typeface="Tahoma" panose="020B0604030504040204" pitchFamily="34" charset="0"/>
                <a:ea typeface="Tahoma" panose="020B0604030504040204" pitchFamily="34" charset="0"/>
                <a:cs typeface="Tahoma" panose="020B0604030504040204" pitchFamily="34" charset="0"/>
              </a:rPr>
              <a:t>Unauthorized Data Modification: The attacker can modify or delete data on the targeted website. For example, if the website is a social media platform, the attacker can post malicious content, delete posts, or edit user profile information.</a:t>
            </a:r>
          </a:p>
          <a:p>
            <a:pPr lvl="2"/>
            <a:r>
              <a:rPr lang="en-US" dirty="0">
                <a:latin typeface="Tahoma" panose="020B0604030504040204" pitchFamily="34" charset="0"/>
                <a:ea typeface="Tahoma" panose="020B0604030504040204" pitchFamily="34" charset="0"/>
                <a:cs typeface="Tahoma" panose="020B0604030504040204" pitchFamily="34" charset="0"/>
              </a:rPr>
              <a:t>Unauthorized Transactions: In websites that involve financial transactions, the attacker can initiate unauthorized money transfers, purchases, or withdrawals without the user's consent.</a:t>
            </a:r>
          </a:p>
          <a:p>
            <a:r>
              <a:rPr lang="en-US" dirty="0">
                <a:latin typeface="Tahoma" panose="020B0604030504040204" pitchFamily="34" charset="0"/>
                <a:ea typeface="Tahoma" panose="020B0604030504040204" pitchFamily="34" charset="0"/>
                <a:cs typeface="Tahoma" panose="020B0604030504040204" pitchFamily="34" charset="0"/>
              </a:rPr>
              <a:t>Fixes –</a:t>
            </a:r>
          </a:p>
          <a:p>
            <a:pPr lvl="2"/>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0841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4BB0-DEC1-FF1A-7FA2-0953BC8842AA}"/>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CWE-352	</a:t>
            </a:r>
          </a:p>
        </p:txBody>
      </p:sp>
      <p:sp>
        <p:nvSpPr>
          <p:cNvPr id="3" name="Content Placeholder 2">
            <a:extLst>
              <a:ext uri="{FF2B5EF4-FFF2-40B4-BE49-F238E27FC236}">
                <a16:creationId xmlns:a16="http://schemas.microsoft.com/office/drawing/2014/main" id="{E8440A52-889C-BBAD-09AA-5A05A7020DD1}"/>
              </a:ext>
            </a:extLst>
          </p:cNvPr>
          <p:cNvSpPr>
            <a:spLocks noGrp="1"/>
          </p:cNvSpPr>
          <p:nvPr>
            <p:ph idx="1"/>
          </p:nvPr>
        </p:nvSpPr>
        <p:spPr/>
        <p:txBody>
          <a:bodyPr/>
          <a:lstStyle/>
          <a:p>
            <a:r>
              <a:rPr lang="en-US" b="0" i="0" dirty="0">
                <a:solidFill>
                  <a:srgbClr val="374151"/>
                </a:solidFill>
                <a:effectLst/>
                <a:latin typeface="Tahoma" panose="020B0604030504040204" pitchFamily="34" charset="0"/>
                <a:ea typeface="Tahoma" panose="020B0604030504040204" pitchFamily="34" charset="0"/>
                <a:cs typeface="Tahoma" panose="020B0604030504040204" pitchFamily="34" charset="0"/>
              </a:rPr>
              <a:t>Prevalent in web applications due to the nature of how web browsers handle and transmit user authentication and session information</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983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D423-5D35-CE4E-F117-D6D9954490D2}"/>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CWE-787: Example Code	</a:t>
            </a:r>
          </a:p>
        </p:txBody>
      </p:sp>
      <p:pic>
        <p:nvPicPr>
          <p:cNvPr id="9" name="Picture 8">
            <a:extLst>
              <a:ext uri="{FF2B5EF4-FFF2-40B4-BE49-F238E27FC236}">
                <a16:creationId xmlns:a16="http://schemas.microsoft.com/office/drawing/2014/main" id="{CAE3BB13-D763-02A2-CE0E-75282EF554AA}"/>
              </a:ext>
            </a:extLst>
          </p:cNvPr>
          <p:cNvPicPr>
            <a:picLocks noChangeAspect="1"/>
          </p:cNvPicPr>
          <p:nvPr/>
        </p:nvPicPr>
        <p:blipFill>
          <a:blip r:embed="rId2"/>
          <a:stretch>
            <a:fillRect/>
          </a:stretch>
        </p:blipFill>
        <p:spPr>
          <a:xfrm>
            <a:off x="587941" y="1690688"/>
            <a:ext cx="5508059" cy="4615910"/>
          </a:xfrm>
          <a:prstGeom prst="rect">
            <a:avLst/>
          </a:prstGeom>
        </p:spPr>
      </p:pic>
      <p:sp>
        <p:nvSpPr>
          <p:cNvPr id="10" name="TextBox 9">
            <a:extLst>
              <a:ext uri="{FF2B5EF4-FFF2-40B4-BE49-F238E27FC236}">
                <a16:creationId xmlns:a16="http://schemas.microsoft.com/office/drawing/2014/main" id="{E160621D-4BCB-DC27-C3C7-A856C2F1C8B9}"/>
              </a:ext>
            </a:extLst>
          </p:cNvPr>
          <p:cNvSpPr txBox="1"/>
          <p:nvPr/>
        </p:nvSpPr>
        <p:spPr>
          <a:xfrm>
            <a:off x="6918960" y="1818640"/>
            <a:ext cx="3718560" cy="3416320"/>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The memory for the array is allocated based on the ‘size’ provided by the user.  </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But the user could potentially give an ‘index’ greater than the ‘size’ they gave.</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This leads to an out-of-bounds write </a:t>
            </a:r>
          </a:p>
        </p:txBody>
      </p:sp>
    </p:spTree>
    <p:extLst>
      <p:ext uri="{BB962C8B-B14F-4D97-AF65-F5344CB8AC3E}">
        <p14:creationId xmlns:p14="http://schemas.microsoft.com/office/powerpoint/2010/main" val="1695000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F312-241A-C7FC-6222-3ADA24617C6C}"/>
              </a:ext>
            </a:extLst>
          </p:cNvPr>
          <p:cNvSpPr>
            <a:spLocks noGrp="1"/>
          </p:cNvSpPr>
          <p:nvPr>
            <p:ph type="title"/>
          </p:nvPr>
        </p:nvSpPr>
        <p:spPr/>
        <p:txBody>
          <a:bodyPr>
            <a:noAutofit/>
          </a:bodyPr>
          <a:lstStyle/>
          <a:p>
            <a:pPr marL="0" rtl="0" eaLnBrk="1" fontAlgn="ctr" latinLnBrk="0" hangingPunct="1">
              <a:spcBef>
                <a:spcPts val="0"/>
              </a:spcBef>
              <a:spcAft>
                <a:spcPts val="0"/>
              </a:spcAft>
            </a:pPr>
            <a:br>
              <a:rPr lang="en-US" sz="4000" i="0" u="none" strike="noStrike" dirty="0">
                <a:effectLst/>
                <a:latin typeface="Tahoma" panose="020B0604030504040204" pitchFamily="34" charset="0"/>
                <a:ea typeface="Tahoma" panose="020B0604030504040204" pitchFamily="34" charset="0"/>
                <a:cs typeface="Tahoma" panose="020B0604030504040204" pitchFamily="34" charset="0"/>
              </a:rPr>
            </a:br>
            <a:r>
              <a:rPr lang="en-US" sz="4000" i="0" u="none" strike="noStrike" kern="1200" dirty="0">
                <a:effectLst/>
                <a:latin typeface="Tahoma" panose="020B0604030504040204" pitchFamily="34" charset="0"/>
                <a:ea typeface="Tahoma" panose="020B0604030504040204" pitchFamily="34" charset="0"/>
                <a:cs typeface="Tahoma" panose="020B0604030504040204" pitchFamily="34" charset="0"/>
              </a:rPr>
              <a:t>CWE-125: Out-of-bounds Read</a:t>
            </a:r>
            <a:br>
              <a:rPr lang="en-US" sz="4000" i="0" u="none" strike="noStrike" dirty="0">
                <a:effectLst/>
                <a:latin typeface="Tahoma" panose="020B0604030504040204" pitchFamily="34" charset="0"/>
                <a:ea typeface="Tahoma" panose="020B0604030504040204" pitchFamily="34" charset="0"/>
                <a:cs typeface="Tahoma" panose="020B0604030504040204" pitchFamily="34" charset="0"/>
              </a:rPr>
            </a:b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8" name="Content Placeholder 7">
            <a:extLst>
              <a:ext uri="{FF2B5EF4-FFF2-40B4-BE49-F238E27FC236}">
                <a16:creationId xmlns:a16="http://schemas.microsoft.com/office/drawing/2014/main" id="{F2DDC665-D147-6077-5977-FAFFE697C97D}"/>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Occurs in programs that reads data beyond the boundaries of an allocated memory buffer</a:t>
            </a:r>
          </a:p>
          <a:p>
            <a:pPr lvl="1"/>
            <a:r>
              <a:rPr lang="en-US" dirty="0">
                <a:latin typeface="Tahoma" panose="020B0604030504040204" pitchFamily="34" charset="0"/>
                <a:ea typeface="Tahoma" panose="020B0604030504040204" pitchFamily="34" charset="0"/>
                <a:cs typeface="Tahoma" panose="020B0604030504040204" pitchFamily="34" charset="0"/>
              </a:rPr>
              <a:t>Like CWE-787, it doesn’t necessary require an input from a user; the program itself could be faulty due to incorrect memory management</a:t>
            </a:r>
          </a:p>
          <a:p>
            <a:pPr lvl="1"/>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This could allow an attacker to read sensitive information from other memory locations or cause a crash (from a segmentation fault)</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8940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EF21-4E89-C8BD-D5A4-B0E85F1F3725}"/>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CWE-125 (continued)</a:t>
            </a:r>
          </a:p>
        </p:txBody>
      </p:sp>
      <p:sp>
        <p:nvSpPr>
          <p:cNvPr id="3" name="Content Placeholder 2">
            <a:extLst>
              <a:ext uri="{FF2B5EF4-FFF2-40B4-BE49-F238E27FC236}">
                <a16:creationId xmlns:a16="http://schemas.microsoft.com/office/drawing/2014/main" id="{1308D2C7-812B-9FB8-6DCF-B7FCE6BC9C0E}"/>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Prevention –</a:t>
            </a:r>
          </a:p>
          <a:p>
            <a:pPr lvl="1"/>
            <a:r>
              <a:rPr lang="en-US" dirty="0">
                <a:latin typeface="Tahoma" panose="020B0604030504040204" pitchFamily="34" charset="0"/>
                <a:ea typeface="Tahoma" panose="020B0604030504040204" pitchFamily="34" charset="0"/>
                <a:cs typeface="Tahoma" panose="020B0604030504040204" pitchFamily="34" charset="0"/>
              </a:rPr>
              <a:t>Bound checking</a:t>
            </a:r>
          </a:p>
          <a:p>
            <a:pPr lvl="1"/>
            <a:r>
              <a:rPr lang="en-US" dirty="0">
                <a:latin typeface="Tahoma" panose="020B0604030504040204" pitchFamily="34" charset="0"/>
                <a:ea typeface="Tahoma" panose="020B0604030504040204" pitchFamily="34" charset="0"/>
                <a:cs typeface="Tahoma" panose="020B0604030504040204" pitchFamily="34" charset="0"/>
              </a:rPr>
              <a:t>Input validation (in the case when the user inputs data)</a:t>
            </a:r>
          </a:p>
          <a:p>
            <a:pPr lvl="1"/>
            <a:r>
              <a:rPr lang="en-US" dirty="0">
                <a:latin typeface="Tahoma" panose="020B0604030504040204" pitchFamily="34" charset="0"/>
                <a:ea typeface="Tahoma" panose="020B0604030504040204" pitchFamily="34" charset="0"/>
                <a:cs typeface="Tahoma" panose="020B0604030504040204" pitchFamily="34" charset="0"/>
              </a:rPr>
              <a:t>Use safe functions that automatically handle bound checking such as strncpy, snprintf, etc. </a:t>
            </a:r>
          </a:p>
          <a:p>
            <a:pPr lvl="1"/>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Prevalent in C &amp; C++ where manual memory management is used</a:t>
            </a:r>
          </a:p>
          <a:p>
            <a:endParaRPr lang="en-US" dirty="0"/>
          </a:p>
        </p:txBody>
      </p:sp>
    </p:spTree>
    <p:extLst>
      <p:ext uri="{BB962C8B-B14F-4D97-AF65-F5344CB8AC3E}">
        <p14:creationId xmlns:p14="http://schemas.microsoft.com/office/powerpoint/2010/main" val="226939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D3F9-C3DF-9B93-D54D-60D402FFFF45}"/>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CWE-125: Example Code</a:t>
            </a:r>
          </a:p>
        </p:txBody>
      </p:sp>
      <p:pic>
        <p:nvPicPr>
          <p:cNvPr id="5" name="Content Placeholder 4">
            <a:extLst>
              <a:ext uri="{FF2B5EF4-FFF2-40B4-BE49-F238E27FC236}">
                <a16:creationId xmlns:a16="http://schemas.microsoft.com/office/drawing/2014/main" id="{8C616F86-A87F-AECF-5444-2B7FC5B4F121}"/>
              </a:ext>
            </a:extLst>
          </p:cNvPr>
          <p:cNvPicPr>
            <a:picLocks noGrp="1" noChangeAspect="1"/>
          </p:cNvPicPr>
          <p:nvPr>
            <p:ph idx="1"/>
          </p:nvPr>
        </p:nvPicPr>
        <p:blipFill>
          <a:blip r:embed="rId2"/>
          <a:stretch>
            <a:fillRect/>
          </a:stretch>
        </p:blipFill>
        <p:spPr>
          <a:xfrm>
            <a:off x="838201" y="1690688"/>
            <a:ext cx="5481018" cy="4456112"/>
          </a:xfrm>
        </p:spPr>
      </p:pic>
      <p:sp>
        <p:nvSpPr>
          <p:cNvPr id="6" name="TextBox 5">
            <a:extLst>
              <a:ext uri="{FF2B5EF4-FFF2-40B4-BE49-F238E27FC236}">
                <a16:creationId xmlns:a16="http://schemas.microsoft.com/office/drawing/2014/main" id="{D8E7E8FA-2C67-5EAD-553F-34D627E79EB9}"/>
              </a:ext>
            </a:extLst>
          </p:cNvPr>
          <p:cNvSpPr txBox="1"/>
          <p:nvPr/>
        </p:nvSpPr>
        <p:spPr>
          <a:xfrm>
            <a:off x="7559040" y="1690688"/>
            <a:ext cx="3037840" cy="4247317"/>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Program lets a user access elements of an array. User inputs an index to see the data present of the array of that index</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Program doesn’t check for negative values</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An attacker could read potentially sensitive information past the beginning of the buffer</a:t>
            </a:r>
          </a:p>
        </p:txBody>
      </p:sp>
    </p:spTree>
    <p:extLst>
      <p:ext uri="{BB962C8B-B14F-4D97-AF65-F5344CB8AC3E}">
        <p14:creationId xmlns:p14="http://schemas.microsoft.com/office/powerpoint/2010/main" val="389194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4873-5784-1EFC-227E-AA9ACD743F83}"/>
              </a:ext>
            </a:extLst>
          </p:cNvPr>
          <p:cNvSpPr>
            <a:spLocks noGrp="1"/>
          </p:cNvSpPr>
          <p:nvPr>
            <p:ph type="title"/>
          </p:nvPr>
        </p:nvSpPr>
        <p:spPr/>
        <p:txBody>
          <a:bodyPr>
            <a:noAutofit/>
          </a:bodyPr>
          <a:lstStyle/>
          <a:p>
            <a:pPr marL="0" rtl="0" eaLnBrk="1" fontAlgn="ctr" latinLnBrk="0" hangingPunct="1">
              <a:spcBef>
                <a:spcPts val="0"/>
              </a:spcBef>
              <a:spcAft>
                <a:spcPts val="0"/>
              </a:spcAft>
            </a:pPr>
            <a:br>
              <a:rPr lang="en-US" i="0" u="none" strike="noStrike" dirty="0">
                <a:effectLst/>
                <a:latin typeface="Tahoma" panose="020B0604030504040204" pitchFamily="34" charset="0"/>
                <a:ea typeface="Tahoma" panose="020B0604030504040204" pitchFamily="34" charset="0"/>
                <a:cs typeface="Tahoma" panose="020B0604030504040204" pitchFamily="34" charset="0"/>
              </a:rPr>
            </a:br>
            <a:r>
              <a:rPr lang="en-US" i="0" u="none" strike="noStrike" kern="1200" dirty="0">
                <a:effectLst/>
                <a:latin typeface="Tahoma" panose="020B0604030504040204" pitchFamily="34" charset="0"/>
                <a:ea typeface="Tahoma" panose="020B0604030504040204" pitchFamily="34" charset="0"/>
                <a:cs typeface="Tahoma" panose="020B0604030504040204" pitchFamily="34" charset="0"/>
              </a:rPr>
              <a:t>CWE-416: Use After Free</a:t>
            </a:r>
            <a:br>
              <a:rPr lang="en-US" i="0" u="none" strike="noStrike" dirty="0">
                <a:effectLst/>
                <a:latin typeface="Tahoma" panose="020B0604030504040204" pitchFamily="34" charset="0"/>
                <a:ea typeface="Tahoma" panose="020B0604030504040204" pitchFamily="34" charset="0"/>
                <a:cs typeface="Tahoma" panose="020B0604030504040204" pitchFamily="34" charset="0"/>
              </a:rPr>
            </a:b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5">
            <a:extLst>
              <a:ext uri="{FF2B5EF4-FFF2-40B4-BE49-F238E27FC236}">
                <a16:creationId xmlns:a16="http://schemas.microsoft.com/office/drawing/2014/main" id="{A9E4D212-FEF8-B582-8BE4-A32DC0084274}"/>
              </a:ext>
            </a:extLst>
          </p:cNvPr>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Occurs when a program tries to reference memory (using pointers) after it has been deallocated or freed</a:t>
            </a:r>
          </a:p>
          <a:p>
            <a:pPr lvl="1"/>
            <a:r>
              <a:rPr lang="en-US" dirty="0">
                <a:latin typeface="Tahoma" panose="020B0604030504040204" pitchFamily="34" charset="0"/>
                <a:ea typeface="Tahoma" panose="020B0604030504040204" pitchFamily="34" charset="0"/>
                <a:cs typeface="Tahoma" panose="020B0604030504040204" pitchFamily="34" charset="0"/>
              </a:rPr>
              <a:t>In complex programs, multiple parts of the code may interact with the same memory, leading to confusion about which part is responsible for freeing it. As a result, the memory may be mistakenly used after it has already been freed.</a:t>
            </a:r>
          </a:p>
          <a:p>
            <a:pPr lvl="1"/>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Prevalent in C &amp; C++ where manual memory management is used</a:t>
            </a:r>
          </a:p>
        </p:txBody>
      </p:sp>
    </p:spTree>
    <p:extLst>
      <p:ext uri="{BB962C8B-B14F-4D97-AF65-F5344CB8AC3E}">
        <p14:creationId xmlns:p14="http://schemas.microsoft.com/office/powerpoint/2010/main" val="3755555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17916</TotalTime>
  <Words>3224</Words>
  <Application>Microsoft Office PowerPoint</Application>
  <PresentationFormat>Widescreen</PresentationFormat>
  <Paragraphs>243</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Tahoma</vt:lpstr>
      <vt:lpstr>Office Theme</vt:lpstr>
      <vt:lpstr>2023 CWE’s  TOP TEN  MOST DANGEROUS  SOFTWARE WEAKNESSES </vt:lpstr>
      <vt:lpstr>Key Terminology and Important Concepts</vt:lpstr>
      <vt:lpstr> CWE-787: Out-of-bounds Write </vt:lpstr>
      <vt:lpstr>CWE-787 (continued)</vt:lpstr>
      <vt:lpstr>CWE-787: Example Code </vt:lpstr>
      <vt:lpstr> CWE-125: Out-of-bounds Read </vt:lpstr>
      <vt:lpstr>CWE-125 (continued)</vt:lpstr>
      <vt:lpstr>CWE-125: Example Code</vt:lpstr>
      <vt:lpstr> CWE-416: Use After Free </vt:lpstr>
      <vt:lpstr>CWE-416 (continued)</vt:lpstr>
      <vt:lpstr>CWE-416 : Example Code</vt:lpstr>
      <vt:lpstr> CWE-20: Improper Input Validation </vt:lpstr>
      <vt:lpstr>CWE-20 (continued)</vt:lpstr>
      <vt:lpstr>CWE-20: Example Code</vt:lpstr>
      <vt:lpstr>CWE-89: Improper Neutralization of Special Elements used in an SQL Command (SQL Injection) </vt:lpstr>
      <vt:lpstr>CWE-89 (continued)</vt:lpstr>
      <vt:lpstr>CWE-89: Example Code</vt:lpstr>
      <vt:lpstr>CWE-78: Improper Neutralization of Special Elements used in an OS Command ('OS Command Injection') </vt:lpstr>
      <vt:lpstr>CWE-78 (continued)</vt:lpstr>
      <vt:lpstr>CWE-78: Example Code</vt:lpstr>
      <vt:lpstr>CWE-22: Improper Limitation of a Pathname to a Restricted Directory ('Path Traversal')</vt:lpstr>
      <vt:lpstr>CWE-22 (continued) </vt:lpstr>
      <vt:lpstr>CWE22: Example Code</vt:lpstr>
      <vt:lpstr>CWE-434 : Unrestricted Upload of File with Dangerous Type </vt:lpstr>
      <vt:lpstr>CWE-434 (continued)</vt:lpstr>
      <vt:lpstr>CWE-434 (continued)</vt:lpstr>
      <vt:lpstr>CWE-434 : Example Code</vt:lpstr>
      <vt:lpstr> CWE-79: Improper Neutralization of Input During Web Page Generation ('Cross-site Scripting’/ XSS) </vt:lpstr>
      <vt:lpstr>CWE-79: A more detailed explanation (1)</vt:lpstr>
      <vt:lpstr>CWE-79: A more detailed explanation (2)</vt:lpstr>
      <vt:lpstr>CWE-79: Stored XSS attack</vt:lpstr>
      <vt:lpstr>CWE-79: Reflected XSS attack (1)</vt:lpstr>
      <vt:lpstr>CWE-79: Reflected XSS attack (2)</vt:lpstr>
      <vt:lpstr>CWE-79 (continued)</vt:lpstr>
      <vt:lpstr>CWE-79 (continued)</vt:lpstr>
      <vt:lpstr>CWE-79: Theory Example (Stored XSS)</vt:lpstr>
      <vt:lpstr>CWE-352: Cross-Site Request Forgery (CSRF)</vt:lpstr>
      <vt:lpstr>CWE-352: step by step explanation (1)</vt:lpstr>
      <vt:lpstr>CWE-352: step by step explanation (2)</vt:lpstr>
      <vt:lpstr>CWE-352: Malicious Script Code</vt:lpstr>
      <vt:lpstr>CWE-352 (continued)</vt:lpstr>
      <vt:lpstr>CWE-352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Something reasonable</dc:title>
  <dc:creator>Joel Joseph</dc:creator>
  <cp:lastModifiedBy>Joel Joseph</cp:lastModifiedBy>
  <cp:revision>17</cp:revision>
  <dcterms:created xsi:type="dcterms:W3CDTF">2023-07-13T16:21:38Z</dcterms:created>
  <dcterms:modified xsi:type="dcterms:W3CDTF">2023-08-08T02:13:42Z</dcterms:modified>
</cp:coreProperties>
</file>