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93D43-5C77-4808-B96B-76600C82B518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7671-B76B-4345-922F-4FDF90AB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7671-B76B-4345-922F-4FDF90ABD2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8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l-web.dropbox.com/get/joseph_sudarshan_shared/PageRanks%20-%20Blocked.txt?w=AAArL6hsrmHISpl6mVICbu-sMpRQNaGDWASoSl9HLcnOZg" TargetMode="External"/><Relationship Id="rId2" Type="http://schemas.openxmlformats.org/officeDocument/2006/relationships/hyperlink" Target="https://edu-cornell-cs-cs5300s13-jkb243-pagerank.s3.amazonaws.com/logs_unblocked/j-3BDG2SL6UKB8C/steps/2/stdout?x-amz-security-token=AQoDYXdzEH0a8AI7jfZDj0UTUhmaUYp72hMdMTTkIGvIFOUl5OqJsqok90gfLExv95RukORPn/jwby0DDVAGNAMcX76qsMxc++9F78v9BF1y7lYHY9apQ+1iv6f/julYJpNMCeltaA/7RSY1/hxZRVpFzOx6XVlAGv2bEl8ehbX9w9QhKpgpMtn3NP++wURKU1GiggypZ+Slys+R2rCmAF8j2BxhpF/son3J+a3nmUDYMI19hycFDxvuUCpWyMTfk+ACY7yd7PJWWCvRbcXN+uU8W9OH0fN/Y2fxuwtWrO1s5EmeO4+z4vtfWkOe+hnbn8htWJYI4Lpf6lhQkhZMiwzBo7C1mLpb2bQyZIy8afSmCtay3XcEBf2WsikxrWd4mYUbHr0c6pKhqdFw+f7dMDHJjock3qpQUTlB05CN2fRlY7KCQGjwYTij0qcS2ApeQHS7WshrotgfdSfl8SGZyIU3sOYiW6I+Vpc3WIwN3QFKIVx/MxN75QuL9iCw44WMBQ==&amp;AWSAccessKeyId=ASIAJOBKC62FK7G7CYGA&amp;Expires=1367442959&amp;Signature=xFA8k92k7yDUkskyQa+BANCzJRc=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Convergence Page Rank in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Geet</a:t>
            </a:r>
            <a:r>
              <a:rPr lang="en-US" dirty="0"/>
              <a:t> </a:t>
            </a:r>
            <a:r>
              <a:rPr lang="en-US" dirty="0" err="1"/>
              <a:t>Varma</a:t>
            </a:r>
            <a:r>
              <a:rPr lang="en-US" dirty="0"/>
              <a:t> – gmv33</a:t>
            </a:r>
          </a:p>
          <a:p>
            <a:pPr algn="r"/>
            <a:r>
              <a:rPr lang="en-US" dirty="0"/>
              <a:t>Joseph Bernard – jkb243</a:t>
            </a:r>
          </a:p>
          <a:p>
            <a:pPr algn="r"/>
            <a:r>
              <a:rPr lang="en-US" dirty="0" err="1"/>
              <a:t>Sudharsan</a:t>
            </a:r>
            <a:r>
              <a:rPr lang="en-US" dirty="0"/>
              <a:t> </a:t>
            </a:r>
            <a:r>
              <a:rPr lang="en-US" dirty="0" err="1"/>
              <a:t>Premkumar</a:t>
            </a:r>
            <a:r>
              <a:rPr lang="en-US" dirty="0"/>
              <a:t> – sc2466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Unblocked:</a:t>
            </a:r>
          </a:p>
          <a:p>
            <a:pPr lvl="1"/>
            <a:r>
              <a:rPr lang="en-US" dirty="0" smtClean="0"/>
              <a:t>Residual value after 5 iterations - 0.0423</a:t>
            </a:r>
          </a:p>
          <a:p>
            <a:pPr lvl="1"/>
            <a:r>
              <a:rPr lang="en-US" dirty="0" err="1" smtClean="0"/>
              <a:t>Stdout</a:t>
            </a:r>
            <a:r>
              <a:rPr lang="en-US" dirty="0" smtClean="0"/>
              <a:t> on </a:t>
            </a:r>
            <a:r>
              <a:rPr lang="en-US" dirty="0" smtClean="0">
                <a:hlinkClick r:id="rId2"/>
              </a:rPr>
              <a:t>EMR </a:t>
            </a:r>
            <a:endParaRPr lang="en-US" dirty="0" smtClean="0"/>
          </a:p>
          <a:p>
            <a:r>
              <a:rPr lang="en-US" dirty="0" smtClean="0"/>
              <a:t>Blocked:</a:t>
            </a:r>
          </a:p>
          <a:p>
            <a:pPr lvl="1"/>
            <a:r>
              <a:rPr lang="en-US" dirty="0" smtClean="0"/>
              <a:t>Using block.txt – 8 pass convergence</a:t>
            </a:r>
          </a:p>
          <a:p>
            <a:pPr lvl="1"/>
            <a:r>
              <a:rPr lang="en-US" dirty="0" smtClean="0">
                <a:hlinkClick r:id="rId3"/>
              </a:rPr>
              <a:t>Page ranks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residual-</a:t>
            </a:r>
            <a:r>
              <a:rPr lang="en-US" dirty="0"/>
              <a:t>-&gt;0.4215</a:t>
            </a:r>
            <a:br>
              <a:rPr lang="en-US" dirty="0"/>
            </a:br>
            <a:r>
              <a:rPr lang="en-US" dirty="0"/>
              <a:t>number of passes--&gt;1</a:t>
            </a:r>
            <a:br>
              <a:rPr lang="en-US" dirty="0"/>
            </a:br>
            <a:r>
              <a:rPr lang="en-US" dirty="0"/>
              <a:t>Average block iterations--&gt;12.691176470588236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residual--&gt;0.0214</a:t>
            </a:r>
            <a:br>
              <a:rPr lang="en-US" dirty="0"/>
            </a:br>
            <a:r>
              <a:rPr lang="en-US" dirty="0"/>
              <a:t>number of passes--&gt;2</a:t>
            </a:r>
            <a:br>
              <a:rPr lang="en-US" dirty="0"/>
            </a:br>
            <a:r>
              <a:rPr lang="en-US" dirty="0"/>
              <a:t>Average block iterations--&gt;4.661764705882353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residual--&gt;0.0111</a:t>
            </a:r>
            <a:br>
              <a:rPr lang="en-US" dirty="0"/>
            </a:br>
            <a:r>
              <a:rPr lang="en-US" dirty="0"/>
              <a:t>number of passes--&gt;3</a:t>
            </a:r>
            <a:br>
              <a:rPr lang="en-US" dirty="0"/>
            </a:br>
            <a:r>
              <a:rPr lang="en-US" dirty="0"/>
              <a:t>Average block iterations--&gt;3.6323529411764706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residual--&gt;0.0057</a:t>
            </a:r>
            <a:br>
              <a:rPr lang="en-US" dirty="0"/>
            </a:br>
            <a:r>
              <a:rPr lang="en-US" dirty="0"/>
              <a:t>number of passes--&gt;4</a:t>
            </a:r>
            <a:br>
              <a:rPr lang="en-US" dirty="0"/>
            </a:br>
            <a:r>
              <a:rPr lang="en-US" dirty="0"/>
              <a:t>Average block iterations--&gt;2.75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residual--&gt;0.0032</a:t>
            </a:r>
            <a:br>
              <a:rPr lang="en-US" dirty="0"/>
            </a:br>
            <a:r>
              <a:rPr lang="en-US" dirty="0"/>
              <a:t>number of passes--&gt;5</a:t>
            </a:r>
            <a:br>
              <a:rPr lang="en-US" dirty="0"/>
            </a:br>
            <a:r>
              <a:rPr lang="en-US" dirty="0"/>
              <a:t>Average block iterations--&gt;2.1029411764705883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residual--&gt;0.0018</a:t>
            </a:r>
            <a:br>
              <a:rPr lang="en-US" dirty="0"/>
            </a:br>
            <a:r>
              <a:rPr lang="en-US" dirty="0"/>
              <a:t>number of passes--&gt;6</a:t>
            </a:r>
            <a:br>
              <a:rPr lang="en-US" dirty="0"/>
            </a:br>
            <a:r>
              <a:rPr lang="en-US" dirty="0"/>
              <a:t>Average block iterations--&gt;1.6764705882352942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residual--&gt;0.0012</a:t>
            </a:r>
            <a:br>
              <a:rPr lang="en-US" dirty="0"/>
            </a:br>
            <a:r>
              <a:rPr lang="en-US" dirty="0"/>
              <a:t>number of passes--&gt;7</a:t>
            </a:r>
            <a:br>
              <a:rPr lang="en-US" dirty="0"/>
            </a:br>
            <a:r>
              <a:rPr lang="en-US" dirty="0"/>
              <a:t>Average block iterations--&gt;1.3970588235294117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residual--&gt;8.0E-4</a:t>
            </a:r>
            <a:br>
              <a:rPr lang="en-US" dirty="0"/>
            </a:br>
            <a:r>
              <a:rPr lang="en-US" dirty="0"/>
              <a:t>number of passes--&gt;8</a:t>
            </a:r>
            <a:br>
              <a:rPr lang="en-US" dirty="0"/>
            </a:br>
            <a:r>
              <a:rPr lang="en-US" dirty="0"/>
              <a:t>Average block iterations--&gt;1.2058823529411764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Blocked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Block Partition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node%RANDOM</a:t>
            </a:r>
            <a:r>
              <a:rPr lang="en-US" dirty="0" smtClean="0"/>
              <a:t> for block partition</a:t>
            </a:r>
          </a:p>
          <a:p>
            <a:pPr lvl="1"/>
            <a:r>
              <a:rPr lang="en-US" dirty="0" smtClean="0"/>
              <a:t>For RANDOM = 100, convergence in 24 passes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Input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Input Provided:</a:t>
                </a:r>
              </a:p>
              <a:p>
                <a:pPr marL="0" indent="0">
                  <a:buNone/>
                </a:pPr>
                <a:r>
                  <a:rPr lang="en-US" dirty="0" smtClean="0"/>
                  <a:t>U V random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𝑡h𝑒𝑟𝑒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𝑒𝑥𝑖𝑠𝑡𝑠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Use the random and a range generated from the </a:t>
                </a:r>
                <a:r>
                  <a:rPr lang="en-US" dirty="0" err="1" smtClean="0">
                    <a:ea typeface="Cambria Math"/>
                  </a:rPr>
                  <a:t>netid</a:t>
                </a:r>
                <a:r>
                  <a:rPr lang="en-US" dirty="0" smtClean="0">
                    <a:ea typeface="Cambria Math"/>
                  </a:rPr>
                  <a:t> to obtain a subset of G for page rank calculation.</a:t>
                </a:r>
              </a:p>
              <a:p>
                <a:pPr marL="0" indent="0">
                  <a:buNone/>
                </a:pPr>
                <a:r>
                  <a:rPr lang="en-US" b="0" dirty="0" err="1" smtClean="0">
                    <a:ea typeface="Cambria Math"/>
                  </a:rPr>
                  <a:t>Netid</a:t>
                </a:r>
                <a:r>
                  <a:rPr lang="en-US" b="0" dirty="0" smtClean="0">
                    <a:ea typeface="Cambria Math"/>
                  </a:rPr>
                  <a:t> used – SCP2466</a:t>
                </a:r>
              </a:p>
              <a:p>
                <a:r>
                  <a:rPr lang="en-US" dirty="0" smtClean="0"/>
                  <a:t>Process the input provided to get file with tuples in the following format</a:t>
                </a:r>
              </a:p>
              <a:p>
                <a:pPr marL="0" indent="0">
                  <a:buNone/>
                </a:pPr>
                <a:r>
                  <a:rPr lang="en-US" dirty="0" smtClean="0"/>
                  <a:t>U PR(U) </a:t>
                </a:r>
                <a:r>
                  <a:rPr lang="en-US" dirty="0" err="1" smtClean="0"/>
                  <a:t>deg</a:t>
                </a:r>
                <a:r>
                  <a:rPr lang="en-US" dirty="0" smtClean="0"/>
                  <a:t>(U) &lt;list of V’s&gt;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𝑙𝑖𝑠𝑡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𝑡h𝑒𝑟𝑒𝑠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𝑒𝑥𝑖𝑠𝑡𝑠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𝑃𝑅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𝑑𝑎𝑚𝑝𝑖𝑛𝑔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𝑓𝑎𝑐𝑡𝑜𝑟𝑒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𝑛𝑢𝑚𝑏𝑒𝑟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𝑛𝑜𝑑𝑒𝑠</m:t>
                    </m:r>
                  </m:oMath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- Unblocked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every line in the input – emit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1. The line itself with the source node as key: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r>
                        <a:rPr lang="en-US" b="0" i="1" smtClean="0">
                          <a:latin typeface="Cambria Math"/>
                        </a:rPr>
                        <m:t>𝑃𝑅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𝐿𝑖𝑠𝑡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Where, there exists a U-&gt;V in G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2. A tuple for V from the list of the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deg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9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- Blocked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For every line in the input – emit</a:t>
                </a:r>
              </a:p>
              <a:p>
                <a:pPr marL="971550" lvl="1" indent="-514350">
                  <a:buAutoNum type="arabicPeriod"/>
                </a:pPr>
                <a:r>
                  <a:rPr lang="en-US" dirty="0" smtClean="0"/>
                  <a:t>The line itself with the block of the source node as the key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𝑏𝑙𝑜𝑐𝑘𝐼𝐷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);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𝑃𝑅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{</m:t>
                      </m:r>
                      <m:r>
                        <a:rPr lang="en-US" b="0" i="1" smtClean="0">
                          <a:latin typeface="Cambria Math"/>
                        </a:rPr>
                        <m:t>𝑙𝑖𝑠𝑡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}&gt;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Where, there exists a U-&gt;V in </a:t>
                </a:r>
                <a:r>
                  <a:rPr lang="en-US" dirty="0" smtClean="0"/>
                  <a:t>G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2. A tuple for every edge in/leaving the block of the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𝑏𝑙𝑜𝑐𝑘𝐼𝐷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3. A tuple for every edge entering the block of the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𝑏𝑙𝑜𝑐𝑘𝐼𝐷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deg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4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 for in the driver</a:t>
            </a:r>
          </a:p>
          <a:p>
            <a:r>
              <a:rPr lang="en-US" dirty="0" smtClean="0"/>
              <a:t>Unblocked:</a:t>
            </a:r>
          </a:p>
          <a:p>
            <a:pPr lvl="1"/>
            <a:r>
              <a:rPr lang="en-US" dirty="0" smtClean="0"/>
              <a:t>The reducer at each pass end stores the residual for the node in counter</a:t>
            </a:r>
          </a:p>
          <a:p>
            <a:pPr marL="514350" indent="-457200"/>
            <a:r>
              <a:rPr lang="en-US" dirty="0" smtClean="0"/>
              <a:t>Blocked:</a:t>
            </a:r>
          </a:p>
          <a:p>
            <a:pPr marL="914400" lvl="1" indent="-457200"/>
            <a:r>
              <a:rPr lang="en-US" dirty="0" smtClean="0"/>
              <a:t>The reducer stores the sum of the residuals of all nodes in that block in a counter.</a:t>
            </a:r>
          </a:p>
        </p:txBody>
      </p:sp>
    </p:spTree>
    <p:extLst>
      <p:ext uri="{BB962C8B-B14F-4D97-AF65-F5344CB8AC3E}">
        <p14:creationId xmlns:p14="http://schemas.microsoft.com/office/powerpoint/2010/main" val="23779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- Unblocked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all tuples of the form: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𝑃𝑅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i="1">
                            <a:latin typeface="Cambria Math"/>
                          </a:rPr>
                          <m:t>⁡(</m:t>
                        </m:r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/>
                  <a:t> - find the summation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𝑃𝑅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i="1">
                            <a:latin typeface="Cambria Math"/>
                          </a:rPr>
                          <m:t>⁡(</m:t>
                        </m:r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Find the residual and update the node’s page rank in the tuple: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𝑈</m:t>
                      </m:r>
                      <m:r>
                        <a:rPr lang="en-US" i="1">
                          <a:latin typeface="Cambria Math"/>
                        </a:rPr>
                        <m:t>;</m:t>
                      </m:r>
                      <m:r>
                        <a:rPr lang="en-US" i="1">
                          <a:latin typeface="Cambria Math"/>
                        </a:rPr>
                        <m:t>𝑃𝑅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𝐿𝑖𝑠𝑡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𝑜𝑓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Store the residual in a global counter.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6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7924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Reducer Blocked - </a:t>
            </a:r>
            <a:r>
              <a:rPr lang="en-US" dirty="0"/>
              <a:t>Input and outputs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7924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971550" lvl="1" indent="-514350">
              <a:spcBef>
                <a:spcPct val="20000"/>
              </a:spcBef>
              <a:buFont typeface="Arial" pitchFamily="34" charset="0"/>
              <a:buAutoNum type="arabicPeriod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Inputs </a:t>
            </a:r>
          </a:p>
          <a:p>
            <a:pPr lvl="1"/>
            <a:r>
              <a:rPr lang="en-US" dirty="0"/>
              <a:t>&lt;;v, PR(v), </a:t>
            </a:r>
            <a:r>
              <a:rPr lang="en-US" dirty="0" err="1"/>
              <a:t>deg</a:t>
            </a:r>
            <a:r>
              <a:rPr lang="en-US" dirty="0"/>
              <a:t>(v), [u1, u2, …] 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u,v</a:t>
            </a:r>
            <a:r>
              <a:rPr lang="en-US" dirty="0"/>
              <a:t>&gt; - BE edges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u,v,r</a:t>
            </a:r>
            <a:r>
              <a:rPr lang="en-US" dirty="0"/>
              <a:t>&gt; - BC edges</a:t>
            </a:r>
          </a:p>
          <a:p>
            <a:r>
              <a:rPr lang="en-US" dirty="0"/>
              <a:t>Emit</a:t>
            </a:r>
          </a:p>
          <a:p>
            <a:pPr lvl="1"/>
            <a:r>
              <a:rPr lang="en-US" dirty="0"/>
              <a:t>&lt;v; PR(v), </a:t>
            </a:r>
            <a:r>
              <a:rPr lang="en-US" dirty="0" err="1"/>
              <a:t>deg</a:t>
            </a:r>
            <a:r>
              <a:rPr lang="en-US" dirty="0"/>
              <a:t>(v), [u1, u2, ….] 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Reducer Blocked - </a:t>
            </a:r>
            <a:r>
              <a:rPr lang="en-US" dirty="0"/>
              <a:t>Data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7543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defPPr>
                  <a:defRPr lang="en-US"/>
                </a:defPPr>
                <a:lvl1pPr marL="342900" indent="-342900">
                  <a:spcBef>
                    <a:spcPct val="20000"/>
                  </a:spcBef>
                  <a:buFont typeface="Arial" pitchFamily="34" charset="0"/>
                  <a:buChar char="•"/>
                  <a:defRPr sz="3200"/>
                </a:lvl1pPr>
                <a:lvl2pPr marL="971550" lvl="1" indent="-514350">
                  <a:spcBef>
                    <a:spcPct val="20000"/>
                  </a:spcBef>
                  <a:buFont typeface="Arial" pitchFamily="34" charset="0"/>
                  <a:buAutoNum type="arabicPeriod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r>
                  <a:rPr lang="en-US" dirty="0" smtClean="0"/>
                  <a:t>Input key value map 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{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 : 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𝑃𝑅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>
                            <a:latin typeface="Cambria Math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i="1" dirty="0">
                        <a:latin typeface="Cambria Math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1, 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2,…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rank at beginning of pass </a:t>
                </a:r>
                <a:endParaRPr lang="en-US" dirty="0" smtClean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{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𝑃𝑅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 edges Map </a:t>
                </a:r>
                <a:endParaRPr lang="en-US" dirty="0" smtClean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 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 :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latin typeface="Cambria Math"/>
                          </a:rPr>
                          <m:t>1, </m:t>
                        </m:r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latin typeface="Cambria Math"/>
                          </a:rPr>
                          <m:t>2,…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BC edges Map 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 </m:t>
                    </m:r>
                    <m:r>
                      <a:rPr lang="en-US" i="1" dirty="0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 : [</m:t>
                    </m:r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1, </m:t>
                    </m:r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2,…] 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7543800" cy="4351338"/>
              </a:xfrm>
              <a:prstGeom prst="rect">
                <a:avLst/>
              </a:prstGeom>
              <a:blipFill rotWithShape="1">
                <a:blip r:embed="rId2"/>
                <a:stretch>
                  <a:fillRect l="-1859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8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Blocked - </a:t>
            </a:r>
            <a:r>
              <a:rPr lang="en-US" dirty="0" err="1"/>
              <a:t>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Store initial PR,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𝐼𝑃𝑅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Till block convergence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𝑖𝑡𝑟𝑅𝑒𝑠𝑖𝑑𝑢𝑎𝑙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IterateBlockOnce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𝑖𝑡𝑟𝑅𝑒𝑠𝑖𝑑𝑢𝑎𝑙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 ∀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𝑁𝑃𝑅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𝑁𝑃𝑅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𝑏𝑙𝑜𝑐𝑘𝑅𝑒𝑠𝑖𝑑𝑢𝑎𝑙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 ∀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𝐼𝑃𝑅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𝑁𝑃𝑅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𝑁𝑃𝑅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Set the ‘residual’ </a:t>
                </a:r>
                <a:r>
                  <a:rPr lang="en-US" dirty="0" err="1"/>
                  <a:t>hadoop</a:t>
                </a:r>
                <a:r>
                  <a:rPr lang="en-US" dirty="0"/>
                  <a:t> counter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𝑏𝑙𝑜𝑐𝑘𝑅𝑒𝑠𝑖𝑑𝑢𝑎𝑙</m:t>
                    </m:r>
                  </m:oMath>
                </a14:m>
                <a:r>
                  <a:rPr lang="en-US" dirty="0"/>
                  <a:t>*10000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8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722</Words>
  <Application>Microsoft Office PowerPoint</Application>
  <PresentationFormat>On-screen Show (4:3)</PresentationFormat>
  <Paragraphs>82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Fast Convergence Page Rank in Hadoop</vt:lpstr>
      <vt:lpstr>Mapper Input</vt:lpstr>
      <vt:lpstr>Mapper - Unblocked</vt:lpstr>
      <vt:lpstr>Mapper - Blocked</vt:lpstr>
      <vt:lpstr>Global Convergence</vt:lpstr>
      <vt:lpstr>Reducer - Unblocked</vt:lpstr>
      <vt:lpstr>PowerPoint Presentation</vt:lpstr>
      <vt:lpstr>PowerPoint Presentation</vt:lpstr>
      <vt:lpstr>Reducer Blocked - Pseudocode</vt:lpstr>
      <vt:lpstr>Results</vt:lpstr>
      <vt:lpstr>Blocked Results</vt:lpstr>
      <vt:lpstr>Extra Credit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Joseph Bernard</cp:lastModifiedBy>
  <cp:revision>27</cp:revision>
  <dcterms:created xsi:type="dcterms:W3CDTF">2006-08-16T00:00:00Z</dcterms:created>
  <dcterms:modified xsi:type="dcterms:W3CDTF">2013-05-02T16:39:55Z</dcterms:modified>
</cp:coreProperties>
</file>