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exend Light"/>
      <p:regular r:id="rId18"/>
      <p:bold r:id="rId19"/>
    </p:embeddedFont>
    <p:embeddedFont>
      <p:font typeface="Lexe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21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exendLight-bold.fntdata"/><Relationship Id="rId18" Type="http://schemas.openxmlformats.org/officeDocument/2006/relationships/font" Target="fonts/Lexen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d65534e81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2d65534e81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31bfb47e5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31bfb47e5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2d65534e81c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2d65534e81c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d65534e81c_2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d65534e81c_2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2d65534e81c_2_1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2d65534e81c_2_1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2d65534e81c_2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2d65534e81c_2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31be793f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31be793f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2d65534e81c_2_1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2d65534e81c_2_1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31c01b4fc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31c01b4fc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31bfb47e5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31bfb47e5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31c01b4fc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31c01b4fc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1911" name="Google Shape;1911;p45"/>
          <p:cNvSpPr txBox="1"/>
          <p:nvPr>
            <p:ph idx="2" type="subTitle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Highlighting the importance of parallelization through image manipulation techniques</a:t>
            </a:r>
            <a:endParaRPr/>
          </a:p>
        </p:txBody>
      </p:sp>
      <p:sp>
        <p:nvSpPr>
          <p:cNvPr id="1912" name="Google Shape;1912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Parallel Image Processing</a:t>
            </a:r>
            <a:endParaRPr/>
          </a:p>
        </p:txBody>
      </p:sp>
      <p:sp>
        <p:nvSpPr>
          <p:cNvPr id="1913" name="Google Shape;1913;p45"/>
          <p:cNvSpPr txBox="1"/>
          <p:nvPr>
            <p:ph idx="3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1914" name="Google Shape;1914;p45"/>
          <p:cNvSpPr txBox="1"/>
          <p:nvPr>
            <p:ph idx="4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  <p:grpSp>
        <p:nvGrpSpPr>
          <p:cNvPr id="1915" name="Google Shape;1915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6" name="Google Shape;1916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7" name="Google Shape;1917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2" name="Google Shape;1942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3" name="Google Shape;1943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4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5" name="Google Shape;2075;p54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076" name="Google Shape;2076;p54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4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4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9" name="Google Shape;2079;p54"/>
          <p:cNvSpPr txBox="1"/>
          <p:nvPr>
            <p:ph type="title"/>
          </p:nvPr>
        </p:nvSpPr>
        <p:spPr>
          <a:xfrm>
            <a:off x="209775" y="468575"/>
            <a:ext cx="8647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2080" name="Google Shape;2080;p54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Result: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081" name="Google Shape;20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25" y="2558764"/>
            <a:ext cx="2137650" cy="14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2" name="Google Shape;2082;p54"/>
          <p:cNvSpPr txBox="1"/>
          <p:nvPr/>
        </p:nvSpPr>
        <p:spPr>
          <a:xfrm>
            <a:off x="1182950" y="2127675"/>
            <a:ext cx="112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Before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83" name="Google Shape;208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123" y="1871650"/>
            <a:ext cx="2007125" cy="28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4" name="Google Shape;2084;p54"/>
          <p:cNvSpPr txBox="1"/>
          <p:nvPr/>
        </p:nvSpPr>
        <p:spPr>
          <a:xfrm>
            <a:off x="3916188" y="1379350"/>
            <a:ext cx="112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After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5" name="Google Shape;2085;p54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2086" name="Google Shape;2086;p54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2087" name="Google Shape;2087;p54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55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3" name="Google Shape;2093;p55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094" name="Google Shape;2094;p55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5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5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" name="Google Shape;2097;p55"/>
          <p:cNvSpPr txBox="1"/>
          <p:nvPr>
            <p:ph type="title"/>
          </p:nvPr>
        </p:nvSpPr>
        <p:spPr>
          <a:xfrm>
            <a:off x="209775" y="468575"/>
            <a:ext cx="8991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+ Continued work</a:t>
            </a:r>
            <a:endParaRPr/>
          </a:p>
        </p:txBody>
      </p:sp>
      <p:sp>
        <p:nvSpPr>
          <p:cNvPr id="2098" name="Google Shape;2098;p55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xend Light"/>
              <a:buChar char="●"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Weak </a:t>
            </a: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scalability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xend Light"/>
              <a:buChar char="●"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Strong scalability - Different image resolutions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xend Light"/>
              <a:buChar char="●"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Compare benchmark with other computer vision libraries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xend Light"/>
              <a:buChar char="●"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Implement more image processing methods e.g parallel jpg compression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xend Light"/>
              <a:buChar char="●"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Explore different ways of work distribution to improve scalability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exend Light"/>
              <a:buChar char="●"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Compare with existing implementation e.g greyscale using NTSC formula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099" name="Google Shape;20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5" y="4131116"/>
            <a:ext cx="8262601" cy="569835"/>
          </a:xfrm>
          <a:prstGeom prst="rect">
            <a:avLst/>
          </a:prstGeom>
          <a:noFill/>
          <a:ln>
            <a:noFill/>
          </a:ln>
        </p:spPr>
      </p:pic>
      <p:sp>
        <p:nvSpPr>
          <p:cNvPr id="2100" name="Google Shape;2100;p5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2101" name="Google Shape;2101;p55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2102" name="Google Shape;2102;p55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6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1" name="Google Shape;1951;p46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1952" name="Google Shape;1952;p46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6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5" name="Google Shape;1955;p46"/>
          <p:cNvSpPr txBox="1"/>
          <p:nvPr>
            <p:ph type="title"/>
          </p:nvPr>
        </p:nvSpPr>
        <p:spPr>
          <a:xfrm>
            <a:off x="209775" y="468575"/>
            <a:ext cx="6048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56" name="Google Shape;1956;p46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Processing of images can be a computational intensive task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Images can be broken up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Good setup for parallelization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Different processing techniques require different computational and mathematical functions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Need to be parallelized differently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Common to see bottlenecks in image and video parallelization tasks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Motivation: Image processing is common, 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mathematically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fun, and scalability is 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relevant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7" name="Google Shape;1957;p4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1958" name="Google Shape;1958;p46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1959" name="Google Shape;1959;p46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47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5" name="Google Shape;1965;p47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1966" name="Google Shape;1966;p47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9" name="Google Shape;1969;p47"/>
          <p:cNvSpPr txBox="1"/>
          <p:nvPr>
            <p:ph type="title"/>
          </p:nvPr>
        </p:nvSpPr>
        <p:spPr>
          <a:xfrm>
            <a:off x="209775" y="468575"/>
            <a:ext cx="8647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970" name="Google Shape;1970;p47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Numpy, 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numerical computing package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Use Vectorization which leverage C for looping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Provide optimization 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mechanism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with parallelism but no out of the box solution.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OpenCV, computer vision package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No parallelism option straight out of the box.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71" name="Google Shape;1971;p4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1972" name="Google Shape;1972;p47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1973" name="Google Shape;1973;p47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48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9" name="Google Shape;1979;p48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1980" name="Google Shape;1980;p48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3" name="Google Shape;1983;p48"/>
          <p:cNvSpPr txBox="1"/>
          <p:nvPr>
            <p:ph type="title"/>
          </p:nvPr>
        </p:nvSpPr>
        <p:spPr>
          <a:xfrm>
            <a:off x="209775" y="468575"/>
            <a:ext cx="86478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8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Use MPI for parallelize matrices operations.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Image samples taken from ImageNet dataset.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Provide different image transformations: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Basic Image transformations (rotation, color filters, etc)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Fourier Transform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Image Compression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Possible extensions: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Affine transformations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Color jittering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985" name="Google Shape;1985;p48"/>
          <p:cNvPicPr preferRelativeResize="0"/>
          <p:nvPr/>
        </p:nvPicPr>
        <p:blipFill rotWithShape="1">
          <a:blip r:embed="rId3">
            <a:alphaModFix/>
          </a:blip>
          <a:srcRect b="0" l="0" r="0" t="1536"/>
          <a:stretch/>
        </p:blipFill>
        <p:spPr>
          <a:xfrm>
            <a:off x="5137425" y="2986075"/>
            <a:ext cx="1698575" cy="19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6" name="Google Shape;1986;p4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1987" name="Google Shape;1987;p48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1988" name="Google Shape;1988;p48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9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4" name="Google Shape;1994;p49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1995" name="Google Shape;1995;p49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8" name="Google Shape;1998;p49"/>
          <p:cNvSpPr txBox="1"/>
          <p:nvPr>
            <p:ph type="title"/>
          </p:nvPr>
        </p:nvSpPr>
        <p:spPr>
          <a:xfrm>
            <a:off x="209775" y="468575"/>
            <a:ext cx="86478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9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unc transform():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	MPI_Init();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	Divide the work by columns/rows/blocks (depending on the type of transformation)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	Do transformation 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	Gather all the data from the threads to create the final image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	MPI_Finalize();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0" name="Google Shape;2000;p4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2001" name="Google Shape;2001;p49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2002" name="Google Shape;2002;p49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50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8" name="Google Shape;2008;p50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009" name="Google Shape;2009;p50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2" name="Google Shape;2012;p50"/>
          <p:cNvSpPr txBox="1"/>
          <p:nvPr>
            <p:ph type="title"/>
          </p:nvPr>
        </p:nvSpPr>
        <p:spPr>
          <a:xfrm>
            <a:off x="209775" y="468575"/>
            <a:ext cx="8647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2013" name="Google Shape;2013;p50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Greyscale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014" name="Google Shape;20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25" y="2558764"/>
            <a:ext cx="2137650" cy="14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5" name="Google Shape;2015;p50"/>
          <p:cNvSpPr txBox="1"/>
          <p:nvPr/>
        </p:nvSpPr>
        <p:spPr>
          <a:xfrm>
            <a:off x="1182950" y="2127675"/>
            <a:ext cx="112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Before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16" name="Google Shape;201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545163" y="2238651"/>
            <a:ext cx="1493700" cy="21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p50"/>
          <p:cNvSpPr txBox="1"/>
          <p:nvPr/>
        </p:nvSpPr>
        <p:spPr>
          <a:xfrm>
            <a:off x="3848613" y="2077750"/>
            <a:ext cx="88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After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8" name="Google Shape;2018;p5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2019" name="Google Shape;2019;p50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2020" name="Google Shape;2020;p50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1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6" name="Google Shape;2026;p51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027" name="Google Shape;2027;p51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0" name="Google Shape;2030;p51"/>
          <p:cNvSpPr txBox="1"/>
          <p:nvPr>
            <p:ph type="title"/>
          </p:nvPr>
        </p:nvSpPr>
        <p:spPr>
          <a:xfrm>
            <a:off x="209775" y="468575"/>
            <a:ext cx="8647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2031" name="Google Shape;2031;p51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Brightness adjustment: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Main process loads image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Broadcast image dimensions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Broadcast 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image data - each process assigned a block of rows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Perform adjustment by halving pixel values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Gather process blocks to main and combine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Save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Greyscale relies on OpenCV but can be done manually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032" name="Google Shape;20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5" y="4454950"/>
            <a:ext cx="78867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3" name="Google Shape;2033;p5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2034" name="Google Shape;2034;p51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2035" name="Google Shape;2035;p51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52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1" name="Google Shape;2041;p52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042" name="Google Shape;2042;p52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5" name="Google Shape;2045;p52"/>
          <p:cNvSpPr txBox="1"/>
          <p:nvPr>
            <p:ph type="title"/>
          </p:nvPr>
        </p:nvSpPr>
        <p:spPr>
          <a:xfrm>
            <a:off x="209775" y="468575"/>
            <a:ext cx="8647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pic>
        <p:nvPicPr>
          <p:cNvPr id="2046" name="Google Shape;20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25" y="2558764"/>
            <a:ext cx="2137650" cy="14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52"/>
          <p:cNvSpPr txBox="1"/>
          <p:nvPr/>
        </p:nvSpPr>
        <p:spPr>
          <a:xfrm>
            <a:off x="1182950" y="2127675"/>
            <a:ext cx="112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Before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8" name="Google Shape;2048;p52"/>
          <p:cNvSpPr txBox="1"/>
          <p:nvPr/>
        </p:nvSpPr>
        <p:spPr>
          <a:xfrm>
            <a:off x="631200" y="1680375"/>
            <a:ext cx="2729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Result: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049" name="Google Shape;204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325" y="2600510"/>
            <a:ext cx="2137650" cy="14952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</p:pic>
      <p:sp>
        <p:nvSpPr>
          <p:cNvPr id="2050" name="Google Shape;2050;p52"/>
          <p:cNvSpPr txBox="1"/>
          <p:nvPr/>
        </p:nvSpPr>
        <p:spPr>
          <a:xfrm>
            <a:off x="3638400" y="2169388"/>
            <a:ext cx="112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After</a:t>
            </a:r>
            <a:endParaRPr b="1"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1" name="Google Shape;2051;p5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2052" name="Google Shape;2052;p52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2053" name="Google Shape;2053;p52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53"/>
          <p:cNvSpPr/>
          <p:nvPr/>
        </p:nvSpPr>
        <p:spPr>
          <a:xfrm>
            <a:off x="440829" y="1372000"/>
            <a:ext cx="8262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9" name="Google Shape;2059;p53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060" name="Google Shape;2060;p53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53"/>
          <p:cNvSpPr txBox="1"/>
          <p:nvPr>
            <p:ph type="title"/>
          </p:nvPr>
        </p:nvSpPr>
        <p:spPr>
          <a:xfrm>
            <a:off x="209775" y="468575"/>
            <a:ext cx="8647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2064" name="Google Shape;2064;p53"/>
          <p:cNvSpPr txBox="1"/>
          <p:nvPr/>
        </p:nvSpPr>
        <p:spPr>
          <a:xfrm>
            <a:off x="484750" y="1619475"/>
            <a:ext cx="80865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●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Rotation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Map column to row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Map row to 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flipped</a:t>
            </a: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column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Light"/>
              <a:buChar char="○"/>
            </a:pPr>
            <a:r>
              <a:rPr lang="en" sz="2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Set pixel value</a:t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065" name="Google Shape;20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750" y="1321424"/>
            <a:ext cx="4282949" cy="250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Google Shape;206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53254"/>
            <a:ext cx="9144000" cy="1039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Google Shape;2067;p5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2068" name="Google Shape;2068;p53"/>
          <p:cNvSpPr txBox="1"/>
          <p:nvPr>
            <p:ph idx="2" type="body"/>
          </p:nvPr>
        </p:nvSpPr>
        <p:spPr>
          <a:xfrm>
            <a:off x="167325" y="-39600"/>
            <a:ext cx="3418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Khan, Tung Pham, Johann Zhang</a:t>
            </a:r>
            <a:endParaRPr/>
          </a:p>
        </p:txBody>
      </p:sp>
      <p:sp>
        <p:nvSpPr>
          <p:cNvPr id="2069" name="Google Shape;2069;p53"/>
          <p:cNvSpPr txBox="1"/>
          <p:nvPr>
            <p:ph idx="3" type="body"/>
          </p:nvPr>
        </p:nvSpPr>
        <p:spPr>
          <a:xfrm>
            <a:off x="27267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- Final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