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1ca9d2f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1ca9d2f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6c60d22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6c60d22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1ca9d2f0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1ca9d2f0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36667b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d36667b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36667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d36667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e1ca9d2f0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e1ca9d2f0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1ca9d2f0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1ca9d2f0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Model-Free Algorithm:  </a:t>
            </a: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does not require prior knowledge of the environment's dynamics (transition probabilities or reward function)</a:t>
            </a: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Q-Table memory impracticality: impractical for problems with large or continuous state spaces because the number of state-action pairs grows exponentially</a:t>
            </a:r>
            <a:b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Large State Space Inefficiency: requires explicitly visiting every state-action pair to accurately estimate Q(S,A), cannot generalize/make inference based on history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6c60d22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6c60d22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in our implementation, we use hyperparameter search and epsilon greedy for action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</a:t>
            </a:r>
            <a:r>
              <a:rPr lang="en"/>
              <a:t>mentioned</a:t>
            </a:r>
            <a:r>
              <a:rPr lang="en"/>
              <a:t> we use Huber method for difference calculation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e1ca9d2f0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e1ca9d2f0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d36667b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d36667b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6d4906b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6d4906b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36667b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36667b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&gt; We can see that implementation works, it is learning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20" name="Google Shape;120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4" name="Google Shape;12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1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98525" y="1180300"/>
            <a:ext cx="4038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537125" y="1180300"/>
            <a:ext cx="40752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old" type="twoColTx">
  <p:cSld name="TITLE_AND_TWO_COLUMNS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9" name="Google Shape;89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4" name="Google Shape;94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8" name="Google Shape;98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FmAVT8mdwXY8inE4DlavhTZOYHTRZZI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0ikoEgeRg2Se_vtEiuaDBBBeQ2oDZkjO/view" TargetMode="Externa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Raceline Optimization with DQN and DDQN (Attempt)</a:t>
            </a:r>
            <a:endParaRPr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DQN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 title="DQ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313" y="1180300"/>
            <a:ext cx="5742924" cy="32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DDQN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 title="DDQN_be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075" y="1166300"/>
            <a:ext cx="5641800" cy="31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486750" y="1166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proper race-simulation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Explore Transfer-Learning of learned policy, possibly integrating into driver-in-loop simulators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Extend Environment to continuous space and attempt solving with suitable algorithms (e.g.  DDPG)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Proposal: Race Line Optimization as MDP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Line is the path a driver takes to go around a track.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➥  There can be infinite number of Racing Lines – Which one is optimal?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Existing Challenges: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learning requires large datasets of labeled racing lines under various conditions </a:t>
            </a:r>
            <a:br>
              <a:rPr lang="en"/>
            </a:br>
            <a:r>
              <a:rPr lang="en"/>
              <a:t>(Track Profile/Weather/Car Performance/etc.) – Not publicly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Driving tasks are relatively easy to simulate but difficult to model explicitly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RL?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Agents learn directly from environment-interactions (bypass need for labeled datasets)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Quickly generate/simulate synthetic track scenarios with diverse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learned </a:t>
            </a:r>
            <a:r>
              <a:rPr lang="en"/>
              <a:t>Policy</a:t>
            </a:r>
            <a:r>
              <a:rPr lang="en"/>
              <a:t> towards driver-in-loop simulators (Driver Development Programs/Academies)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Proposal: Race Line Optimization as MDP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98525" y="1180300"/>
            <a:ext cx="4038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Simplified Starting Point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Space: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 position on track (𝒙, 𝒚)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 Velocity (𝒗</a:t>
            </a:r>
            <a:r>
              <a:rPr baseline="-25000" lang="en"/>
              <a:t>𝒙 </a:t>
            </a:r>
            <a:r>
              <a:rPr lang="en"/>
              <a:t>, 𝒗</a:t>
            </a:r>
            <a:r>
              <a:rPr baseline="-25000" lang="en"/>
              <a:t>𝒚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 Orientation (</a:t>
            </a:r>
            <a:r>
              <a:rPr b="1" lang="en"/>
              <a:t>θ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 Angular momentum (</a:t>
            </a:r>
            <a:r>
              <a:rPr b="1" i="1" lang="en"/>
              <a:t>ω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Absolute distances to Left and Right track limits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Throttle/Acceleration </a:t>
            </a:r>
            <a:br>
              <a:rPr lang="en"/>
            </a:br>
            <a:r>
              <a:rPr b="1" lang="en"/>
              <a:t>𝑎</a:t>
            </a:r>
            <a:r>
              <a:rPr lang="en"/>
              <a:t>∈{−1,0,1} (brake, lift, throttle)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Steering Angle</a:t>
            </a:r>
            <a:br>
              <a:rPr lang="en"/>
            </a:br>
            <a:r>
              <a:rPr lang="en"/>
              <a:t>Δ</a:t>
            </a:r>
            <a:r>
              <a:rPr b="1" lang="en"/>
              <a:t>θ</a:t>
            </a:r>
            <a:r>
              <a:rPr lang="en"/>
              <a:t>∈{−1,0,1} (full left, neutral, full right)</a:t>
            </a:r>
            <a:endParaRPr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4537125" y="1180300"/>
            <a:ext cx="40752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br>
              <a:rPr lang="en"/>
            </a:br>
            <a:r>
              <a:rPr lang="en"/>
              <a:t>Complete the track in the lowest amount of time, carrying &amp; maintaining maximum possible speed around corners without exceeding track limits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Reward Function: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𝑇</a:t>
            </a:r>
            <a:r>
              <a:rPr lang="en"/>
              <a:t> + </a:t>
            </a:r>
            <a:r>
              <a:rPr i="1" lang="en"/>
              <a:t>α</a:t>
            </a:r>
            <a:r>
              <a:rPr lang="en"/>
              <a:t>Δ𝒗</a:t>
            </a:r>
            <a:r>
              <a:rPr baseline="-25000" lang="en"/>
              <a:t>max</a:t>
            </a:r>
            <a:r>
              <a:rPr lang="en"/>
              <a:t> - </a:t>
            </a:r>
            <a:r>
              <a:rPr i="1" lang="en"/>
              <a:t>β</a:t>
            </a:r>
            <a:r>
              <a:rPr lang="en"/>
              <a:t>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𝑇</a:t>
            </a:r>
            <a:r>
              <a:rPr lang="en"/>
              <a:t> is the lap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Δ𝒗</a:t>
            </a:r>
            <a:r>
              <a:rPr baseline="-25000" lang="en"/>
              <a:t>max</a:t>
            </a:r>
            <a:r>
              <a:rPr lang="en"/>
              <a:t> mean max. speed changes over a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𝑶 is the number of track excursions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α</a:t>
            </a:r>
            <a:r>
              <a:rPr lang="en"/>
              <a:t>, </a:t>
            </a:r>
            <a:r>
              <a:rPr i="1" lang="en"/>
              <a:t>β</a:t>
            </a:r>
            <a:r>
              <a:rPr lang="en"/>
              <a:t> are weight hyperparameters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Recap: Q-Learning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Q values Q(S, A)</a:t>
            </a:r>
            <a:r>
              <a:rPr lang="en"/>
              <a:t> - estimate of how good is it to take the action A at the state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Q(S,A) at every step using </a:t>
            </a:r>
            <a:r>
              <a:rPr b="1" lang="en"/>
              <a:t>T</a:t>
            </a:r>
            <a:r>
              <a:rPr b="1" lang="en"/>
              <a:t>D U</a:t>
            </a:r>
            <a:r>
              <a:rPr b="1" lang="en"/>
              <a:t>pdate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br>
              <a:rPr lang="en"/>
            </a:br>
            <a:r>
              <a:rPr lang="en"/>
              <a:t>	where α is the learning rate, γ is the discount factor, S′ is the next state, and a is a possible action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estimates in a </a:t>
            </a:r>
            <a:r>
              <a:rPr b="1" lang="en"/>
              <a:t>Q-Table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Q-Table memory storage </a:t>
            </a:r>
            <a:r>
              <a:rPr lang="en"/>
              <a:t>impracticality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State Space Inefficiency (requires explicitly visiting every state-action pair to accurately estimate Q(S,A))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Possible Solution: Deep Q-Network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88" y="1794075"/>
            <a:ext cx="4101621" cy="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98525" y="1180300"/>
            <a:ext cx="39696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Leveraging Neural Network for Q value prediction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Maintain a Replay Buffer, store actions and states, for network update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Network</a:t>
            </a:r>
            <a:r>
              <a:rPr lang="en" sz="1500"/>
              <a:t> Update: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Sample a batch from the Replay Buffer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Make Q prediction for next state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Perform gradient descend on:</a:t>
            </a:r>
            <a:endParaRPr sz="1300"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Q-Learning: Deep Q Network (DQN)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061325" y="1173400"/>
            <a:ext cx="34593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Memory usage efficient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boosting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Agent doesn’t have to go through all state-action pairs to compute Q since model generalize and learn the pattern from data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Overestimation bias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Agent learned the noise in environment leading to overestimating the Q value of certain actions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 in optimal action missed.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3300747"/>
            <a:ext cx="4252425" cy="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Deep Q-Learning: Double Deep-Q Network (DDQN)</a:t>
            </a:r>
            <a:endParaRPr sz="2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98525" y="1180300"/>
            <a:ext cx="3831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Extension of DQN that take inspiration from Double Q-Learning Algorithm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another network, T</a:t>
            </a:r>
            <a:r>
              <a:rPr lang="en" sz="1500"/>
              <a:t>arget</a:t>
            </a:r>
            <a:r>
              <a:rPr lang="en" sz="1500"/>
              <a:t> network.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Network update: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lang="en" sz="1300"/>
              <a:t>aintains a Replay Buffer (like DQN)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Action is selected using </a:t>
            </a:r>
            <a:r>
              <a:rPr lang="en" sz="1300"/>
              <a:t>CURRENT </a:t>
            </a:r>
            <a:r>
              <a:rPr lang="en" sz="1300"/>
              <a:t>Network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TARGET Network to evaluate</a:t>
            </a:r>
            <a:endParaRPr sz="13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37" y="3596825"/>
            <a:ext cx="3978374" cy="3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4735125" y="1166300"/>
            <a:ext cx="38313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Overestimation Bias begone! But how?!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one of the policy overestimates, the other is unlikely to overestimate the same action.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evaluating one using the other, any overestimation is balanced out.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Roadblock: Environment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98525" y="1180300"/>
            <a:ext cx="81705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Environment Choice: </a:t>
            </a:r>
            <a:br>
              <a:rPr lang="en"/>
            </a:br>
            <a:r>
              <a:rPr lang="en"/>
              <a:t>	Gymnasium’s Car Racing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Roadblock &amp; Challenges: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Catastrophic Bug: Environment crashes on discrete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not-insignificant work to identify, fix 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Severely underestimated work required to adapt/modify environment to suit our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Decision: Test algorithm </a:t>
            </a:r>
            <a:r>
              <a:rPr lang="en"/>
              <a:t>implementation</a:t>
            </a:r>
            <a:r>
              <a:rPr lang="en"/>
              <a:t> on a suitable alternative environment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Test Environment: Cartpole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98525" y="1180300"/>
            <a:ext cx="4038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Gymnasium’s Cartpole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Space: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Cart’s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 velocity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Pole Angle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Pole Angular momentum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Cart Left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Cart Right</a:t>
            </a:r>
            <a:endParaRPr/>
          </a:p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4537125" y="1180300"/>
            <a:ext cx="40752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br>
              <a:rPr lang="en"/>
            </a:br>
            <a:r>
              <a:rPr lang="en"/>
              <a:t>Control cart to keep pole upright-balanced for as long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+1 for every episode pole is balanced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Suitable alternative because: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n"/>
              <a:t>Similar State-space representations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n"/>
              <a:t>Similar underlying Physics formulation for Racing Car Control (apply actions mid-corner to prevent spin-out and track-limit violations)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98525" y="540800"/>
            <a:ext cx="8170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98525" y="1180300"/>
            <a:ext cx="40734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DQN reward over episodes 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75" y="1605750"/>
            <a:ext cx="3797350" cy="30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571925" y="1166300"/>
            <a:ext cx="40734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DDQN reward over episodes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325" y="1605750"/>
            <a:ext cx="3797350" cy="302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