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f5e32b92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f5e32b92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ffcc19a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ffcc19a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ec885dc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ec885dc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ec885dc3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ec885dc3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ec885dc3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ec885dc3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ec885dc3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ec885dc3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ec885dc3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ec885dc3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ec885dc3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ec885dc3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ec885dc3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ec885dc3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ec885dc3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ec885dc3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for Raceline Estimation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ctrTitle"/>
          </p:nvPr>
        </p:nvSpPr>
        <p:spPr>
          <a:xfrm>
            <a:off x="184175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25" y="299650"/>
            <a:ext cx="3393050" cy="18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975" y="2646071"/>
            <a:ext cx="4711069" cy="21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Racing Line?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61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Racing Line</a:t>
            </a:r>
            <a:r>
              <a:rPr lang="en"/>
              <a:t> is the path a driver takes to go around a track.</a:t>
            </a:r>
            <a:br>
              <a:rPr lang="en"/>
            </a:br>
            <a:r>
              <a:rPr lang="en"/>
              <a:t>	</a:t>
            </a:r>
            <a:r>
              <a:rPr lang="en"/>
              <a:t>➥  There can be infinite number of Racing Lines – Which one is optimal?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Drivers view Racing Lines?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9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➥ Shortest Path approach</a:t>
            </a:r>
            <a:br>
              <a:rPr lang="en"/>
            </a:br>
            <a:r>
              <a:rPr lang="en"/>
              <a:t>➥ Minimum Curvature approach</a:t>
            </a:r>
            <a:br>
              <a:rPr lang="en"/>
            </a:br>
            <a:r>
              <a:rPr lang="en" sz="900"/>
              <a:t>(Generally inversely proportional to each other)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000" y="1800200"/>
            <a:ext cx="4319634" cy="23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Considerations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 Profile (Varying Radius Turn)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700" y="1772275"/>
            <a:ext cx="3354550" cy="26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Considerations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 Profile (Varying Radius Turn)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Terrain Elevation/Banking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675" y="1670575"/>
            <a:ext cx="3942950" cy="22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4254675" y="3888450"/>
            <a:ext cx="3942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Longer Path: Carry more speed &amp; momentum</a:t>
            </a:r>
            <a:br>
              <a:rPr lang="en" sz="1100"/>
            </a:br>
            <a:r>
              <a:rPr lang="en" sz="1100"/>
              <a:t>Shorter Path: Sacrifice speed &amp; momentum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Considerations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 Profile (Varying Radius Turn)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Terrain Elevation/Banking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Engine Characteristics (Acceleration, Engine </a:t>
            </a:r>
            <a:r>
              <a:rPr lang="en"/>
              <a:t>Braking, etc.</a:t>
            </a:r>
            <a:r>
              <a:rPr lang="en"/>
              <a:t>)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064" y="1528875"/>
            <a:ext cx="2434938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5085225" y="4013325"/>
            <a:ext cx="33630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Good</a:t>
            </a:r>
            <a:r>
              <a:rPr lang="en" sz="1200"/>
              <a:t> Acceleration: More biassed to Shortest Path</a:t>
            </a:r>
            <a:br>
              <a:rPr lang="en" sz="1200"/>
            </a:br>
            <a:r>
              <a:rPr lang="en" sz="1200"/>
              <a:t>Poor Acceleration: More biassed to Min. Curvature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Considerations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 Profile (Varying Radius Turn)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Terrain Elevation/Banking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Engine Characteristics (Acceleration, Engine Braking, etc.)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Grip Levels, Wind Direction, and many more…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050" y="2767425"/>
            <a:ext cx="2571399" cy="11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Proposal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Baseline: Simple, Single Agent Environment</a:t>
            </a:r>
            <a:br>
              <a:rPr lang="en"/>
            </a:br>
            <a:r>
              <a:rPr lang="en"/>
              <a:t>	Fixed Acceleration, Top Speed and Deceleration Profile</a:t>
            </a:r>
            <a:br>
              <a:rPr lang="en"/>
            </a:br>
            <a:r>
              <a:rPr lang="en"/>
              <a:t>	Simple, Real Racing Circuit (Indianapolis, Monza, Red Bull Ring)</a:t>
            </a:r>
            <a:br>
              <a:rPr lang="en"/>
            </a:br>
            <a:r>
              <a:rPr lang="en"/>
              <a:t>		Ignore Terrain &amp; Elevation, Fixed Width</a:t>
            </a:r>
            <a:br>
              <a:rPr lang="en"/>
            </a:br>
            <a:r>
              <a:rPr lang="en"/>
              <a:t>	Ignore other Factors (Grip Level/Tyre degradation, Wind speed &amp; direction,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Agent is rewarded based on the Time taken to complete sectors of the Circuit</a:t>
            </a:r>
            <a:br>
              <a:rPr b="1" lang="en"/>
            </a:br>
            <a:r>
              <a:rPr b="1" lang="en"/>
              <a:t>	Agent penalized if out of bounds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Compare across Multiple RL methods &amp; algorithms:</a:t>
            </a:r>
            <a:br>
              <a:rPr lang="en"/>
            </a:br>
            <a:r>
              <a:rPr lang="en"/>
              <a:t>	Off-Policy: Q-Learning, Deep Q-Network (DQN), Deep Deterministic Policy Gradient (DDPG)*</a:t>
            </a:r>
            <a:br>
              <a:rPr lang="en"/>
            </a:br>
            <a:r>
              <a:rPr lang="en"/>
              <a:t>	On-Policy: SARSA, Proximal Policy Optimization (PPO)*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6943000" y="4499050"/>
            <a:ext cx="13821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* Subject to Project Progress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050" y="786450"/>
            <a:ext cx="2709326" cy="16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6534850" y="2276125"/>
            <a:ext cx="15099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Monza Autodromo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Extensions**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/>
            </a:br>
            <a:r>
              <a:rPr lang="en" sz="1000"/>
              <a:t>** Time and Resources permitting</a:t>
            </a:r>
            <a:endParaRPr sz="10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19150" y="1932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Multi-Agent Race Environment</a:t>
            </a:r>
            <a:br>
              <a:rPr lang="en"/>
            </a:br>
            <a:r>
              <a:rPr lang="en"/>
              <a:t>	Modify Reward: Include # of agents passed, # of sectors/time spent in the lead.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Increased Environment Complexity</a:t>
            </a:r>
            <a:br>
              <a:rPr lang="en"/>
            </a:br>
            <a:r>
              <a:rPr lang="en"/>
              <a:t>	Introduce Wind on corners (Probability of sudden acceleration increase in Wind-axis direction)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Human Reinforcement</a:t>
            </a:r>
            <a:br>
              <a:rPr lang="en"/>
            </a:br>
            <a:r>
              <a:rPr lang="en"/>
              <a:t>	Incorporate TAMER framework by feeding it historical race records to train the reward function.</a:t>
            </a:r>
            <a:br>
              <a:rPr lang="en"/>
            </a:b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