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13"/>
  </p:notesMasterIdLst>
  <p:sldIdLst>
    <p:sldId id="256" r:id="rId2"/>
    <p:sldId id="257" r:id="rId3"/>
    <p:sldId id="262" r:id="rId4"/>
    <p:sldId id="258" r:id="rId5"/>
    <p:sldId id="263" r:id="rId6"/>
    <p:sldId id="261" r:id="rId7"/>
    <p:sldId id="264" r:id="rId8"/>
    <p:sldId id="260" r:id="rId9"/>
    <p:sldId id="265" r:id="rId10"/>
    <p:sldId id="266" r:id="rId11"/>
    <p:sldId id="267" r:id="rId1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9" userDrawn="1">
          <p15:clr>
            <a:srgbClr val="A4A3A4"/>
          </p15:clr>
        </p15:guide>
        <p15:guide id="2" pos="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60B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898" y="78"/>
      </p:cViewPr>
      <p:guideLst>
        <p:guide orient="horz" pos="1809"/>
        <p:guide pos="4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EBE6-2212-4EDC-AD2D-BB7A3FBACCB8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6F528-E0AD-448A-82F9-16B9891315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19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421" y="3303144"/>
            <a:ext cx="7434027" cy="3413762"/>
          </a:xfrm>
        </p:spPr>
        <p:txBody>
          <a:bodyPr anchor="b">
            <a:normAutofit/>
          </a:bodyPr>
          <a:lstStyle>
            <a:lvl1pPr algn="ctr">
              <a:defRPr sz="567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9421" y="6716900"/>
            <a:ext cx="7434027" cy="1959752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80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40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60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63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5" y="1008159"/>
            <a:ext cx="8038811" cy="71574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22" y="8521809"/>
            <a:ext cx="8154820" cy="1014481"/>
          </a:xfrm>
        </p:spPr>
        <p:txBody>
          <a:bodyPr anchor="b">
            <a:normAutofit/>
          </a:bodyPr>
          <a:lstStyle>
            <a:lvl1pPr algn="ctr">
              <a:defRPr sz="29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2528" y="1297353"/>
            <a:ext cx="7649880" cy="6581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480060" indent="0">
              <a:buNone/>
              <a:defRPr sz="2100"/>
            </a:lvl2pPr>
            <a:lvl3pPr marL="960120" indent="0">
              <a:buNone/>
              <a:defRPr sz="210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613" y="9536292"/>
            <a:ext cx="8153588" cy="1273948"/>
          </a:xfrm>
        </p:spPr>
        <p:txBody>
          <a:bodyPr anchor="t"/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42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13" y="1135749"/>
            <a:ext cx="8153588" cy="6597442"/>
          </a:xfrm>
        </p:spPr>
        <p:txBody>
          <a:bodyPr anchor="ctr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613" y="8017669"/>
            <a:ext cx="8153588" cy="2803409"/>
          </a:xfrm>
        </p:spPr>
        <p:txBody>
          <a:bodyPr anchor="ctr"/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7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892" y="1137920"/>
            <a:ext cx="7325917" cy="5586754"/>
          </a:xfrm>
        </p:spPr>
        <p:txBody>
          <a:bodyPr anchor="ctr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55008" y="6738729"/>
            <a:ext cx="6892435" cy="994465"/>
          </a:xfrm>
        </p:spPr>
        <p:txBody>
          <a:bodyPr anchor="t">
            <a:normAutofit/>
          </a:bodyPr>
          <a:lstStyle>
            <a:lvl1pPr marL="0" indent="0" algn="r">
              <a:buNone/>
              <a:defRPr sz="147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613" y="8034792"/>
            <a:ext cx="8153588" cy="27803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658832" y="1631302"/>
            <a:ext cx="480060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19777" y="5475391"/>
            <a:ext cx="480060" cy="1091582"/>
          </a:xfrm>
          <a:prstGeom prst="rect">
            <a:avLst/>
          </a:prstGeom>
        </p:spPr>
        <p:txBody>
          <a:bodyPr vert="horz" lIns="96012" tIns="48006" rIns="96012" bIns="4800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7483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13" y="3970294"/>
            <a:ext cx="8153588" cy="4688759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607" y="8681038"/>
            <a:ext cx="8152356" cy="2129202"/>
          </a:xfrm>
        </p:spPr>
        <p:txBody>
          <a:bodyPr anchor="t"/>
          <a:lstStyle>
            <a:lvl1pPr marL="0" indent="0" algn="ctr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598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9613" y="1137920"/>
            <a:ext cx="8153588" cy="181150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719613" y="3520440"/>
            <a:ext cx="2599525" cy="1075689"/>
          </a:xfrm>
        </p:spPr>
        <p:txBody>
          <a:bodyPr anchor="b">
            <a:noAutofit/>
          </a:bodyPr>
          <a:lstStyle>
            <a:lvl1pPr marL="0" indent="0" algn="ctr"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719613" y="4800600"/>
            <a:ext cx="2599525" cy="6009640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01785" y="3520440"/>
            <a:ext cx="2599525" cy="1075689"/>
          </a:xfrm>
        </p:spPr>
        <p:txBody>
          <a:bodyPr anchor="b">
            <a:noAutofit/>
          </a:bodyPr>
          <a:lstStyle>
            <a:lvl1pPr marL="0" indent="0" algn="ctr"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97630" y="4800600"/>
            <a:ext cx="2599525" cy="6009640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73675" y="3520440"/>
            <a:ext cx="2599525" cy="1075689"/>
          </a:xfrm>
        </p:spPr>
        <p:txBody>
          <a:bodyPr anchor="b">
            <a:noAutofit/>
          </a:bodyPr>
          <a:lstStyle>
            <a:lvl1pPr marL="0" indent="0" algn="ctr">
              <a:buNone/>
              <a:defRPr sz="252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73675" y="4800600"/>
            <a:ext cx="2599525" cy="6009640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323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01" y="3408617"/>
            <a:ext cx="2655498" cy="3422642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504" y="3408617"/>
            <a:ext cx="2655498" cy="3422642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01" y="3408617"/>
            <a:ext cx="2655498" cy="3422642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19613" y="1137920"/>
            <a:ext cx="8153588" cy="181150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719613" y="7287665"/>
            <a:ext cx="2599525" cy="1075689"/>
          </a:xfrm>
        </p:spPr>
        <p:txBody>
          <a:bodyPr anchor="b">
            <a:noAutofit/>
          </a:bodyPr>
          <a:lstStyle>
            <a:lvl1pPr marL="0" indent="0" algn="ctr">
              <a:buNone/>
              <a:defRPr sz="210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01756" y="3619314"/>
            <a:ext cx="2435240" cy="299218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719613" y="8363357"/>
            <a:ext cx="2599525" cy="24468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8696" y="7287665"/>
            <a:ext cx="2599525" cy="1075689"/>
          </a:xfrm>
        </p:spPr>
        <p:txBody>
          <a:bodyPr anchor="b">
            <a:noAutofit/>
          </a:bodyPr>
          <a:lstStyle>
            <a:lvl1pPr marL="0" indent="0" algn="ctr">
              <a:buNone/>
              <a:defRPr sz="210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79772" y="3619642"/>
            <a:ext cx="2435240" cy="300190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97629" y="8363355"/>
            <a:ext cx="2600591" cy="24468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73774" y="7287665"/>
            <a:ext cx="2599525" cy="1075689"/>
          </a:xfrm>
        </p:spPr>
        <p:txBody>
          <a:bodyPr anchor="b">
            <a:noAutofit/>
          </a:bodyPr>
          <a:lstStyle>
            <a:lvl1pPr marL="0" indent="0" algn="ctr">
              <a:buNone/>
              <a:defRPr sz="2100" b="0">
                <a:solidFill>
                  <a:schemeClr val="tx1"/>
                </a:solidFill>
              </a:defRPr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359613" y="3610940"/>
            <a:ext cx="2435240" cy="300028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73675" y="8363351"/>
            <a:ext cx="2599525" cy="244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7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149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84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4168" y="1137921"/>
            <a:ext cx="1799033" cy="967232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614" y="1137921"/>
            <a:ext cx="6234537" cy="967232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48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098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129" y="3287328"/>
            <a:ext cx="7552559" cy="3413784"/>
          </a:xfrm>
        </p:spPr>
        <p:txBody>
          <a:bodyPr anchor="b"/>
          <a:lstStyle>
            <a:lvl1pPr algn="ctr">
              <a:defRPr sz="4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0129" y="6701108"/>
            <a:ext cx="7552559" cy="2813167"/>
          </a:xfrm>
        </p:spPr>
        <p:txBody>
          <a:bodyPr anchor="t"/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8006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3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615" y="3233905"/>
            <a:ext cx="3985142" cy="757633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4778" y="3233908"/>
            <a:ext cx="3988424" cy="757633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36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13" y="3304604"/>
            <a:ext cx="3976794" cy="7677512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408" y="3304604"/>
            <a:ext cx="3976794" cy="7677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24" y="3425807"/>
            <a:ext cx="3840121" cy="1017117"/>
          </a:xfrm>
        </p:spPr>
        <p:txBody>
          <a:bodyPr anchor="b">
            <a:noAutofit/>
          </a:bodyPr>
          <a:lstStyle>
            <a:lvl1pPr marL="0" indent="0" algn="ctr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124" y="4442925"/>
            <a:ext cx="3840121" cy="6367318"/>
          </a:xfrm>
        </p:spPr>
        <p:txBody>
          <a:bodyPr anchor="t"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7286" y="3425810"/>
            <a:ext cx="3855073" cy="1017115"/>
          </a:xfrm>
        </p:spPr>
        <p:txBody>
          <a:bodyPr anchor="b">
            <a:noAutofit/>
          </a:bodyPr>
          <a:lstStyle>
            <a:lvl1pPr marL="0" indent="0" algn="ctr">
              <a:buNone/>
              <a:defRPr sz="2520" b="0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86" y="4442925"/>
            <a:ext cx="3855073" cy="6367318"/>
          </a:xfrm>
        </p:spPr>
        <p:txBody>
          <a:bodyPr anchor="t">
            <a:normAutofit/>
          </a:bodyPr>
          <a:lstStyle>
            <a:lvl1pPr>
              <a:defRPr sz="1890"/>
            </a:lvl1pPr>
            <a:lvl2pPr>
              <a:defRPr sz="1680"/>
            </a:lvl2pPr>
            <a:lvl3pPr>
              <a:defRPr sz="1470"/>
            </a:lvl3pPr>
            <a:lvl4pPr>
              <a:defRPr sz="1260"/>
            </a:lvl4pPr>
            <a:lvl5pPr>
              <a:defRPr sz="126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11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70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37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15" y="1137920"/>
            <a:ext cx="2919175" cy="3400914"/>
          </a:xfrm>
        </p:spPr>
        <p:txBody>
          <a:bodyPr anchor="b">
            <a:normAutofit/>
          </a:bodyPr>
          <a:lstStyle>
            <a:lvl1pPr algn="ctr">
              <a:defRPr sz="252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3812" y="1137920"/>
            <a:ext cx="5049390" cy="967232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615" y="4538834"/>
            <a:ext cx="2919175" cy="6271405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463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237" y="1138523"/>
            <a:ext cx="3599553" cy="9716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614" y="1138523"/>
            <a:ext cx="4120910" cy="3414764"/>
          </a:xfrm>
        </p:spPr>
        <p:txBody>
          <a:bodyPr anchor="b">
            <a:noAutofit/>
          </a:bodyPr>
          <a:lstStyle>
            <a:lvl1pPr algn="ctr">
              <a:defRPr sz="336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25565" y="1388780"/>
            <a:ext cx="3323644" cy="917060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680"/>
            </a:lvl2pPr>
            <a:lvl3pPr marL="960120" indent="0">
              <a:buNone/>
              <a:defRPr sz="1680"/>
            </a:lvl3pPr>
            <a:lvl4pPr marL="1440180" indent="0">
              <a:buNone/>
              <a:defRPr sz="1680"/>
            </a:lvl4pPr>
            <a:lvl5pPr marL="1920240" indent="0">
              <a:buNone/>
              <a:defRPr sz="1680"/>
            </a:lvl5pPr>
            <a:lvl6pPr marL="2400300" indent="0">
              <a:buNone/>
              <a:defRPr sz="1680"/>
            </a:lvl6pPr>
            <a:lvl7pPr marL="2880360" indent="0">
              <a:buNone/>
              <a:defRPr sz="1680"/>
            </a:lvl7pPr>
            <a:lvl8pPr marL="3360420" indent="0">
              <a:buNone/>
              <a:defRPr sz="1680"/>
            </a:lvl8pPr>
            <a:lvl9pPr marL="3840480" indent="0">
              <a:buNone/>
              <a:defRPr sz="168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614" y="4553287"/>
            <a:ext cx="4120910" cy="6302117"/>
          </a:xfrm>
        </p:spPr>
        <p:txBody>
          <a:bodyPr anchor="t">
            <a:normAutofit/>
          </a:bodyPr>
          <a:lstStyle>
            <a:lvl1pPr marL="0" indent="0" algn="ctr">
              <a:buNone/>
              <a:defRPr sz="1680"/>
            </a:lvl1pPr>
            <a:lvl2pPr marL="480060" indent="0">
              <a:buNone/>
              <a:defRPr sz="1260"/>
            </a:lvl2pPr>
            <a:lvl3pPr marL="960120" indent="0">
              <a:buNone/>
              <a:defRPr sz="1050"/>
            </a:lvl3pPr>
            <a:lvl4pPr marL="1440180" indent="0">
              <a:buNone/>
              <a:defRPr sz="945"/>
            </a:lvl4pPr>
            <a:lvl5pPr marL="1920240" indent="0">
              <a:buNone/>
              <a:defRPr sz="945"/>
            </a:lvl5pPr>
            <a:lvl6pPr marL="2400300" indent="0">
              <a:buNone/>
              <a:defRPr sz="945"/>
            </a:lvl6pPr>
            <a:lvl7pPr marL="2880360" indent="0">
              <a:buNone/>
              <a:defRPr sz="945"/>
            </a:lvl7pPr>
            <a:lvl8pPr marL="3360420" indent="0">
              <a:buNone/>
              <a:defRPr sz="945"/>
            </a:lvl8pPr>
            <a:lvl9pPr marL="3840480" indent="0">
              <a:buNone/>
              <a:defRPr sz="94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809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613" y="1137920"/>
            <a:ext cx="8153588" cy="181150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613" y="3233908"/>
            <a:ext cx="8153588" cy="757633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47005" y="10982116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1F9291-1C81-4ED0-994D-E39DB0704A79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9615" y="10982116"/>
            <a:ext cx="5254881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9785" y="10982116"/>
            <a:ext cx="593417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6F9B4F8-ED1D-409F-8566-FB52E91F8C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768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txStyles>
    <p:titleStyle>
      <a:lvl1pPr algn="ctr" defTabSz="480060" rtl="0" eaLnBrk="1" latinLnBrk="0" hangingPunct="1">
        <a:spcBef>
          <a:spcPct val="0"/>
        </a:spcBef>
        <a:buNone/>
        <a:defRPr sz="4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indent="-321300" algn="l" defTabSz="480060" rtl="0" eaLnBrk="1" latinLnBrk="0" hangingPunct="1">
        <a:spcBef>
          <a:spcPct val="20000"/>
        </a:spcBef>
        <a:spcAft>
          <a:spcPts val="63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56000" indent="-283500" algn="l" defTabSz="480060" rtl="0" eaLnBrk="1" latinLnBrk="0" hangingPunct="1">
        <a:spcBef>
          <a:spcPct val="20000"/>
        </a:spcBef>
        <a:spcAft>
          <a:spcPts val="630"/>
        </a:spcAft>
        <a:buClr>
          <a:schemeClr val="tx2"/>
        </a:buClr>
        <a:buSzPct val="70000"/>
        <a:buFont typeface="Wingdings 2" charset="2"/>
        <a:buChar char=""/>
        <a:defRPr sz="189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77300" indent="-226800" algn="l" defTabSz="480060" rtl="0" eaLnBrk="1" latinLnBrk="0" hangingPunct="1">
        <a:spcBef>
          <a:spcPct val="20000"/>
        </a:spcBef>
        <a:spcAft>
          <a:spcPts val="630"/>
        </a:spcAft>
        <a:buClr>
          <a:schemeClr val="tx2"/>
        </a:buClr>
        <a:buSzPct val="70000"/>
        <a:buFont typeface="Wingdings 2" charset="2"/>
        <a:buChar char=""/>
        <a:defRPr sz="1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455300" indent="-226800" algn="l" defTabSz="480060" rtl="0" eaLnBrk="1" latinLnBrk="0" hangingPunct="1">
        <a:spcBef>
          <a:spcPct val="20000"/>
        </a:spcBef>
        <a:spcAft>
          <a:spcPts val="630"/>
        </a:spcAft>
        <a:buClr>
          <a:schemeClr val="tx2"/>
        </a:buClr>
        <a:buSzPct val="70000"/>
        <a:buFont typeface="Wingdings 2" charset="2"/>
        <a:buChar char=""/>
        <a:defRPr sz="147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57700" indent="-226800" algn="l" defTabSz="480060" rtl="0" eaLnBrk="1" latinLnBrk="0" hangingPunct="1">
        <a:spcBef>
          <a:spcPct val="20000"/>
        </a:spcBef>
        <a:spcAft>
          <a:spcPts val="630"/>
        </a:spcAft>
        <a:buClr>
          <a:schemeClr val="tx2"/>
        </a:buClr>
        <a:buSzPct val="70000"/>
        <a:buFont typeface="Wingdings 2" charset="2"/>
        <a:buChar char=""/>
        <a:defRPr sz="147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11533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2"/>
        </a:buClr>
        <a:buSzPct val="70000"/>
        <a:buFont typeface="Wingdings 2" charset="2"/>
        <a:buChar char=""/>
        <a:defRPr sz="147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52189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2"/>
        </a:buClr>
        <a:buSzPct val="70000"/>
        <a:buFont typeface="Wingdings 2" charset="2"/>
        <a:buChar char=""/>
        <a:defRPr sz="147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92845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2"/>
        </a:buClr>
        <a:buSzPct val="70000"/>
        <a:buFont typeface="Wingdings 2" charset="2"/>
        <a:buChar char=""/>
        <a:defRPr sz="147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261510" indent="-240030" algn="l" defTabSz="480060" rtl="0" eaLnBrk="1" latinLnBrk="0" hangingPunct="1">
        <a:spcBef>
          <a:spcPct val="20000"/>
        </a:spcBef>
        <a:spcAft>
          <a:spcPts val="630"/>
        </a:spcAft>
        <a:buClr>
          <a:schemeClr val="tx2"/>
        </a:buClr>
        <a:buSzPct val="70000"/>
        <a:buFont typeface="Wingdings 2" charset="2"/>
        <a:buChar char=""/>
        <a:defRPr sz="147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48006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seph2rei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5BAEB04-9046-4AD0-A677-A6EB561AFB9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D98911-CA1B-4455-BAEA-201D82135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4B0A71-9A27-4CF5-AF34-3556D1DEB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B2B0E8-3AB2-45E1-9DBA-808EF728F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534400" cy="12801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F7E20FB-D9DA-4152-A5FE-0B6CA1BA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8782" y="10795448"/>
            <a:ext cx="1100155" cy="14869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3DA71010-13ED-4D18-940B-A06716C0AC0B}"/>
              </a:ext>
            </a:extLst>
          </p:cNvPr>
          <p:cNvSpPr/>
          <p:nvPr/>
        </p:nvSpPr>
        <p:spPr>
          <a:xfrm>
            <a:off x="1796212" y="5458235"/>
            <a:ext cx="600877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rgbClr val="B8860B"/>
                </a:solidFill>
              </a:rPr>
              <a:t>Os encantamentos ocultos da programação Java revelados para você</a:t>
            </a:r>
            <a:endParaRPr lang="pt-BR" sz="2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B8860B"/>
              </a:solidFill>
              <a:effectLst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6ECF344-ED63-426B-B063-EBE3279E5422}"/>
              </a:ext>
            </a:extLst>
          </p:cNvPr>
          <p:cNvSpPr/>
          <p:nvPr/>
        </p:nvSpPr>
        <p:spPr>
          <a:xfrm>
            <a:off x="1948612" y="11820712"/>
            <a:ext cx="60087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rgbClr val="B8860B"/>
                </a:solidFill>
              </a:rPr>
              <a:t>Joseph Reis</a:t>
            </a:r>
            <a:endParaRPr lang="pt-BR" sz="2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B8860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546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7192-E47C-41BE-BF0C-7F0CB29E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3" y="969275"/>
            <a:ext cx="8153588" cy="181150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B8860B"/>
                </a:solidFill>
              </a:rPr>
              <a:t>🏆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Conclusão: Sua Jornada Está Apenas Começando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CD1C3C-A736-4656-8585-257FEBA028DF}"/>
              </a:ext>
            </a:extLst>
          </p:cNvPr>
          <p:cNvSpPr txBox="1"/>
          <p:nvPr/>
        </p:nvSpPr>
        <p:spPr>
          <a:xfrm>
            <a:off x="7898315" y="304799"/>
            <a:ext cx="11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9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E880699-5D1D-46C6-B854-2537D7547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614" y="3292857"/>
            <a:ext cx="8153588" cy="7032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8745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</a:rPr>
              <a:t>Parabéns, jovem bruxo do código! 🧙‍♂️✨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Você dominou as </a:t>
            </a:r>
            <a:r>
              <a:rPr lang="pt-BR" sz="2000" b="1" dirty="0">
                <a:solidFill>
                  <a:schemeClr val="bg1"/>
                </a:solidFill>
              </a:rPr>
              <a:t>Relíquias Básicas do Java</a:t>
            </a:r>
            <a:r>
              <a:rPr lang="pt-BR" sz="2000" dirty="0">
                <a:solidFill>
                  <a:schemeClr val="bg1"/>
                </a:solidFill>
              </a:rPr>
              <a:t>:</a:t>
            </a:r>
          </a:p>
          <a:p>
            <a:pPr marL="38745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</a:rPr>
              <a:t>✔️ Ambiente de desenvolvimento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✔️ Sintaxe e controle de fluxo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✔️ Programação Orientada a Objetos</a:t>
            </a:r>
          </a:p>
          <a:p>
            <a:pPr marL="38745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</a:rPr>
              <a:t>A partir daqui, seu próximo passo é explorar mais feitiços como </a:t>
            </a:r>
            <a:r>
              <a:rPr lang="pt-BR" sz="2000" b="1" dirty="0">
                <a:solidFill>
                  <a:schemeClr val="bg1"/>
                </a:solidFill>
              </a:rPr>
              <a:t>Herança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b="1" dirty="0">
                <a:solidFill>
                  <a:schemeClr val="bg1"/>
                </a:solidFill>
              </a:rPr>
              <a:t>Polimorfismo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b="1" dirty="0">
                <a:solidFill>
                  <a:schemeClr val="bg1"/>
                </a:solidFill>
              </a:rPr>
              <a:t>Interfaces</a:t>
            </a:r>
            <a:r>
              <a:rPr lang="pt-BR" sz="2000" dirty="0">
                <a:solidFill>
                  <a:schemeClr val="bg1"/>
                </a:solidFill>
              </a:rPr>
              <a:t>, </a:t>
            </a:r>
            <a:r>
              <a:rPr lang="pt-BR" sz="2000" b="1" dirty="0">
                <a:solidFill>
                  <a:schemeClr val="bg1"/>
                </a:solidFill>
              </a:rPr>
              <a:t>Coleções</a:t>
            </a:r>
            <a:r>
              <a:rPr lang="pt-BR" sz="2000" dirty="0">
                <a:solidFill>
                  <a:schemeClr val="bg1"/>
                </a:solidFill>
              </a:rPr>
              <a:t>, e até </a:t>
            </a:r>
            <a:r>
              <a:rPr lang="pt-BR" sz="2000" b="1" dirty="0" err="1">
                <a:solidFill>
                  <a:schemeClr val="bg1"/>
                </a:solidFill>
              </a:rPr>
              <a:t>Streams</a:t>
            </a:r>
            <a:r>
              <a:rPr lang="pt-BR" sz="2000" dirty="0">
                <a:solidFill>
                  <a:schemeClr val="bg1"/>
                </a:solidFill>
              </a:rPr>
              <a:t> (os feitiços mais avançados do mundo Java).</a:t>
            </a:r>
          </a:p>
          <a:p>
            <a:pPr marL="38745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</a:rPr>
              <a:t>Lembre-se: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O código, assim como a magia, é uma ferramenta poderosa… Use com responsabilidade.</a:t>
            </a:r>
          </a:p>
          <a:p>
            <a:pPr marL="38745" indent="0">
              <a:lnSpc>
                <a:spcPct val="150000"/>
              </a:lnSpc>
              <a:buNone/>
            </a:pPr>
            <a:r>
              <a:rPr lang="pt-BR" sz="2000" b="1" dirty="0">
                <a:solidFill>
                  <a:schemeClr val="bg1"/>
                </a:solidFill>
              </a:rPr>
              <a:t>Agora... Abra seu </a:t>
            </a:r>
            <a:r>
              <a:rPr lang="pt-BR" sz="2000" b="1" dirty="0" err="1">
                <a:solidFill>
                  <a:schemeClr val="bg1"/>
                </a:solidFill>
              </a:rPr>
              <a:t>grimório</a:t>
            </a:r>
            <a:r>
              <a:rPr lang="pt-BR" sz="2000" b="1" dirty="0">
                <a:solidFill>
                  <a:schemeClr val="bg1"/>
                </a:solidFill>
              </a:rPr>
              <a:t>, continue praticando…</a:t>
            </a:r>
            <a:br>
              <a:rPr lang="pt-BR" sz="2000" b="1" dirty="0">
                <a:solidFill>
                  <a:schemeClr val="bg1"/>
                </a:solidFill>
              </a:rPr>
            </a:br>
            <a:r>
              <a:rPr lang="pt-BR" sz="2000" b="1" dirty="0">
                <a:solidFill>
                  <a:schemeClr val="bg1"/>
                </a:solidFill>
              </a:rPr>
              <a:t>E que os bugs sejam sempre pequenos!</a:t>
            </a:r>
            <a:endParaRPr lang="pt-BR" sz="20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67636E-D740-495A-BFC9-0AC768E7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Saída:</a:t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Harry Potter lançou o feitiço: Expecto Patronum!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90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7192-E47C-41BE-BF0C-7F0CB29E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3" y="969275"/>
            <a:ext cx="8153588" cy="181150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OBRIGADO POR LER ATÉ AQUI!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CD1C3C-A736-4656-8585-257FEBA028DF}"/>
              </a:ext>
            </a:extLst>
          </p:cNvPr>
          <p:cNvSpPr txBox="1"/>
          <p:nvPr/>
        </p:nvSpPr>
        <p:spPr>
          <a:xfrm>
            <a:off x="7898315" y="304799"/>
            <a:ext cx="11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10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E880699-5D1D-46C6-B854-2537D7547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614" y="3292857"/>
            <a:ext cx="8153588" cy="5832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8745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</a:rPr>
              <a:t>Este </a:t>
            </a:r>
            <a:r>
              <a:rPr lang="pt-BR" sz="2000" dirty="0" err="1">
                <a:solidFill>
                  <a:schemeClr val="bg1"/>
                </a:solidFill>
              </a:rPr>
              <a:t>eBook</a:t>
            </a:r>
            <a:r>
              <a:rPr lang="pt-BR" sz="2000" dirty="0">
                <a:solidFill>
                  <a:schemeClr val="bg1"/>
                </a:solidFill>
              </a:rPr>
              <a:t> foi produzido com o auxílio de tecnologias de Inteligência Artificial (IA), que ajudaram na geração de conteúdo de forma rápida e didática.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A </a:t>
            </a:r>
            <a:r>
              <a:rPr lang="pt-BR" sz="2000" b="1" dirty="0">
                <a:solidFill>
                  <a:schemeClr val="bg1"/>
                </a:solidFill>
              </a:rPr>
              <a:t>diagramação</a:t>
            </a:r>
            <a:r>
              <a:rPr lang="pt-BR" sz="2000" dirty="0">
                <a:solidFill>
                  <a:schemeClr val="bg1"/>
                </a:solidFill>
              </a:rPr>
              <a:t>, revisão e o cuidado com a estrutura visual foram feitos por um humano, garantindo um toque pessoal, qualidade e preocupação com a experiência de leitura.</a:t>
            </a:r>
          </a:p>
          <a:p>
            <a:pPr marL="38745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</a:rPr>
              <a:t>O conteúdo aqui apresentado tem </a:t>
            </a:r>
            <a:r>
              <a:rPr lang="pt-BR" sz="2000" b="1" dirty="0">
                <a:solidFill>
                  <a:schemeClr val="bg1"/>
                </a:solidFill>
              </a:rPr>
              <a:t>fins exclusivamente educacionais e didáticos</a:t>
            </a:r>
            <a:r>
              <a:rPr lang="pt-BR" sz="2000" dirty="0">
                <a:solidFill>
                  <a:schemeClr val="bg1"/>
                </a:solidFill>
              </a:rPr>
              <a:t>, sendo voltado para o aprendizado inicial da linguagem </a:t>
            </a:r>
            <a:r>
              <a:rPr lang="pt-BR" sz="2000" b="1" dirty="0">
                <a:solidFill>
                  <a:schemeClr val="bg1"/>
                </a:solidFill>
              </a:rPr>
              <a:t>Java</a:t>
            </a:r>
            <a:r>
              <a:rPr lang="pt-BR" sz="2000" dirty="0">
                <a:solidFill>
                  <a:schemeClr val="bg1"/>
                </a:solidFill>
              </a:rPr>
              <a:t> de forma leve e divertida.</a:t>
            </a:r>
          </a:p>
          <a:p>
            <a:pPr marL="38745" indent="0">
              <a:lnSpc>
                <a:spcPct val="150000"/>
              </a:lnSpc>
              <a:buNone/>
            </a:pPr>
            <a:r>
              <a:rPr lang="pt-BR" sz="2000" dirty="0">
                <a:solidFill>
                  <a:schemeClr val="bg1"/>
                </a:solidFill>
              </a:rPr>
              <a:t>Se você gostou dessa abordagem, saiba que o objetivo foi justamente tornar o estudo mais acessível e criativo.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67636E-D740-495A-BFC9-0AC768E7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Saída:</a:t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Harry Potter lançou o feitiço: Expecto Patronum!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376A0D05-B40E-49E2-A393-4E5F5C999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35710" y="9794144"/>
            <a:ext cx="721393" cy="7213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4C37523-848F-4105-98C7-1448925962A8}"/>
              </a:ext>
            </a:extLst>
          </p:cNvPr>
          <p:cNvSpPr txBox="1"/>
          <p:nvPr/>
        </p:nvSpPr>
        <p:spPr>
          <a:xfrm>
            <a:off x="3733799" y="10631476"/>
            <a:ext cx="2133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joseph2reis (Joseph)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019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Superiores, Um Arredondado e Um Recortado 7">
            <a:extLst>
              <a:ext uri="{FF2B5EF4-FFF2-40B4-BE49-F238E27FC236}">
                <a16:creationId xmlns:a16="http://schemas.microsoft.com/office/drawing/2014/main" id="{FB59C443-4433-4CFB-A5A7-27E0F5D11ED5}"/>
              </a:ext>
            </a:extLst>
          </p:cNvPr>
          <p:cNvSpPr/>
          <p:nvPr/>
        </p:nvSpPr>
        <p:spPr>
          <a:xfrm rot="10800000">
            <a:off x="7924800" y="0"/>
            <a:ext cx="1016317" cy="1485900"/>
          </a:xfrm>
          <a:prstGeom prst="snipRoundRect">
            <a:avLst/>
          </a:prstGeom>
          <a:solidFill>
            <a:srgbClr val="B88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149A82-5686-48AA-A4C5-87035F32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4" y="3481920"/>
            <a:ext cx="8281035" cy="2474384"/>
          </a:xfrm>
        </p:spPr>
        <p:txBody>
          <a:bodyPr>
            <a:normAutofit/>
          </a:bodyPr>
          <a:lstStyle/>
          <a:p>
            <a:pPr algn="ctr"/>
            <a:r>
              <a:rPr lang="pt-BR" sz="7200" dirty="0">
                <a:solidFill>
                  <a:srgbClr val="B8860B"/>
                </a:solidFill>
              </a:rPr>
              <a:t>📖 </a:t>
            </a:r>
            <a:r>
              <a:rPr lang="pt-BR" sz="7200" dirty="0">
                <a:solidFill>
                  <a:srgbClr val="B8860B"/>
                </a:solidFill>
                <a:latin typeface="Impact" panose="020B0806030902050204" pitchFamily="34" charset="0"/>
              </a:rPr>
              <a:t>INTRODUÇÃO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3C83FA-22FB-477F-AB51-23006F5CF6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9914" y="6400800"/>
            <a:ext cx="782137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Boas-vindas ao mundo mágico da programação</a:t>
            </a:r>
          </a:p>
          <a:p>
            <a:pPr marL="457200" marR="0" lvl="0" indent="-4572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Por que Java é uma das linguagens mais poderosas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 que são as “Relíquias do Código”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FD6070-81B3-4254-A2A6-21017069084F}"/>
              </a:ext>
            </a:extLst>
          </p:cNvPr>
          <p:cNvSpPr txBox="1"/>
          <p:nvPr/>
        </p:nvSpPr>
        <p:spPr>
          <a:xfrm>
            <a:off x="7898314" y="304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1</a:t>
            </a:r>
          </a:p>
        </p:txBody>
      </p:sp>
    </p:spTree>
    <p:extLst>
      <p:ext uri="{BB962C8B-B14F-4D97-AF65-F5344CB8AC3E}">
        <p14:creationId xmlns:p14="http://schemas.microsoft.com/office/powerpoint/2010/main" val="90792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7192-E47C-41BE-BF0C-7F0CB29E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Introdução: Sua Carta para o Mundo da Programação Acaba de Chegar!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80BE76-9C18-40D4-AAB3-F48CC1E0C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745" indent="0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Você já imaginou receber uma carta dizendo que foi aceito em uma escola de magia? Pois bem… Considere este </a:t>
            </a:r>
            <a:r>
              <a:rPr lang="pt-BR" dirty="0" err="1">
                <a:solidFill>
                  <a:schemeClr val="bg1"/>
                </a:solidFill>
              </a:rPr>
              <a:t>eBook</a:t>
            </a:r>
            <a:r>
              <a:rPr lang="pt-BR" dirty="0">
                <a:solidFill>
                  <a:schemeClr val="bg1"/>
                </a:solidFill>
              </a:rPr>
              <a:t> como a sua carta de aceitação para o universo encantado da </a:t>
            </a:r>
            <a:r>
              <a:rPr lang="pt-BR" b="1" dirty="0">
                <a:solidFill>
                  <a:schemeClr val="bg1"/>
                </a:solidFill>
              </a:rPr>
              <a:t>Programação Java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38745" indent="0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Aqui, você não vai aprender apenas código...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Você vai aprender </a:t>
            </a:r>
            <a:r>
              <a:rPr lang="pt-BR" b="1" dirty="0">
                <a:solidFill>
                  <a:schemeClr val="bg1"/>
                </a:solidFill>
              </a:rPr>
              <a:t>feitiços digitais</a:t>
            </a:r>
            <a:r>
              <a:rPr lang="pt-BR" dirty="0">
                <a:solidFill>
                  <a:schemeClr val="bg1"/>
                </a:solidFill>
              </a:rPr>
              <a:t>, </a:t>
            </a:r>
            <a:r>
              <a:rPr lang="pt-BR" b="1" dirty="0">
                <a:solidFill>
                  <a:schemeClr val="bg1"/>
                </a:solidFill>
              </a:rPr>
              <a:t>encantamentos lógicos</a:t>
            </a:r>
            <a:r>
              <a:rPr lang="pt-BR" dirty="0">
                <a:solidFill>
                  <a:schemeClr val="bg1"/>
                </a:solidFill>
              </a:rPr>
              <a:t> e as </a:t>
            </a:r>
            <a:r>
              <a:rPr lang="pt-BR" b="1" dirty="0">
                <a:solidFill>
                  <a:schemeClr val="bg1"/>
                </a:solidFill>
              </a:rPr>
              <a:t>Relíquias do Código</a:t>
            </a:r>
            <a:r>
              <a:rPr lang="pt-BR" dirty="0">
                <a:solidFill>
                  <a:schemeClr val="bg1"/>
                </a:solidFill>
              </a:rPr>
              <a:t> que todo programador Java deve dominar.</a:t>
            </a:r>
          </a:p>
          <a:p>
            <a:pPr marL="38745" indent="0">
              <a:lnSpc>
                <a:spcPct val="150000"/>
              </a:lnSpc>
              <a:buNone/>
            </a:pPr>
            <a:r>
              <a:rPr lang="pt-BR" dirty="0">
                <a:solidFill>
                  <a:schemeClr val="bg1"/>
                </a:solidFill>
              </a:rPr>
              <a:t>Prepare sua varinha (ou melhor... seu teclado) e vamos começar!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0C3AC1-0301-4F18-8D1F-2EEA5F81ACD7}"/>
              </a:ext>
            </a:extLst>
          </p:cNvPr>
          <p:cNvSpPr txBox="1"/>
          <p:nvPr/>
        </p:nvSpPr>
        <p:spPr>
          <a:xfrm>
            <a:off x="7818104" y="30480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2</a:t>
            </a:r>
          </a:p>
        </p:txBody>
      </p:sp>
    </p:spTree>
    <p:extLst>
      <p:ext uri="{BB962C8B-B14F-4D97-AF65-F5344CB8AC3E}">
        <p14:creationId xmlns:p14="http://schemas.microsoft.com/office/powerpoint/2010/main" val="392568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0BED-90EC-4F63-BC03-42345DA7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3155954"/>
            <a:ext cx="8281035" cy="2474384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rgbClr val="B8860B"/>
                </a:solidFill>
                <a:latin typeface="Impact" panose="020B0806030902050204" pitchFamily="34" charset="0"/>
              </a:rPr>
              <a:t>Capítulo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153BAE-078F-4445-ACB5-087A8192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5882217"/>
            <a:ext cx="8281035" cy="1659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 Varinha do Programador:</a:t>
            </a:r>
          </a:p>
          <a:p>
            <a:pPr marL="0" indent="0" algn="ctr">
              <a:buNone/>
            </a:pPr>
            <a:r>
              <a:rPr lang="pt-BR" sz="4000" dirty="0"/>
              <a:t> Configurando o Ambiente Java</a:t>
            </a:r>
          </a:p>
        </p:txBody>
      </p:sp>
      <p:sp>
        <p:nvSpPr>
          <p:cNvPr id="5" name="Retângulo: Cantos Superiores, Um Arredondado e Um Recortado 4">
            <a:extLst>
              <a:ext uri="{FF2B5EF4-FFF2-40B4-BE49-F238E27FC236}">
                <a16:creationId xmlns:a16="http://schemas.microsoft.com/office/drawing/2014/main" id="{50BA1F2B-F312-41B9-AFCB-470CCE76FAFF}"/>
              </a:ext>
            </a:extLst>
          </p:cNvPr>
          <p:cNvSpPr/>
          <p:nvPr/>
        </p:nvSpPr>
        <p:spPr>
          <a:xfrm rot="10800000">
            <a:off x="7924800" y="0"/>
            <a:ext cx="1016317" cy="1485900"/>
          </a:xfrm>
          <a:prstGeom prst="snipRoundRect">
            <a:avLst/>
          </a:prstGeom>
          <a:solidFill>
            <a:srgbClr val="B88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3052A17-F831-4550-A038-56F209F49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3" y="7611463"/>
            <a:ext cx="425115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Instalação do JDK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Configuração do VS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IntelliJ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Primeiro código: "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World"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9B1BB3-31C1-45D2-8AC3-9F9B7D6B52EB}"/>
              </a:ext>
            </a:extLst>
          </p:cNvPr>
          <p:cNvSpPr txBox="1"/>
          <p:nvPr/>
        </p:nvSpPr>
        <p:spPr>
          <a:xfrm>
            <a:off x="7898315" y="304799"/>
            <a:ext cx="11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3</a:t>
            </a:r>
          </a:p>
        </p:txBody>
      </p:sp>
    </p:spTree>
    <p:extLst>
      <p:ext uri="{BB962C8B-B14F-4D97-AF65-F5344CB8AC3E}">
        <p14:creationId xmlns:p14="http://schemas.microsoft.com/office/powerpoint/2010/main" val="304554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7192-E47C-41BE-BF0C-7F0CB29E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3" y="993542"/>
            <a:ext cx="8153588" cy="1811507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Capítulo 1: A Varinha do Programador - Configurando o Ambiente Java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CD1C3C-A736-4656-8585-257FEBA028DF}"/>
              </a:ext>
            </a:extLst>
          </p:cNvPr>
          <p:cNvSpPr txBox="1"/>
          <p:nvPr/>
        </p:nvSpPr>
        <p:spPr>
          <a:xfrm>
            <a:off x="7898315" y="304799"/>
            <a:ext cx="11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4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D945FA-AAD9-4873-86C3-BABF10C16A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6913" y="2841239"/>
            <a:ext cx="8153588" cy="8063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Todo mago precisa da sua varinha…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 no mundo da programação, sua varinha é o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ambiente de desenvolvimento Java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que você precisa instalar: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JDK (Java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Kit)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Baixe no site oficial da Oracle: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https://www.oracle.com/java/technologies/javase-downloads.html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Escolha a versão LTS 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Java 17).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 (Ambiente de Desenvolvimento):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VS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(com a extensão Java)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IntelliJ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IDEA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(muito usado por programadores Java profissionais)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Primeiro Feitiço: </a:t>
            </a: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Hello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World!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class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HelloWorld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[]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args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 {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System.out.println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Hello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Wizard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!");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Explicação: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comando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System.out.println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é como um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Encantamento de Voz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 Ele faz o Java "falar" com você no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terminal.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"falar" com você no terminal.</a:t>
            </a:r>
          </a:p>
        </p:txBody>
      </p:sp>
    </p:spTree>
    <p:extLst>
      <p:ext uri="{BB962C8B-B14F-4D97-AF65-F5344CB8AC3E}">
        <p14:creationId xmlns:p14="http://schemas.microsoft.com/office/powerpoint/2010/main" val="2395888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0BED-90EC-4F63-BC03-42345DA7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3155954"/>
            <a:ext cx="8281035" cy="2474384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rgbClr val="B8860B"/>
                </a:solidFill>
                <a:latin typeface="Impact" panose="020B0806030902050204" pitchFamily="34" charset="0"/>
              </a:rPr>
              <a:t>Capítulo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153BAE-078F-4445-ACB5-087A8192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5882217"/>
            <a:ext cx="8281035" cy="1659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Feitiços Básicos:</a:t>
            </a:r>
          </a:p>
          <a:p>
            <a:pPr marL="0" indent="0" algn="ctr">
              <a:buNone/>
            </a:pPr>
            <a:r>
              <a:rPr lang="pt-BR" sz="4000" dirty="0"/>
              <a:t>Sintaxe e Estruturas de Controle</a:t>
            </a:r>
          </a:p>
        </p:txBody>
      </p:sp>
      <p:sp>
        <p:nvSpPr>
          <p:cNvPr id="5" name="Retângulo: Cantos Superiores, Um Arredondado e Um Recortado 4">
            <a:extLst>
              <a:ext uri="{FF2B5EF4-FFF2-40B4-BE49-F238E27FC236}">
                <a16:creationId xmlns:a16="http://schemas.microsoft.com/office/drawing/2014/main" id="{50BA1F2B-F312-41B9-AFCB-470CCE76FAFF}"/>
              </a:ext>
            </a:extLst>
          </p:cNvPr>
          <p:cNvSpPr/>
          <p:nvPr/>
        </p:nvSpPr>
        <p:spPr>
          <a:xfrm rot="10800000">
            <a:off x="7924800" y="0"/>
            <a:ext cx="1016317" cy="1485900"/>
          </a:xfrm>
          <a:prstGeom prst="snipRoundRect">
            <a:avLst/>
          </a:prstGeom>
          <a:solidFill>
            <a:srgbClr val="B88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358BB1-B76D-4C8C-A485-DB2650E82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3" y="7611463"/>
            <a:ext cx="425115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Condicionais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, switch)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Loops (for,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9132027-7CA1-495C-87C1-9321BF736705}"/>
              </a:ext>
            </a:extLst>
          </p:cNvPr>
          <p:cNvSpPr txBox="1"/>
          <p:nvPr/>
        </p:nvSpPr>
        <p:spPr>
          <a:xfrm>
            <a:off x="7898315" y="304799"/>
            <a:ext cx="11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5</a:t>
            </a:r>
          </a:p>
        </p:txBody>
      </p:sp>
    </p:spTree>
    <p:extLst>
      <p:ext uri="{BB962C8B-B14F-4D97-AF65-F5344CB8AC3E}">
        <p14:creationId xmlns:p14="http://schemas.microsoft.com/office/powerpoint/2010/main" val="67045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7192-E47C-41BE-BF0C-7F0CB29E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rgbClr val="B8860B"/>
                </a:solidFill>
              </a:rPr>
              <a:t>✨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Capítulo 2: Feitiços Básicos - Sintaxe e Estruturas de Controle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CD1C3C-A736-4656-8585-257FEBA028DF}"/>
              </a:ext>
            </a:extLst>
          </p:cNvPr>
          <p:cNvSpPr txBox="1"/>
          <p:nvPr/>
        </p:nvSpPr>
        <p:spPr>
          <a:xfrm>
            <a:off x="7898315" y="304799"/>
            <a:ext cx="11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6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E880699-5D1D-46C6-B854-2537D7547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614" y="2977759"/>
            <a:ext cx="8153588" cy="840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Agora que você já tem sua varinha pronta, vamos aprender os 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primeiros feitiços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 linguagem Java!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Variáveis (Ingredientes Mágicos)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Exemplo: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idade = 18;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nome = "Harry";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números inteiros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textos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Condicionais: Tomando Decisões como um Bruxo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(idade &gt;= 18)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System.out.println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("Você pode entrar no Torneio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Tribruxo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else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System.out.println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("Volte quando for mais velho!");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00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Explicação: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 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if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o código decide qual feitiço lançar, dependendo da situação.</a:t>
            </a: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Loops: Repetindo Encantamentos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java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for (int i = 0; i &lt; 3; i++)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System.out.println("Expelliarmus!");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n-NO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Resultado:</a:t>
            </a:r>
            <a:b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Java lançará o feitiço 3 vezes!</a:t>
            </a:r>
          </a:p>
        </p:txBody>
      </p:sp>
    </p:spTree>
    <p:extLst>
      <p:ext uri="{BB962C8B-B14F-4D97-AF65-F5344CB8AC3E}">
        <p14:creationId xmlns:p14="http://schemas.microsoft.com/office/powerpoint/2010/main" val="133920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B0BED-90EC-4F63-BC03-42345DA7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3155954"/>
            <a:ext cx="8281035" cy="2474384"/>
          </a:xfrm>
        </p:spPr>
        <p:txBody>
          <a:bodyPr>
            <a:normAutofit/>
          </a:bodyPr>
          <a:lstStyle/>
          <a:p>
            <a:pPr algn="ctr"/>
            <a:r>
              <a:rPr lang="pt-BR" sz="8000" dirty="0">
                <a:solidFill>
                  <a:srgbClr val="B8860B"/>
                </a:solidFill>
                <a:latin typeface="Impact" panose="020B0806030902050204" pitchFamily="34" charset="0"/>
              </a:rPr>
              <a:t>Capítulo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153BAE-078F-4445-ACB5-087A81920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5882217"/>
            <a:ext cx="8281035" cy="16594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Capítulo 3: O Mapa do Maroto - Trabalhando com Classes e Objetos (POO)</a:t>
            </a:r>
            <a:endParaRPr lang="pt-BR" sz="4000" dirty="0"/>
          </a:p>
        </p:txBody>
      </p:sp>
      <p:sp>
        <p:nvSpPr>
          <p:cNvPr id="5" name="Retângulo: Cantos Superiores, Um Arredondado e Um Recortado 4">
            <a:extLst>
              <a:ext uri="{FF2B5EF4-FFF2-40B4-BE49-F238E27FC236}">
                <a16:creationId xmlns:a16="http://schemas.microsoft.com/office/drawing/2014/main" id="{50BA1F2B-F312-41B9-AFCB-470CCE76FAFF}"/>
              </a:ext>
            </a:extLst>
          </p:cNvPr>
          <p:cNvSpPr/>
          <p:nvPr/>
        </p:nvSpPr>
        <p:spPr>
          <a:xfrm rot="10800000">
            <a:off x="7924800" y="0"/>
            <a:ext cx="1016317" cy="1485900"/>
          </a:xfrm>
          <a:prstGeom prst="snipRoundRect">
            <a:avLst/>
          </a:prstGeom>
          <a:solidFill>
            <a:srgbClr val="B88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F0603-3B85-46DA-A18D-FD6440F7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43" y="7819212"/>
            <a:ext cx="4251158" cy="872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que é Orientação a Objetos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Criando classes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DB3FD7B-DB45-48F0-8BED-7B946CF39F41}"/>
              </a:ext>
            </a:extLst>
          </p:cNvPr>
          <p:cNvSpPr txBox="1"/>
          <p:nvPr/>
        </p:nvSpPr>
        <p:spPr>
          <a:xfrm>
            <a:off x="7898315" y="304799"/>
            <a:ext cx="11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7</a:t>
            </a:r>
          </a:p>
        </p:txBody>
      </p:sp>
    </p:spTree>
    <p:extLst>
      <p:ext uri="{BB962C8B-B14F-4D97-AF65-F5344CB8AC3E}">
        <p14:creationId xmlns:p14="http://schemas.microsoft.com/office/powerpoint/2010/main" val="1449499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87192-E47C-41BE-BF0C-7F0CB29E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3" y="969275"/>
            <a:ext cx="8153588" cy="1811507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00B050"/>
                </a:solidFill>
              </a:rPr>
              <a:t>🗺️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b="1" dirty="0">
                <a:solidFill>
                  <a:schemeClr val="bg1"/>
                </a:solidFill>
              </a:rPr>
              <a:t>Capítulo 3: O Mapa do Maroto - Trabalhando com Classes e Objetos (POO)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BCD1C3C-A736-4656-8585-257FEBA028DF}"/>
              </a:ext>
            </a:extLst>
          </p:cNvPr>
          <p:cNvSpPr txBox="1"/>
          <p:nvPr/>
        </p:nvSpPr>
        <p:spPr>
          <a:xfrm>
            <a:off x="7898315" y="304799"/>
            <a:ext cx="116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Página 8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4E880699-5D1D-46C6-B854-2537D7547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9614" y="2755362"/>
            <a:ext cx="8153588" cy="981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8745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Agora vamos abrir o </a:t>
            </a:r>
            <a:r>
              <a:rPr lang="pt-BR" sz="2000" b="1" dirty="0">
                <a:solidFill>
                  <a:schemeClr val="bg1"/>
                </a:solidFill>
              </a:rPr>
              <a:t>Mapa do Maroto</a:t>
            </a:r>
            <a:r>
              <a:rPr lang="pt-BR" sz="2000" dirty="0">
                <a:solidFill>
                  <a:schemeClr val="bg1"/>
                </a:solidFill>
              </a:rPr>
              <a:t> e explorar os caminhos da </a:t>
            </a:r>
            <a:r>
              <a:rPr lang="pt-BR" sz="2000" b="1" dirty="0">
                <a:solidFill>
                  <a:schemeClr val="bg1"/>
                </a:solidFill>
              </a:rPr>
              <a:t>Programação Orientada a Objetos (POO)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</a:p>
          <a:p>
            <a:pPr marL="38745" indent="0">
              <a:buNone/>
            </a:pPr>
            <a:r>
              <a:rPr lang="pt-BR" sz="2000" b="1" dirty="0">
                <a:solidFill>
                  <a:schemeClr val="bg1"/>
                </a:solidFill>
              </a:rPr>
              <a:t>O que é POO?</a:t>
            </a:r>
          </a:p>
          <a:p>
            <a:pPr marL="38745" indent="0">
              <a:buNone/>
            </a:pPr>
            <a:r>
              <a:rPr lang="pt-BR" sz="2000" dirty="0">
                <a:solidFill>
                  <a:schemeClr val="bg1"/>
                </a:solidFill>
              </a:rPr>
              <a:t>POO é como organizar seus feitiços em </a:t>
            </a:r>
            <a:r>
              <a:rPr lang="pt-BR" sz="2000" dirty="0" err="1">
                <a:solidFill>
                  <a:schemeClr val="bg1"/>
                </a:solidFill>
              </a:rPr>
              <a:t>grimórios</a:t>
            </a:r>
            <a:r>
              <a:rPr lang="pt-BR" sz="2000" dirty="0">
                <a:solidFill>
                  <a:schemeClr val="bg1"/>
                </a:solidFill>
              </a:rPr>
              <a:t>.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Você cria </a:t>
            </a:r>
            <a:r>
              <a:rPr lang="pt-BR" sz="2000" b="1" dirty="0">
                <a:solidFill>
                  <a:schemeClr val="bg1"/>
                </a:solidFill>
              </a:rPr>
              <a:t>classes</a:t>
            </a:r>
            <a:r>
              <a:rPr lang="pt-BR" sz="2000" dirty="0">
                <a:solidFill>
                  <a:schemeClr val="bg1"/>
                </a:solidFill>
              </a:rPr>
              <a:t>, que guardam </a:t>
            </a:r>
            <a:r>
              <a:rPr lang="pt-BR" sz="2000" b="1" dirty="0">
                <a:solidFill>
                  <a:schemeClr val="bg1"/>
                </a:solidFill>
              </a:rPr>
              <a:t>atributos</a:t>
            </a:r>
            <a:r>
              <a:rPr lang="pt-BR" sz="2000" dirty="0">
                <a:solidFill>
                  <a:schemeClr val="bg1"/>
                </a:solidFill>
              </a:rPr>
              <a:t> (características) e </a:t>
            </a:r>
            <a:r>
              <a:rPr lang="pt-BR" sz="2000" b="1" dirty="0">
                <a:solidFill>
                  <a:schemeClr val="bg1"/>
                </a:solidFill>
              </a:rPr>
              <a:t>métodos</a:t>
            </a:r>
            <a:r>
              <a:rPr lang="pt-BR" sz="2000" dirty="0">
                <a:solidFill>
                  <a:schemeClr val="bg1"/>
                </a:solidFill>
              </a:rPr>
              <a:t> (ações).</a:t>
            </a:r>
          </a:p>
          <a:p>
            <a:pPr marL="38745" indent="0">
              <a:buNone/>
            </a:pPr>
            <a:r>
              <a:rPr lang="pt-BR" sz="2000" b="1" dirty="0">
                <a:solidFill>
                  <a:schemeClr val="bg1"/>
                </a:solidFill>
              </a:rPr>
              <a:t>Criando uma Classe Mágica: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class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Bruxo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nome;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casa;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lançarFeitiço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feitiço)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System.out.println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(nome + " lançou o feitiço: " + feitiço);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Criando um Objeto: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class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EscolaMagia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public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static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void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String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[]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args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  Bruxo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harry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new Bruxo();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harry.nome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"Harry Potter";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harry.casa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"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Grifinória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   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harry.lançarFeitiço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("Expecto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Patronum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000" b="1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Saída</a:t>
            </a:r>
            <a:r>
              <a:rPr lang="pt-BR" altLang="pt-BR" sz="200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: Harry Potter lançou o feitiço: Expecto </a:t>
            </a:r>
            <a:r>
              <a:rPr lang="pt-BR" altLang="pt-BR" sz="200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Patronum</a:t>
            </a:r>
            <a:r>
              <a:rPr lang="pt-BR" altLang="pt-BR" sz="200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67636E-D740-495A-BFC9-0AC768E7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60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Saída:</a:t>
            </a: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Harry Potter lançou o feitiço: Expecto Patronum!</a:t>
            </a:r>
            <a:r>
              <a:rPr kumimoji="0" lang="pt-BR" altLang="pt-BR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056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1008</Words>
  <Application>Microsoft Office PowerPoint</Application>
  <PresentationFormat>Papel A3 (297 x 420 mm)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Calisto MT</vt:lpstr>
      <vt:lpstr>Impact</vt:lpstr>
      <vt:lpstr>Wingdings 2</vt:lpstr>
      <vt:lpstr>Ardósia</vt:lpstr>
      <vt:lpstr>Apresentação do PowerPoint</vt:lpstr>
      <vt:lpstr>📖 INTRODUÇÃO</vt:lpstr>
      <vt:lpstr>Introdução: Sua Carta para o Mundo da Programação Acaba de Chegar!</vt:lpstr>
      <vt:lpstr>Capítulo 1</vt:lpstr>
      <vt:lpstr>Capítulo 1: A Varinha do Programador - Configurando o Ambiente Java</vt:lpstr>
      <vt:lpstr>Capítulo 2</vt:lpstr>
      <vt:lpstr>✨ Capítulo 2: Feitiços Básicos - Sintaxe e Estruturas de Controle</vt:lpstr>
      <vt:lpstr>Capítulo 3</vt:lpstr>
      <vt:lpstr>🗺️ Capítulo 3: O Mapa do Maroto - Trabalhando com Classes e Objetos (POO)</vt:lpstr>
      <vt:lpstr>🏆 Conclusão: Sua Jornada Está Apenas Começando</vt:lpstr>
      <vt:lpstr>OBRIGADO POR LER ATÉ AQUI!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josenildo reis</dc:creator>
  <cp:lastModifiedBy>josenildo reis</cp:lastModifiedBy>
  <cp:revision>21</cp:revision>
  <dcterms:created xsi:type="dcterms:W3CDTF">2025-06-16T03:31:24Z</dcterms:created>
  <dcterms:modified xsi:type="dcterms:W3CDTF">2025-06-17T02:12:30Z</dcterms:modified>
</cp:coreProperties>
</file>