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51424-D056-4FFF-B585-969DEF48F07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9E4F907-6220-4E6D-A9A9-01AFABC2934C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0ECDF93C-C048-4D2A-901B-6135E15024E2}" type="parTrans" cxnId="{0BEDC04D-6442-4D58-98E4-FD23FD30E9B5}">
      <dgm:prSet/>
      <dgm:spPr/>
      <dgm:t>
        <a:bodyPr/>
        <a:lstStyle/>
        <a:p>
          <a:endParaRPr lang="en-US"/>
        </a:p>
      </dgm:t>
    </dgm:pt>
    <dgm:pt modelId="{BFF96EB2-E969-4791-A5CE-403C858FFC6B}" type="sibTrans" cxnId="{0BEDC04D-6442-4D58-98E4-FD23FD30E9B5}">
      <dgm:prSet/>
      <dgm:spPr/>
      <dgm:t>
        <a:bodyPr/>
        <a:lstStyle/>
        <a:p>
          <a:endParaRPr lang="en-US"/>
        </a:p>
      </dgm:t>
    </dgm:pt>
    <dgm:pt modelId="{289EF915-489E-4E1A-952F-9D5AA337F8D5}">
      <dgm:prSet phldrT="[Text]"/>
      <dgm:spPr/>
      <dgm:t>
        <a:bodyPr/>
        <a:lstStyle/>
        <a:p>
          <a:r>
            <a:rPr lang="en-US" dirty="0" smtClean="0"/>
            <a:t>Region</a:t>
          </a:r>
          <a:endParaRPr lang="en-US" dirty="0"/>
        </a:p>
      </dgm:t>
    </dgm:pt>
    <dgm:pt modelId="{570AEC76-64E6-4682-838F-F08572F039BD}" type="parTrans" cxnId="{BB61692E-0E9F-4371-AB98-9A2A0612E34D}">
      <dgm:prSet/>
      <dgm:spPr/>
      <dgm:t>
        <a:bodyPr/>
        <a:lstStyle/>
        <a:p>
          <a:endParaRPr lang="en-US"/>
        </a:p>
      </dgm:t>
    </dgm:pt>
    <dgm:pt modelId="{95742C85-06D0-46DE-954A-456D3A0179C4}" type="sibTrans" cxnId="{BB61692E-0E9F-4371-AB98-9A2A0612E34D}">
      <dgm:prSet/>
      <dgm:spPr/>
      <dgm:t>
        <a:bodyPr/>
        <a:lstStyle/>
        <a:p>
          <a:endParaRPr lang="en-US"/>
        </a:p>
      </dgm:t>
    </dgm:pt>
    <dgm:pt modelId="{28098889-A3AA-4B55-910C-5CC3C5C76166}">
      <dgm:prSet phldrT="[Text]"/>
      <dgm:spPr/>
      <dgm:t>
        <a:bodyPr/>
        <a:lstStyle/>
        <a:p>
          <a:r>
            <a:rPr lang="en-US" dirty="0" err="1" smtClean="0"/>
            <a:t>MemStore</a:t>
          </a:r>
          <a:r>
            <a:rPr lang="en-US" dirty="0" smtClean="0"/>
            <a:t> | </a:t>
          </a:r>
          <a:r>
            <a:rPr lang="en-US" smtClean="0"/>
            <a:t>HFile</a:t>
          </a:r>
          <a:r>
            <a:rPr lang="en-US" dirty="0" smtClean="0"/>
            <a:t> </a:t>
          </a:r>
          <a:r>
            <a:rPr lang="en-US" dirty="0" smtClean="0"/>
            <a:t>Store | Block</a:t>
          </a:r>
          <a:endParaRPr lang="en-US" dirty="0"/>
        </a:p>
      </dgm:t>
    </dgm:pt>
    <dgm:pt modelId="{6493A496-F686-4760-AA10-F366341FE2C4}" type="parTrans" cxnId="{AE02E82E-2A90-4830-8A41-53826860EF7D}">
      <dgm:prSet/>
      <dgm:spPr/>
      <dgm:t>
        <a:bodyPr/>
        <a:lstStyle/>
        <a:p>
          <a:endParaRPr lang="en-US"/>
        </a:p>
      </dgm:t>
    </dgm:pt>
    <dgm:pt modelId="{F4ADE9DA-00E5-4DB9-94EC-752580161F3F}" type="sibTrans" cxnId="{AE02E82E-2A90-4830-8A41-53826860EF7D}">
      <dgm:prSet/>
      <dgm:spPr/>
      <dgm:t>
        <a:bodyPr/>
        <a:lstStyle/>
        <a:p>
          <a:endParaRPr lang="en-US"/>
        </a:p>
      </dgm:t>
    </dgm:pt>
    <dgm:pt modelId="{C007BAC8-41C1-4BF7-8117-C48A38CD8871}">
      <dgm:prSet phldrT="[Text]"/>
      <dgm:spPr/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829DF56E-8D55-4E13-B07A-D86133652FC5}" type="parTrans" cxnId="{B225C76A-D805-40D7-BA79-680B521521F3}">
      <dgm:prSet/>
      <dgm:spPr/>
      <dgm:t>
        <a:bodyPr/>
        <a:lstStyle/>
        <a:p>
          <a:endParaRPr lang="en-US"/>
        </a:p>
      </dgm:t>
    </dgm:pt>
    <dgm:pt modelId="{0F44C2B6-931D-4496-9DC1-2A48CCF117A5}" type="sibTrans" cxnId="{B225C76A-D805-40D7-BA79-680B521521F3}">
      <dgm:prSet/>
      <dgm:spPr/>
      <dgm:t>
        <a:bodyPr/>
        <a:lstStyle/>
        <a:p>
          <a:endParaRPr lang="en-US"/>
        </a:p>
      </dgm:t>
    </dgm:pt>
    <dgm:pt modelId="{5EEFF19F-5C8F-4DA7-A752-3BFBD612F2A3}" type="pres">
      <dgm:prSet presAssocID="{9BC51424-D056-4FFF-B585-969DEF48F076}" presName="linearFlow" presStyleCnt="0">
        <dgm:presLayoutVars>
          <dgm:resizeHandles val="exact"/>
        </dgm:presLayoutVars>
      </dgm:prSet>
      <dgm:spPr/>
    </dgm:pt>
    <dgm:pt modelId="{8B134CEC-6692-42D3-AD8A-17BA9B0DB679}" type="pres">
      <dgm:prSet presAssocID="{09E4F907-6220-4E6D-A9A9-01AFABC293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D0D2F-0314-4C8E-A6F2-61C40E2C8C7A}" type="pres">
      <dgm:prSet presAssocID="{BFF96EB2-E969-4791-A5CE-403C858FFC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631DF19-77B0-4DEB-BB51-50F7B2150410}" type="pres">
      <dgm:prSet presAssocID="{BFF96EB2-E969-4791-A5CE-403C858FFC6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253039C-38D1-4BF7-B840-AF4749829B80}" type="pres">
      <dgm:prSet presAssocID="{289EF915-489E-4E1A-952F-9D5AA337F8D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4E868-0B77-4A49-8CA1-1A6CB604BAD8}" type="pres">
      <dgm:prSet presAssocID="{95742C85-06D0-46DE-954A-456D3A0179C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2BF353-0C37-4C30-BD60-89C468360C28}" type="pres">
      <dgm:prSet presAssocID="{95742C85-06D0-46DE-954A-456D3A0179C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68502B9-4AD5-4270-BE15-85E6B6AE13FE}" type="pres">
      <dgm:prSet presAssocID="{C007BAC8-41C1-4BF7-8117-C48A38CD887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3699F-C200-46E7-AAF0-6502070D3ABF}" type="pres">
      <dgm:prSet presAssocID="{0F44C2B6-931D-4496-9DC1-2A48CCF117A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88F3082-491D-4567-A57C-4ECD3C95C861}" type="pres">
      <dgm:prSet presAssocID="{0F44C2B6-931D-4496-9DC1-2A48CCF117A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66687C-A48C-475B-986B-360C186E0C94}" type="pres">
      <dgm:prSet presAssocID="{28098889-A3AA-4B55-910C-5CC3C5C7616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DC04D-6442-4D58-98E4-FD23FD30E9B5}" srcId="{9BC51424-D056-4FFF-B585-969DEF48F076}" destId="{09E4F907-6220-4E6D-A9A9-01AFABC2934C}" srcOrd="0" destOrd="0" parTransId="{0ECDF93C-C048-4D2A-901B-6135E15024E2}" sibTransId="{BFF96EB2-E969-4791-A5CE-403C858FFC6B}"/>
    <dgm:cxn modelId="{FBC209ED-FD0B-410F-91D6-2C350869F0C3}" type="presOf" srcId="{289EF915-489E-4E1A-952F-9D5AA337F8D5}" destId="{3253039C-38D1-4BF7-B840-AF4749829B80}" srcOrd="0" destOrd="0" presId="urn:microsoft.com/office/officeart/2005/8/layout/process2"/>
    <dgm:cxn modelId="{4FDEB6BA-A994-47D7-B081-B92CFB41A5F6}" type="presOf" srcId="{BFF96EB2-E969-4791-A5CE-403C858FFC6B}" destId="{5A0D0D2F-0314-4C8E-A6F2-61C40E2C8C7A}" srcOrd="0" destOrd="0" presId="urn:microsoft.com/office/officeart/2005/8/layout/process2"/>
    <dgm:cxn modelId="{BB61692E-0E9F-4371-AB98-9A2A0612E34D}" srcId="{9BC51424-D056-4FFF-B585-969DEF48F076}" destId="{289EF915-489E-4E1A-952F-9D5AA337F8D5}" srcOrd="1" destOrd="0" parTransId="{570AEC76-64E6-4682-838F-F08572F039BD}" sibTransId="{95742C85-06D0-46DE-954A-456D3A0179C4}"/>
    <dgm:cxn modelId="{17A726EC-66DD-4087-A5C8-48CB788B3349}" type="presOf" srcId="{9BC51424-D056-4FFF-B585-969DEF48F076}" destId="{5EEFF19F-5C8F-4DA7-A752-3BFBD612F2A3}" srcOrd="0" destOrd="0" presId="urn:microsoft.com/office/officeart/2005/8/layout/process2"/>
    <dgm:cxn modelId="{AE02E82E-2A90-4830-8A41-53826860EF7D}" srcId="{9BC51424-D056-4FFF-B585-969DEF48F076}" destId="{28098889-A3AA-4B55-910C-5CC3C5C76166}" srcOrd="3" destOrd="0" parTransId="{6493A496-F686-4760-AA10-F366341FE2C4}" sibTransId="{F4ADE9DA-00E5-4DB9-94EC-752580161F3F}"/>
    <dgm:cxn modelId="{1E3ABCBC-6ED9-4D93-9D88-C5877FFB9FF8}" type="presOf" srcId="{09E4F907-6220-4E6D-A9A9-01AFABC2934C}" destId="{8B134CEC-6692-42D3-AD8A-17BA9B0DB679}" srcOrd="0" destOrd="0" presId="urn:microsoft.com/office/officeart/2005/8/layout/process2"/>
    <dgm:cxn modelId="{58EE3A45-23DA-44B5-B842-5915EEFD8A12}" type="presOf" srcId="{28098889-A3AA-4B55-910C-5CC3C5C76166}" destId="{8666687C-A48C-475B-986B-360C186E0C94}" srcOrd="0" destOrd="0" presId="urn:microsoft.com/office/officeart/2005/8/layout/process2"/>
    <dgm:cxn modelId="{B225C76A-D805-40D7-BA79-680B521521F3}" srcId="{9BC51424-D056-4FFF-B585-969DEF48F076}" destId="{C007BAC8-41C1-4BF7-8117-C48A38CD8871}" srcOrd="2" destOrd="0" parTransId="{829DF56E-8D55-4E13-B07A-D86133652FC5}" sibTransId="{0F44C2B6-931D-4496-9DC1-2A48CCF117A5}"/>
    <dgm:cxn modelId="{2C3497A4-3AC2-4671-8D49-A0D56902AADD}" type="presOf" srcId="{95742C85-06D0-46DE-954A-456D3A0179C4}" destId="{C9E4E868-0B77-4A49-8CA1-1A6CB604BAD8}" srcOrd="0" destOrd="0" presId="urn:microsoft.com/office/officeart/2005/8/layout/process2"/>
    <dgm:cxn modelId="{E8357F02-C672-41C3-9BA7-E9E7EDE29766}" type="presOf" srcId="{95742C85-06D0-46DE-954A-456D3A0179C4}" destId="{452BF353-0C37-4C30-BD60-89C468360C28}" srcOrd="1" destOrd="0" presId="urn:microsoft.com/office/officeart/2005/8/layout/process2"/>
    <dgm:cxn modelId="{181EEBA5-4627-49E5-8DEC-AED2A78A5434}" type="presOf" srcId="{C007BAC8-41C1-4BF7-8117-C48A38CD8871}" destId="{268502B9-4AD5-4270-BE15-85E6B6AE13FE}" srcOrd="0" destOrd="0" presId="urn:microsoft.com/office/officeart/2005/8/layout/process2"/>
    <dgm:cxn modelId="{5A84918F-53E1-44C4-8060-11F7F2EACD3D}" type="presOf" srcId="{BFF96EB2-E969-4791-A5CE-403C858FFC6B}" destId="{F631DF19-77B0-4DEB-BB51-50F7B2150410}" srcOrd="1" destOrd="0" presId="urn:microsoft.com/office/officeart/2005/8/layout/process2"/>
    <dgm:cxn modelId="{9C94059E-F6A3-4B24-83C8-885D4F153CA1}" type="presOf" srcId="{0F44C2B6-931D-4496-9DC1-2A48CCF117A5}" destId="{D88F3082-491D-4567-A57C-4ECD3C95C861}" srcOrd="1" destOrd="0" presId="urn:microsoft.com/office/officeart/2005/8/layout/process2"/>
    <dgm:cxn modelId="{4CE014D0-AD21-4B4B-8DBB-A16BC20F775D}" type="presOf" srcId="{0F44C2B6-931D-4496-9DC1-2A48CCF117A5}" destId="{3453699F-C200-46E7-AAF0-6502070D3ABF}" srcOrd="0" destOrd="0" presId="urn:microsoft.com/office/officeart/2005/8/layout/process2"/>
    <dgm:cxn modelId="{21B9627C-AD61-4236-A3A8-C436CE0A2435}" type="presParOf" srcId="{5EEFF19F-5C8F-4DA7-A752-3BFBD612F2A3}" destId="{8B134CEC-6692-42D3-AD8A-17BA9B0DB679}" srcOrd="0" destOrd="0" presId="urn:microsoft.com/office/officeart/2005/8/layout/process2"/>
    <dgm:cxn modelId="{151C45C3-6FF3-445D-9D98-1B6CBDCC717A}" type="presParOf" srcId="{5EEFF19F-5C8F-4DA7-A752-3BFBD612F2A3}" destId="{5A0D0D2F-0314-4C8E-A6F2-61C40E2C8C7A}" srcOrd="1" destOrd="0" presId="urn:microsoft.com/office/officeart/2005/8/layout/process2"/>
    <dgm:cxn modelId="{E54F3DDE-4142-4859-9A14-20F6C1F8C954}" type="presParOf" srcId="{5A0D0D2F-0314-4C8E-A6F2-61C40E2C8C7A}" destId="{F631DF19-77B0-4DEB-BB51-50F7B2150410}" srcOrd="0" destOrd="0" presId="urn:microsoft.com/office/officeart/2005/8/layout/process2"/>
    <dgm:cxn modelId="{B37EC8EB-9449-47AD-90AB-48FACFB8BA7C}" type="presParOf" srcId="{5EEFF19F-5C8F-4DA7-A752-3BFBD612F2A3}" destId="{3253039C-38D1-4BF7-B840-AF4749829B80}" srcOrd="2" destOrd="0" presId="urn:microsoft.com/office/officeart/2005/8/layout/process2"/>
    <dgm:cxn modelId="{1A2DF69E-3D12-4874-9C57-F570C9CB1FF6}" type="presParOf" srcId="{5EEFF19F-5C8F-4DA7-A752-3BFBD612F2A3}" destId="{C9E4E868-0B77-4A49-8CA1-1A6CB604BAD8}" srcOrd="3" destOrd="0" presId="urn:microsoft.com/office/officeart/2005/8/layout/process2"/>
    <dgm:cxn modelId="{90E4071C-D8A4-4299-81CD-500601139925}" type="presParOf" srcId="{C9E4E868-0B77-4A49-8CA1-1A6CB604BAD8}" destId="{452BF353-0C37-4C30-BD60-89C468360C28}" srcOrd="0" destOrd="0" presId="urn:microsoft.com/office/officeart/2005/8/layout/process2"/>
    <dgm:cxn modelId="{25ED8824-A26F-4653-91AE-7597403E2168}" type="presParOf" srcId="{5EEFF19F-5C8F-4DA7-A752-3BFBD612F2A3}" destId="{268502B9-4AD5-4270-BE15-85E6B6AE13FE}" srcOrd="4" destOrd="0" presId="urn:microsoft.com/office/officeart/2005/8/layout/process2"/>
    <dgm:cxn modelId="{AD912AFF-4C81-4FF5-8364-27D802F3D585}" type="presParOf" srcId="{5EEFF19F-5C8F-4DA7-A752-3BFBD612F2A3}" destId="{3453699F-C200-46E7-AAF0-6502070D3ABF}" srcOrd="5" destOrd="0" presId="urn:microsoft.com/office/officeart/2005/8/layout/process2"/>
    <dgm:cxn modelId="{552381F8-8B10-4844-81BE-A2BCFF101E73}" type="presParOf" srcId="{3453699F-C200-46E7-AAF0-6502070D3ABF}" destId="{D88F3082-491D-4567-A57C-4ECD3C95C861}" srcOrd="0" destOrd="0" presId="urn:microsoft.com/office/officeart/2005/8/layout/process2"/>
    <dgm:cxn modelId="{A20AB210-5426-468F-82A2-20FBB9BC789B}" type="presParOf" srcId="{5EEFF19F-5C8F-4DA7-A752-3BFBD612F2A3}" destId="{8666687C-A48C-475B-986B-360C186E0C94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104EB-DFEF-4FF0-91F4-FDDBEAA6D9EA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15E58-1BF9-4892-90E4-A506B908F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15E58-1BF9-4892-90E4-A506B908F0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419FCC-0954-4486-909C-C8EA994312B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49B547-3FC8-46CF-B3DF-41BBFBA2F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Hadoop/Hbase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ELIA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L'Architecture MapReduce: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19200"/>
            <a:ext cx="6477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676400"/>
            <a:ext cx="3124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Un framework responsable pour </a:t>
            </a:r>
            <a:r>
              <a:rPr lang="fr-FR" sz="2200" b="1" dirty="0" smtClean="0"/>
              <a:t>le stockage et le traitement des données 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Composer de trois composantes: </a:t>
            </a:r>
            <a:r>
              <a:rPr lang="en-US" sz="2200" b="1" dirty="0" smtClean="0"/>
              <a:t>«Job Client», «JOB Tracker» et «Task Trackers». 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75134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JOB Client: </a:t>
            </a:r>
            <a:r>
              <a:rPr lang="en-US" sz="2400" b="1" dirty="0" smtClean="0"/>
              <a:t> soumet les MapReduce Jobs au Job Tracker</a:t>
            </a:r>
          </a:p>
          <a:p>
            <a:pPr algn="ctr"/>
            <a:r>
              <a:rPr lang="en-US" sz="2400" b="1" dirty="0" smtClean="0"/>
              <a:t>( fonction Mapper et Reducer).</a:t>
            </a:r>
          </a:p>
          <a:p>
            <a:pPr algn="ctr"/>
            <a:endParaRPr lang="en-US" sz="2400" b="1" dirty="0" smtClean="0"/>
          </a:p>
          <a:p>
            <a:r>
              <a:rPr lang="en-US" sz="2400" b="1" u="sng" dirty="0" smtClean="0"/>
              <a:t>JOB Tracker:</a:t>
            </a:r>
            <a:r>
              <a:rPr lang="en-US" sz="2400" dirty="0" smtClean="0"/>
              <a:t> -</a:t>
            </a:r>
            <a:r>
              <a:rPr lang="en-US" sz="2400" b="1" dirty="0" smtClean="0"/>
              <a:t>Interroge le NameNode.</a:t>
            </a:r>
          </a:p>
          <a:p>
            <a:r>
              <a:rPr lang="en-US" sz="2400" b="1" dirty="0" smtClean="0"/>
              <a:t>		 -Crée un plan d'exécution.</a:t>
            </a:r>
          </a:p>
          <a:p>
            <a:r>
              <a:rPr lang="en-US" sz="2400" b="1" dirty="0" smtClean="0"/>
              <a:t>		 -</a:t>
            </a:r>
            <a:r>
              <a:rPr lang="fr-FR" sz="2400" b="1" dirty="0" smtClean="0"/>
              <a:t>Soumet des travaux au TaskTracker .</a:t>
            </a:r>
          </a:p>
          <a:p>
            <a:r>
              <a:rPr lang="fr-FR" sz="2400" b="1" dirty="0" smtClean="0"/>
              <a:t>		 -Gère les phases de mapreduce.</a:t>
            </a:r>
          </a:p>
          <a:p>
            <a:r>
              <a:rPr lang="fr-FR" sz="2400" b="1" dirty="0" smtClean="0"/>
              <a:t>		 </a:t>
            </a:r>
            <a:r>
              <a:rPr lang="en-US" sz="2400" b="1" dirty="0" smtClean="0"/>
              <a:t>	</a:t>
            </a:r>
          </a:p>
          <a:p>
            <a:r>
              <a:rPr lang="en-US" sz="2400" b="1" dirty="0" smtClean="0"/>
              <a:t>		 </a:t>
            </a:r>
          </a:p>
          <a:p>
            <a:r>
              <a:rPr lang="en-US" sz="2400" b="1" u="sng" dirty="0" smtClean="0"/>
              <a:t>TASK Tracker</a:t>
            </a:r>
            <a:r>
              <a:rPr lang="en-US" sz="2400" b="1" dirty="0" smtClean="0"/>
              <a:t>:-</a:t>
            </a:r>
            <a:r>
              <a:rPr lang="fr-FR" sz="2400" b="1" dirty="0" smtClean="0"/>
              <a:t>Exécute les travaux fournis par le Job 			     Tracker via les message HearBeat.</a:t>
            </a:r>
          </a:p>
          <a:p>
            <a:r>
              <a:rPr lang="fr-FR" sz="2400" b="1" dirty="0" smtClean="0"/>
              <a:t>		   -Rapporte les progrès au Job Traccker.	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Phases de MapReduce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915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b="1" u="sng" dirty="0" smtClean="0"/>
          </a:p>
          <a:p>
            <a:pPr marL="342900" indent="-342900"/>
            <a:endParaRPr lang="en-US" sz="2400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/>
              <a:t>Input Format: </a:t>
            </a:r>
            <a:r>
              <a:rPr lang="fr-FR" sz="2400" dirty="0" smtClean="0"/>
              <a:t>Le format de données défini pour être exécuté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/>
              <a:t>Split: </a:t>
            </a:r>
            <a:r>
              <a:rPr lang="en-US" sz="2400" dirty="0" err="1" smtClean="0"/>
              <a:t>diviser</a:t>
            </a:r>
            <a:r>
              <a:rPr lang="en-US" sz="2400" dirty="0" smtClean="0"/>
              <a:t> le input format </a:t>
            </a:r>
            <a:r>
              <a:rPr lang="en-US" sz="2400" dirty="0" err="1" smtClean="0"/>
              <a:t>puis</a:t>
            </a:r>
            <a:r>
              <a:rPr lang="en-US" sz="2400" dirty="0" smtClean="0"/>
              <a:t> </a:t>
            </a:r>
            <a:r>
              <a:rPr lang="en-US" sz="2400" dirty="0" err="1" smtClean="0"/>
              <a:t>l’envoie</a:t>
            </a:r>
            <a:r>
              <a:rPr lang="en-US" sz="2400" dirty="0" smtClean="0"/>
              <a:t> au </a:t>
            </a:r>
            <a:r>
              <a:rPr lang="en-US" sz="2400" dirty="0" err="1" smtClean="0"/>
              <a:t>Mapper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/>
              <a:t>Map:</a:t>
            </a:r>
            <a:r>
              <a:rPr lang="en-US" sz="2400" dirty="0" smtClean="0"/>
              <a:t>  </a:t>
            </a:r>
            <a:r>
              <a:rPr lang="en-US" sz="2400" dirty="0" err="1" smtClean="0"/>
              <a:t>Transforme</a:t>
            </a:r>
            <a:r>
              <a:rPr lang="en-US" sz="2400" dirty="0" smtClean="0"/>
              <a:t> les divisions en </a:t>
            </a:r>
            <a:r>
              <a:rPr lang="en-US" sz="2400" dirty="0" err="1" smtClean="0"/>
              <a:t>paires</a:t>
            </a:r>
            <a:r>
              <a:rPr lang="en-US" sz="2400" dirty="0" smtClean="0"/>
              <a:t> </a:t>
            </a:r>
            <a:r>
              <a:rPr lang="en-US" sz="2400" dirty="0" err="1" smtClean="0"/>
              <a:t>clé</a:t>
            </a:r>
            <a:r>
              <a:rPr lang="en-US" sz="2400" dirty="0" smtClean="0"/>
              <a:t>/</a:t>
            </a:r>
            <a:r>
              <a:rPr lang="en-US" sz="2400" dirty="0" err="1" smtClean="0"/>
              <a:t>valeur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/>
              <a:t>Shuffle/Sort: </a:t>
            </a:r>
            <a:r>
              <a:rPr lang="en-US" sz="2400" dirty="0" err="1" smtClean="0"/>
              <a:t>Trie</a:t>
            </a:r>
            <a:r>
              <a:rPr lang="en-US" sz="2400" dirty="0" smtClean="0"/>
              <a:t> les output Map en </a:t>
            </a:r>
            <a:r>
              <a:rPr lang="en-US" sz="2400" dirty="0" err="1" smtClean="0"/>
              <a:t>fonction</a:t>
            </a:r>
            <a:r>
              <a:rPr lang="en-US" sz="2400" dirty="0" smtClean="0"/>
              <a:t> du </a:t>
            </a:r>
            <a:r>
              <a:rPr lang="en-US" sz="2400" dirty="0" err="1" smtClean="0"/>
              <a:t>clé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/>
              <a:t>Reducer:</a:t>
            </a:r>
            <a:r>
              <a:rPr lang="en-US" sz="2400" dirty="0" smtClean="0"/>
              <a:t> </a:t>
            </a:r>
            <a:r>
              <a:rPr lang="en-US" sz="2400" dirty="0" err="1" smtClean="0"/>
              <a:t>Regroupe</a:t>
            </a:r>
            <a:r>
              <a:rPr lang="en-US" sz="2400" dirty="0" smtClean="0"/>
              <a:t> les </a:t>
            </a:r>
            <a:r>
              <a:rPr lang="en-US" sz="2400" dirty="0" err="1" smtClean="0"/>
              <a:t>paires</a:t>
            </a:r>
            <a:r>
              <a:rPr lang="en-US" sz="2400" dirty="0" smtClean="0"/>
              <a:t> </a:t>
            </a:r>
            <a:r>
              <a:rPr lang="en-US" sz="2400" dirty="0" err="1" smtClean="0"/>
              <a:t>clé</a:t>
            </a:r>
            <a:r>
              <a:rPr lang="en-US" sz="2400" dirty="0" smtClean="0"/>
              <a:t>/</a:t>
            </a:r>
            <a:r>
              <a:rPr lang="en-US" sz="2400" dirty="0" err="1" smtClean="0"/>
              <a:t>valeur</a:t>
            </a:r>
            <a:r>
              <a:rPr lang="en-US" sz="2400" dirty="0" smtClean="0"/>
              <a:t> </a:t>
            </a:r>
            <a:r>
              <a:rPr lang="en-US" sz="2400" dirty="0" err="1" smtClean="0"/>
              <a:t>basées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le code </a:t>
            </a:r>
            <a:r>
              <a:rPr lang="en-US" sz="2400" dirty="0" err="1" smtClean="0"/>
              <a:t>defini</a:t>
            </a:r>
            <a:r>
              <a:rPr lang="en-US" sz="2400" dirty="0" smtClean="0"/>
              <a:t>.</a:t>
            </a:r>
            <a:endParaRPr lang="en-US" sz="2400" b="1" u="sng" dirty="0" smtClean="0"/>
          </a:p>
          <a:p>
            <a:pPr marL="342900" indent="-342900">
              <a:buFont typeface="+mj-lt"/>
              <a:buAutoNum type="arabicPeriod"/>
            </a:pPr>
            <a:endParaRPr lang="en-US" sz="2400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Output Format: </a:t>
            </a:r>
            <a:r>
              <a:rPr lang="fr-FR" sz="2400" dirty="0" smtClean="0"/>
              <a:t>Détermine comment les résultats sont écrits dans le répertoire de sortie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/>
              <a:t> Base de données orientée-colonne distribuée 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Construit sur le dessus de HDFS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Conçu pour les requêtes à faible latence et l'accès en temps réel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 Base de données </a:t>
            </a:r>
            <a:r>
              <a:rPr lang="fr-FR" sz="2400" dirty="0" err="1" smtClean="0"/>
              <a:t>NoSQL</a:t>
            </a:r>
            <a:endParaRPr lang="fr-FR" sz="2400" dirty="0" smtClean="0"/>
          </a:p>
          <a:p>
            <a:pPr>
              <a:buFont typeface="Arial" pitchFamily="34" charset="0"/>
              <a:buChar char="•"/>
            </a:pP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Écrit</a:t>
            </a:r>
            <a:r>
              <a:rPr lang="en-US" sz="2400" dirty="0" smtClean="0"/>
              <a:t> en Java</a:t>
            </a:r>
            <a:endParaRPr lang="en-US" sz="2400" dirty="0"/>
          </a:p>
        </p:txBody>
      </p:sp>
      <p:pic>
        <p:nvPicPr>
          <p:cNvPr id="1026" name="Picture 2" descr="C:\Users\Joseph\Desktop\hbase-inter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3672" y="4800600"/>
            <a:ext cx="3750328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Orientées</a:t>
            </a:r>
            <a:r>
              <a:rPr lang="en-US" dirty="0" smtClean="0"/>
              <a:t> </a:t>
            </a:r>
            <a:r>
              <a:rPr lang="en-US" dirty="0" err="1" smtClean="0"/>
              <a:t>lignes</a:t>
            </a:r>
            <a:r>
              <a:rPr lang="en-US" dirty="0" smtClean="0"/>
              <a:t> 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Orientées</a:t>
            </a:r>
            <a:r>
              <a:rPr lang="en-US" dirty="0" smtClean="0"/>
              <a:t> </a:t>
            </a:r>
            <a:r>
              <a:rPr lang="en-US" dirty="0" err="1" smtClean="0"/>
              <a:t>Colonnes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6764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5553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Orientées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lignes</a:t>
                      </a:r>
                      <a:r>
                        <a:rPr lang="en-US" sz="2800" dirty="0" smtClean="0"/>
                        <a:t> 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Orientées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Colonnes</a:t>
                      </a:r>
                      <a:endParaRPr lang="en-US" sz="2800" b="0" dirty="0"/>
                    </a:p>
                  </a:txBody>
                  <a:tcPr anchor="ctr"/>
                </a:tc>
              </a:tr>
              <a:tr h="949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OLTP  (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On-line Transaction Processing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OLAP</a:t>
                      </a:r>
                      <a:r>
                        <a:rPr lang="en-US" baseline="0" dirty="0" smtClean="0"/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(On-line Analytical Processing) </a:t>
                      </a:r>
                      <a:endParaRPr lang="en-US" dirty="0"/>
                    </a:p>
                  </a:txBody>
                  <a:tcPr anchor="ctr"/>
                </a:tc>
              </a:tr>
              <a:tr h="9492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Construit pour un petit nombre de colonnes / lignes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compression élevé en raison de peu de valeurs distinctes</a:t>
                      </a:r>
                      <a:endParaRPr lang="en-US" dirty="0"/>
                    </a:p>
                  </a:txBody>
                  <a:tcPr anchor="ctr"/>
                </a:tc>
              </a:tr>
              <a:tr h="135612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données sont stockées en rangée de tous les champs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données sont stockées comme colonne de toutes les valeurs d'un champ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2362200"/>
            <a:ext cx="260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Orientées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lignes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7459" y="235773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Orientées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Colonnes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L’Architecture</a:t>
            </a:r>
            <a:r>
              <a:rPr lang="en-US" dirty="0" smtClean="0"/>
              <a:t> de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Users\Joseph\Desktop\HBASE\HBASE-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5867400"/>
          </a:xfrm>
          <a:prstGeom prst="rect">
            <a:avLst/>
          </a:prstGeom>
          <a:noFill/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soft" dir="t"/>
            </a:scene3d>
            <a:sp3d prstMaterial="softEdge">
              <a:bevelT w="0" h="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7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L’Architecture</a:t>
            </a:r>
            <a:r>
              <a:rPr lang="en-US" sz="3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37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HBase</a:t>
            </a:r>
            <a:r>
              <a:rPr lang="en-US" sz="3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sz="37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31391"/>
            <a:ext cx="8763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Region Server: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Comparable au </a:t>
            </a:r>
            <a:r>
              <a:rPr lang="en-US" sz="2000" dirty="0" err="1" smtClean="0"/>
              <a:t>DataNode</a:t>
            </a:r>
            <a:r>
              <a:rPr lang="en-US" sz="2000" dirty="0" smtClean="0"/>
              <a:t> </a:t>
            </a:r>
            <a:r>
              <a:rPr lang="en-US" sz="2000" dirty="0" err="1" smtClean="0"/>
              <a:t>dand</a:t>
            </a:r>
            <a:r>
              <a:rPr lang="en-US" sz="2000" dirty="0" smtClean="0"/>
              <a:t> HDFS.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Gère toutes les requêtes de lecture / écriture reçues des clients.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La communication entre </a:t>
            </a:r>
            <a:r>
              <a:rPr lang="en-US" sz="2000" dirty="0" smtClean="0"/>
              <a:t>le Master Server  et les </a:t>
            </a:r>
            <a:r>
              <a:rPr lang="en-US" sz="2000" dirty="0" err="1" smtClean="0"/>
              <a:t>RedionServers</a:t>
            </a:r>
            <a:r>
              <a:rPr lang="en-US" sz="2000" dirty="0" smtClean="0"/>
              <a:t> </a:t>
            </a:r>
            <a:r>
              <a:rPr lang="en-US" sz="2000" dirty="0" err="1" smtClean="0"/>
              <a:t>passe</a:t>
            </a:r>
            <a:r>
              <a:rPr lang="en-US" sz="2000" dirty="0" smtClean="0"/>
              <a:t> par </a:t>
            </a:r>
            <a:r>
              <a:rPr lang="en-US" sz="2000" dirty="0" err="1" smtClean="0"/>
              <a:t>ZooKeeper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28600"/>
            <a:ext cx="10058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/>
          </a:p>
          <a:p>
            <a:r>
              <a:rPr lang="en-US" sz="2800" b="1" u="sng" dirty="0" smtClean="0"/>
              <a:t>Master Server: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Comparable au </a:t>
            </a:r>
            <a:r>
              <a:rPr lang="fr-FR" sz="2000" dirty="0" err="1" smtClean="0"/>
              <a:t>Namenode</a:t>
            </a:r>
            <a:r>
              <a:rPr lang="fr-FR" sz="2000" dirty="0" smtClean="0"/>
              <a:t> dans HDFS.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err="1" smtClean="0"/>
              <a:t>Gére</a:t>
            </a:r>
            <a:r>
              <a:rPr lang="fr-FR" sz="2000" dirty="0" smtClean="0"/>
              <a:t> et surveille les opérations de cluster </a:t>
            </a:r>
            <a:r>
              <a:rPr lang="fr-FR" sz="2000" dirty="0" err="1" smtClean="0"/>
              <a:t>Hbase</a:t>
            </a:r>
            <a:r>
              <a:rPr lang="fr-F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Responsable</a:t>
            </a:r>
            <a:r>
              <a:rPr lang="en-US" sz="2000" dirty="0" smtClean="0"/>
              <a:t> de Load Balancing  </a:t>
            </a:r>
            <a:r>
              <a:rPr lang="fr-FR" sz="2000" dirty="0" smtClean="0"/>
              <a:t>et de diviser les données.</a:t>
            </a:r>
          </a:p>
          <a:p>
            <a:r>
              <a:rPr lang="fr-FR" sz="2000" dirty="0" smtClean="0"/>
              <a:t> </a:t>
            </a:r>
            <a:endParaRPr lang="en-US" sz="2000" dirty="0" smtClean="0"/>
          </a:p>
          <a:p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L‘Intérieur de HDFS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Joseph\Desktop\HBASE\intern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388" y="1447800"/>
            <a:ext cx="6297612" cy="5410200"/>
          </a:xfrm>
          <a:prstGeom prst="rect">
            <a:avLst/>
          </a:prstGeom>
          <a:noFill/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soft" dir="t"/>
            </a:scene3d>
            <a:sp3d prstMaterial="softEdge">
              <a:bevelT w="0" h="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7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L‘Intérieur</a:t>
            </a:r>
            <a:r>
              <a:rPr lang="en-US" sz="3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HBASE</a:t>
            </a:r>
            <a:endParaRPr lang="en-US" sz="37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-15240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C’est quoi Hadoop?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3886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/>
              <a:t> Système distribué pour le stockage et le traitement de grands ensembles de données.</a:t>
            </a:r>
          </a:p>
          <a:p>
            <a:pPr>
              <a:buFont typeface="Arial" pitchFamily="34" charset="0"/>
              <a:buChar char="•"/>
            </a:pPr>
            <a:endParaRPr lang="fr-FR" sz="2000" b="1" dirty="0" smtClean="0"/>
          </a:p>
          <a:p>
            <a:pPr>
              <a:buFont typeface="Arial" pitchFamily="34" charset="0"/>
              <a:buChar char="•"/>
            </a:pPr>
            <a:r>
              <a:rPr lang="fr-FR" sz="2000" b="1" dirty="0" smtClean="0"/>
              <a:t> Traitement Batch</a:t>
            </a:r>
          </a:p>
          <a:p>
            <a:pPr>
              <a:buFont typeface="Arial" pitchFamily="34" charset="0"/>
              <a:buChar char="•"/>
            </a:pPr>
            <a:endParaRPr lang="fr-FR" sz="2000" b="1" dirty="0" smtClean="0"/>
          </a:p>
          <a:p>
            <a:pPr>
              <a:buFont typeface="Arial" pitchFamily="34" charset="0"/>
              <a:buChar char="•"/>
            </a:pPr>
            <a:r>
              <a:rPr lang="fr-FR" sz="2000" b="1" dirty="0" smtClean="0"/>
              <a:t> Basé sur le système de fichiers de Google (GFS)</a:t>
            </a:r>
          </a:p>
          <a:p>
            <a:pPr>
              <a:buFont typeface="Arial" pitchFamily="34" charset="0"/>
              <a:buChar char="•"/>
            </a:pPr>
            <a:endParaRPr lang="fr-FR" sz="2000" b="1" dirty="0" smtClean="0"/>
          </a:p>
          <a:p>
            <a:pPr>
              <a:buFont typeface="Arial" pitchFamily="34" charset="0"/>
              <a:buChar char="•"/>
            </a:pPr>
            <a:r>
              <a:rPr lang="fr-FR" sz="2000" b="1" dirty="0" smtClean="0"/>
              <a:t> Sous licence de Apache</a:t>
            </a:r>
          </a:p>
          <a:p>
            <a:pPr>
              <a:buFont typeface="Arial" pitchFamily="34" charset="0"/>
              <a:buChar char="•"/>
            </a:pPr>
            <a:endParaRPr lang="fr-FR" sz="2000" b="1" dirty="0" smtClean="0"/>
          </a:p>
        </p:txBody>
      </p:sp>
      <p:pic>
        <p:nvPicPr>
          <p:cNvPr id="2051" name="Picture 3" descr="C:\Users\Joseph\Desktop\hadoop-logo-D36814CB84-seeklogo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905000"/>
            <a:ext cx="4087283" cy="3065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Fin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L’architecture de Hadoop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1" y="1371600"/>
            <a:ext cx="548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676400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fr-FR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Lucida Sans Unicode (Body)"/>
                <a:ea typeface="Adobe Heiti Std R" pitchFamily="34" charset="-128"/>
                <a:cs typeface="Arial" pitchFamily="34" charset="0"/>
              </a:rPr>
              <a:t> Évolutif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Lucida Sans Unicode (Body)"/>
                <a:ea typeface="Adobe Heiti Std R" pitchFamily="34" charset="-128"/>
                <a:cs typeface="Arial" pitchFamily="34" charset="0"/>
              </a:rPr>
              <a:t> Flexible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Lucida Sans Unicode (Body)"/>
                <a:ea typeface="Adobe Heiti Std R" pitchFamily="34" charset="-128"/>
                <a:cs typeface="Arial" pitchFamily="34" charset="0"/>
              </a:rPr>
              <a:t> Tolérance aux pannes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Lucida Sans Unicode (Body)"/>
                <a:ea typeface="Adobe Heiti Std R" pitchFamily="34" charset="-128"/>
                <a:cs typeface="Arial" pitchFamily="34" charset="0"/>
              </a:rPr>
              <a:t> Intelligent 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Lucida Sans Unicode (Body)"/>
              <a:ea typeface="Adobe Heiti Std R" pitchFamily="34" charset="-128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+mj-lt"/>
              <a:ea typeface="Adobe Heiti Std R" pitchFamily="34" charset="-128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L'écosystème de Hadoop</a:t>
            </a:r>
            <a:endParaRPr lang="en-US" dirty="0"/>
          </a:p>
        </p:txBody>
      </p:sp>
      <p:pic>
        <p:nvPicPr>
          <p:cNvPr id="1026" name="Picture 2" descr="C:\Users\Joseph\Desktop\HBASE\hado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L’implémentation de Hadoop Stack</a:t>
            </a:r>
            <a:endParaRPr lang="en-US" dirty="0"/>
          </a:p>
        </p:txBody>
      </p:sp>
      <p:pic>
        <p:nvPicPr>
          <p:cNvPr id="2050" name="Picture 2" descr="C:\Users\Joseph\Desktop\HBASE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501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L'Architecture HDFS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05000"/>
            <a:ext cx="4724401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Architecture Master/Slave </a:t>
            </a:r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</a:t>
            </a:r>
            <a:r>
              <a:rPr lang="fr-FR" sz="2200" b="1" dirty="0" smtClean="0"/>
              <a:t>les opérations du système de     fichiers sont gérés par le NameNode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Les DataNodes effectuent toute les opérations des blocks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Secondary NameNode: </a:t>
            </a:r>
            <a:r>
              <a:rPr lang="en-US" sz="2200" b="1" dirty="0" smtClean="0"/>
              <a:t>system restore pour le NameNode </a:t>
            </a: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447799"/>
            <a:ext cx="3695700" cy="51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HDFS Multi-Rack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1" y="1219200"/>
            <a:ext cx="5410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057400"/>
            <a:ext cx="3733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Prévention des pertes de données grâce à la fonctionnalité de ‘Rack-awareness’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Gain de bande passante grâce à la fonctionnalité de ‘Data locality’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L‘Intérieur de HDFS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447800"/>
            <a:ext cx="5867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447800"/>
            <a:ext cx="320040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u="sng" dirty="0" smtClean="0"/>
              <a:t>NameNode:</a:t>
            </a:r>
          </a:p>
          <a:p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Contient les métadata du système de fichiers</a:t>
            </a:r>
            <a:endParaRPr lang="en-US" sz="2200" b="1" dirty="0" smtClean="0"/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Un point de défaillance unique</a:t>
            </a:r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Surveille la santé des datanodes</a:t>
            </a: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5012911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Secondary NameNode</a:t>
            </a:r>
          </a:p>
          <a:p>
            <a:endParaRPr lang="en-US" sz="24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Peut reconstruire le namenode</a:t>
            </a:r>
          </a:p>
          <a:p>
            <a:pPr>
              <a:buFont typeface="Arial" pitchFamily="34" charset="0"/>
              <a:buChar char="•"/>
            </a:pPr>
            <a:endParaRPr lang="en-US" sz="2200" b="1" u="sng" dirty="0" smtClean="0"/>
          </a:p>
          <a:p>
            <a:pPr>
              <a:buFont typeface="Arial" pitchFamily="34" charset="0"/>
              <a:buChar char="•"/>
            </a:pPr>
            <a:endParaRPr lang="en-US" sz="2200" b="1" u="sng" dirty="0" smtClean="0"/>
          </a:p>
          <a:p>
            <a:pPr>
              <a:buFont typeface="Arial" pitchFamily="34" charset="0"/>
              <a:buChar char="•"/>
            </a:pPr>
            <a:endParaRPr lang="en-US" sz="2200" b="1" u="sng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Pas un serveur haute disponibilité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Joue le rôle de HouseKeeper</a:t>
            </a:r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09600"/>
            <a:ext cx="3657600" cy="107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Datanode</a:t>
            </a:r>
          </a:p>
          <a:p>
            <a:pPr algn="ctr"/>
            <a:endParaRPr lang="en-US" sz="2400" b="1" u="sng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Traite les demandes des clients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r>
              <a:rPr lang="fr-FR" sz="2200" b="1" dirty="0" smtClean="0"/>
              <a:t> Envoie des  messages HeartBeat à namenode toutes les 3 secondes</a:t>
            </a:r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fr-FR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943100" y="34671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909</TotalTime>
  <Words>495</Words>
  <Application>Microsoft Office PowerPoint</Application>
  <PresentationFormat>On-screen Show (4:3)</PresentationFormat>
  <Paragraphs>180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Hadoop/Hbase</vt:lpstr>
      <vt:lpstr>C’est quoi Hadoop?</vt:lpstr>
      <vt:lpstr>L’architecture de Hadoop</vt:lpstr>
      <vt:lpstr>L'écosystème de Hadoop</vt:lpstr>
      <vt:lpstr>L’implémentation de Hadoop Stack</vt:lpstr>
      <vt:lpstr>L'Architecture HDFS </vt:lpstr>
      <vt:lpstr>HDFS Multi-Rack</vt:lpstr>
      <vt:lpstr>L‘Intérieur de HDFS</vt:lpstr>
      <vt:lpstr>Slide 9</vt:lpstr>
      <vt:lpstr>L'Architecture MapReduce:</vt:lpstr>
      <vt:lpstr>Slide 11</vt:lpstr>
      <vt:lpstr>Les Phases de MapReduce</vt:lpstr>
      <vt:lpstr>Slide 13</vt:lpstr>
      <vt:lpstr>Hbase</vt:lpstr>
      <vt:lpstr>  Orientées lignes  vs Orientées Colonnes </vt:lpstr>
      <vt:lpstr>Slide 16</vt:lpstr>
      <vt:lpstr>L’Architecture de HBase </vt:lpstr>
      <vt:lpstr>Slide 18</vt:lpstr>
      <vt:lpstr>L‘Intérieur de HDFS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Hadoop/Hbase</dc:title>
  <dc:creator>Joseph</dc:creator>
  <cp:lastModifiedBy>Joseph</cp:lastModifiedBy>
  <cp:revision>73</cp:revision>
  <dcterms:created xsi:type="dcterms:W3CDTF">2017-03-20T19:50:53Z</dcterms:created>
  <dcterms:modified xsi:type="dcterms:W3CDTF">2017-03-24T18:39:30Z</dcterms:modified>
</cp:coreProperties>
</file>