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67866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a:solidFill>
                  <a:schemeClr val="tx2">
                    <a:lumMod val="75000"/>
                  </a:schemeClr>
                </a:solidFill>
              </a:rPr>
              <a:t>Joseph Akash C</a:t>
            </a:r>
            <a:br>
              <a:rPr lang="en-IN" b="1" spc="15" dirty="0">
                <a:solidFill>
                  <a:schemeClr val="tx2">
                    <a:lumMod val="75000"/>
                  </a:schemeClr>
                </a:solidFill>
              </a:rPr>
            </a:br>
            <a:r>
              <a:rPr lang="en-IN" b="1" spc="15" dirty="0">
                <a:solidFill>
                  <a:schemeClr val="tx2">
                    <a:lumMod val="75000"/>
                  </a:schemeClr>
                </a:solidFill>
              </a:rPr>
              <a:t>962821205026</a:t>
            </a:r>
            <a:br>
              <a:rPr lang="en-IN" b="1" spc="15" dirty="0">
                <a:solidFill>
                  <a:schemeClr val="tx2">
                    <a:lumMod val="75000"/>
                  </a:schemeClr>
                </a:solidFill>
              </a:rPr>
            </a:br>
            <a:r>
              <a:rPr lang="en-IN" b="1" spc="15" dirty="0" err="1">
                <a:solidFill>
                  <a:schemeClr val="tx2">
                    <a:lumMod val="75000"/>
                  </a:schemeClr>
                </a:solidFill>
              </a:rPr>
              <a:t>B.Tech</a:t>
            </a:r>
            <a:r>
              <a:rPr lang="en-IN" b="1" spc="15" dirty="0">
                <a:solidFill>
                  <a:schemeClr val="tx2">
                    <a:lumMod val="75000"/>
                  </a:schemeClr>
                </a:solidFill>
              </a:rPr>
              <a:t>-IT</a:t>
            </a:r>
            <a:br>
              <a:rPr lang="en-IN" b="1" spc="15" dirty="0">
                <a:solidFill>
                  <a:schemeClr val="tx2">
                    <a:lumMod val="75000"/>
                  </a:schemeClr>
                </a:solidFill>
              </a:rPr>
            </a:br>
            <a:r>
              <a:rPr lang="en-IN" b="1" spc="15" dirty="0">
                <a:solidFill>
                  <a:schemeClr val="tx2">
                    <a:lumMod val="75000"/>
                  </a:schemeClr>
                </a:solidFill>
              </a:rPr>
              <a:t>3</a:t>
            </a:r>
            <a:r>
              <a:rPr lang="en-IN" b="1" spc="15" baseline="30000" dirty="0">
                <a:solidFill>
                  <a:schemeClr val="tx2">
                    <a:lumMod val="75000"/>
                  </a:schemeClr>
                </a:solidFill>
              </a:rPr>
              <a:t>rd</a:t>
            </a:r>
            <a:r>
              <a:rPr lang="en-IN" b="1" spc="15" dirty="0">
                <a:solidFill>
                  <a:schemeClr val="tx2">
                    <a:lumMod val="75000"/>
                  </a:schemeClr>
                </a:solidFill>
              </a:rPr>
              <a:t> Year</a:t>
            </a:r>
            <a:br>
              <a:rPr lang="en-IN" b="1" spc="15" dirty="0">
                <a:solidFill>
                  <a:schemeClr val="tx2">
                    <a:lumMod val="75000"/>
                  </a:schemeClr>
                </a:solidFill>
              </a:rPr>
            </a:br>
            <a:r>
              <a:rPr lang="en-IN" b="1" spc="15" dirty="0">
                <a:solidFill>
                  <a:schemeClr val="tx2">
                    <a:lumMod val="75000"/>
                  </a:schemeClr>
                </a:solidFill>
              </a:rPr>
              <a:t>UCEN</a:t>
            </a:r>
            <a:endParaRPr b="1" spc="15" dirty="0">
              <a:solidFill>
                <a:schemeClr val="tx2">
                  <a:lumMod val="75000"/>
                </a:schemeClr>
              </a:solidFill>
            </a:endParaRPr>
          </a:p>
        </p:txBody>
      </p:sp>
      <p:sp>
        <p:nvSpPr>
          <p:cNvPr id="8" name="object 8"/>
          <p:cNvSpPr txBox="1"/>
          <p:nvPr/>
        </p:nvSpPr>
        <p:spPr>
          <a:xfrm>
            <a:off x="6400800" y="44849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latin typeface="Trebuchet MS"/>
                <a:cs typeface="Trebuchet MS"/>
              </a:rPr>
              <a:t>Project Architecture</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FAFC165-F5E7-DC11-1F3F-DD0570F49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0EADC5C1-948D-1878-72C2-5B19A6FB9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551" y="1146169"/>
            <a:ext cx="4747840" cy="3855120"/>
          </a:xfrm>
          <a:prstGeom prst="rect">
            <a:avLst/>
          </a:prstGeom>
        </p:spPr>
      </p:pic>
      <p:pic>
        <p:nvPicPr>
          <p:cNvPr id="11" name="Picture 10">
            <a:extLst>
              <a:ext uri="{FF2B5EF4-FFF2-40B4-BE49-F238E27FC236}">
                <a16:creationId xmlns:a16="http://schemas.microsoft.com/office/drawing/2014/main" id="{72B550F5-7B64-4D48-2ECC-7A0F4C4C5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60" y="1188209"/>
            <a:ext cx="4747840" cy="3771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rPr>
              <a:t>FACE EXPRESSION RECOGNITION USING CNN</a:t>
            </a:r>
            <a:endParaRPr lang="en-IN" sz="4400" kern="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E87514AB-03FA-B3C3-E672-C737E8275F3A}"/>
              </a:ext>
            </a:extLst>
          </p:cNvPr>
          <p:cNvSpPr txBox="1">
            <a:spLocks/>
          </p:cNvSpPr>
          <p:nvPr/>
        </p:nvSpPr>
        <p:spPr>
          <a:xfrm>
            <a:off x="914400" y="1828800"/>
            <a:ext cx="7485112" cy="340221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t>PROJECT OVERVIEW</a:t>
            </a:r>
            <a:endParaRPr sz="48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963012AF-3808-08A2-F043-CC302D9DC43D}"/>
              </a:ext>
            </a:extLst>
          </p:cNvPr>
          <p:cNvSpPr txBox="1">
            <a:spLocks/>
          </p:cNvSpPr>
          <p:nvPr/>
        </p:nvSpPr>
        <p:spPr>
          <a:xfrm>
            <a:off x="676275" y="1620175"/>
            <a:ext cx="8153400" cy="321498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EEDA397F-A38D-F60C-F0D1-1DE9F9E72C5B}"/>
              </a:ext>
            </a:extLst>
          </p:cNvPr>
          <p:cNvSpPr txBox="1">
            <a:spLocks/>
          </p:cNvSpPr>
          <p:nvPr/>
        </p:nvSpPr>
        <p:spPr>
          <a:xfrm>
            <a:off x="838200" y="1257314"/>
            <a:ext cx="8320824" cy="49077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rPr>
              <a:t>Entertainment Industry: </a:t>
            </a:r>
            <a:r>
              <a:rPr lang="en-US" sz="2000" b="0" kern="0" spc="-20" dirty="0">
                <a:solidFill>
                  <a:schemeClr val="tx2">
                    <a:lumMod val="75000"/>
                  </a:schemeClr>
                </a:solidFill>
              </a:rPr>
              <a:t>Analyzing audience reactions in media content.</a:t>
            </a:r>
          </a:p>
          <a:p>
            <a:pPr marL="12700">
              <a:spcBef>
                <a:spcPts val="130"/>
              </a:spcBef>
              <a:tabLst>
                <a:tab pos="2727960" algn="l"/>
              </a:tabLst>
            </a:pPr>
            <a:r>
              <a:rPr lang="en-US" sz="2400" kern="0" spc="-20" dirty="0">
                <a:solidFill>
                  <a:schemeClr val="tx2">
                    <a:lumMod val="75000"/>
                  </a:schemeClr>
                </a:solidFill>
              </a:rPr>
              <a:t>Market Research Firms: </a:t>
            </a:r>
            <a:r>
              <a:rPr lang="en-US" sz="2000" b="0" kern="0" spc="-20" dirty="0">
                <a:solidFill>
                  <a:schemeClr val="tx2">
                    <a:lumMod val="75000"/>
                  </a:schemeClr>
                </a:solidFill>
              </a:rPr>
              <a:t>Gauging consumer sentiment and emotional responses.</a:t>
            </a:r>
          </a:p>
          <a:p>
            <a:pPr marL="12700">
              <a:spcBef>
                <a:spcPts val="130"/>
              </a:spcBef>
              <a:tabLst>
                <a:tab pos="2727960" algn="l"/>
              </a:tabLst>
            </a:pPr>
            <a:r>
              <a:rPr lang="en-US" sz="2400" kern="0" spc="-20" dirty="0">
                <a:solidFill>
                  <a:schemeClr val="tx2">
                    <a:lumMod val="75000"/>
                  </a:schemeClr>
                </a:solidFill>
              </a:rPr>
              <a:t>Education Sector: </a:t>
            </a:r>
            <a:r>
              <a:rPr lang="en-US" sz="2000" b="0" kern="0" spc="-20" dirty="0">
                <a:solidFill>
                  <a:schemeClr val="tx2">
                    <a:lumMod val="75000"/>
                  </a:schemeClr>
                </a:solidFill>
              </a:rPr>
              <a:t>Assessing student engagement and understanding.</a:t>
            </a:r>
          </a:p>
          <a:p>
            <a:pPr marL="12700">
              <a:spcBef>
                <a:spcPts val="130"/>
              </a:spcBef>
              <a:tabLst>
                <a:tab pos="2727960" algn="l"/>
              </a:tabLst>
            </a:pPr>
            <a:r>
              <a:rPr lang="en-US" sz="2400" kern="0" spc="-20" dirty="0">
                <a:solidFill>
                  <a:schemeClr val="tx2">
                    <a:lumMod val="75000"/>
                  </a:schemeClr>
                </a:solidFill>
              </a:rPr>
              <a:t>Healthcare Providers: </a:t>
            </a:r>
            <a:r>
              <a:rPr lang="en-US" sz="2000" b="0" kern="0" spc="-20" dirty="0">
                <a:solidFill>
                  <a:schemeClr val="tx2">
                    <a:lumMod val="75000"/>
                  </a:schemeClr>
                </a:solidFill>
              </a:rPr>
              <a:t>Diagnosing and monitoring mental health conditions.</a:t>
            </a:r>
          </a:p>
          <a:p>
            <a:pPr marL="12700">
              <a:spcBef>
                <a:spcPts val="130"/>
              </a:spcBef>
              <a:tabLst>
                <a:tab pos="2727960" algn="l"/>
              </a:tabLst>
            </a:pPr>
            <a:r>
              <a:rPr lang="en-US" sz="2400" kern="0" spc="-20" dirty="0">
                <a:solidFill>
                  <a:schemeClr val="tx2">
                    <a:lumMod val="75000"/>
                  </a:schemeClr>
                </a:solidFill>
              </a:rPr>
              <a:t>Human-Computer Interaction: </a:t>
            </a:r>
            <a:r>
              <a:rPr lang="en-US" sz="2000" b="0" kern="0" spc="-20" dirty="0">
                <a:solidFill>
                  <a:schemeClr val="tx2">
                    <a:lumMod val="75000"/>
                  </a:schemeClr>
                </a:solidFill>
              </a:rPr>
              <a:t>Developing emotionally intelligent interfaces.</a:t>
            </a:r>
          </a:p>
          <a:p>
            <a:pPr marL="12700">
              <a:spcBef>
                <a:spcPts val="130"/>
              </a:spcBef>
              <a:tabLst>
                <a:tab pos="2727960" algn="l"/>
              </a:tabLst>
            </a:pPr>
            <a:r>
              <a:rPr lang="en-US" sz="2400" kern="0" spc="-20" dirty="0">
                <a:solidFill>
                  <a:schemeClr val="tx2">
                    <a:lumMod val="75000"/>
                  </a:schemeClr>
                </a:solidFill>
              </a:rPr>
              <a:t>Gaming Industry: </a:t>
            </a:r>
            <a:r>
              <a:rPr lang="en-US" sz="2000" b="0" kern="0" spc="-20" dirty="0">
                <a:solidFill>
                  <a:schemeClr val="tx2">
                    <a:lumMod val="75000"/>
                  </a:schemeClr>
                </a:solidFill>
              </a:rPr>
              <a:t>Creating immersive gaming experiences.</a:t>
            </a:r>
          </a:p>
          <a:p>
            <a:pPr marL="12700">
              <a:spcBef>
                <a:spcPts val="130"/>
              </a:spcBef>
              <a:tabLst>
                <a:tab pos="2727960" algn="l"/>
              </a:tabLst>
            </a:pPr>
            <a:r>
              <a:rPr lang="en-US" sz="2400" kern="0" spc="-20" dirty="0">
                <a:solidFill>
                  <a:schemeClr val="tx2">
                    <a:lumMod val="75000"/>
                  </a:schemeClr>
                </a:solidFill>
              </a:rPr>
              <a:t>Retail Industry: </a:t>
            </a:r>
            <a:r>
              <a:rPr lang="en-US" sz="2000" b="0" kern="0" spc="-20" dirty="0">
                <a:solidFill>
                  <a:schemeClr val="tx2">
                    <a:lumMod val="75000"/>
                  </a:schemeClr>
                </a:solidFill>
              </a:rPr>
              <a:t>Personalizing customer experiences based on emotional cues.</a:t>
            </a:r>
          </a:p>
          <a:p>
            <a:pPr marL="12700">
              <a:spcBef>
                <a:spcPts val="130"/>
              </a:spcBef>
              <a:tabLst>
                <a:tab pos="2727960" algn="l"/>
              </a:tabLst>
            </a:pPr>
            <a:r>
              <a:rPr lang="en-US" sz="2400" kern="0" spc="-20" dirty="0">
                <a:solidFill>
                  <a:schemeClr val="tx2">
                    <a:lumMod val="75000"/>
                  </a:schemeClr>
                </a:solidFill>
              </a:rPr>
              <a:t>Automotive Sector: </a:t>
            </a:r>
            <a:r>
              <a:rPr lang="en-US" sz="2000" b="0" kern="0" spc="-20" dirty="0">
                <a:solidFill>
                  <a:schemeClr val="tx2">
                    <a:lumMod val="75000"/>
                  </a:schemeClr>
                </a:solidFill>
              </a:rPr>
              <a:t>Designing vehicles that respond to driver emotions.</a:t>
            </a:r>
            <a:endParaRPr lang="en-IN" sz="2400" b="0" kern="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3033712" y="1261169"/>
            <a:ext cx="6410325" cy="41716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676275" y="941624"/>
            <a:ext cx="8467916" cy="52283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rPr>
              <a:t>Accuracy: </a:t>
            </a:r>
            <a:r>
              <a:rPr lang="en-US" sz="1800" b="0" kern="0" spc="-20" dirty="0">
                <a:solidFill>
                  <a:schemeClr val="tx2">
                    <a:lumMod val="75000"/>
                  </a:schemeClr>
                </a:solidFill>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Efficiency: </a:t>
            </a:r>
            <a:r>
              <a:rPr lang="en-US" sz="1800" b="0" kern="0" spc="-20" dirty="0">
                <a:solidFill>
                  <a:schemeClr val="tx2">
                    <a:lumMod val="75000"/>
                  </a:schemeClr>
                </a:solidFill>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Versatility: </a:t>
            </a:r>
            <a:r>
              <a:rPr lang="en-US" sz="1800" b="0" kern="0" spc="-20" dirty="0">
                <a:solidFill>
                  <a:schemeClr val="tx2">
                    <a:lumMod val="75000"/>
                  </a:schemeClr>
                </a:solidFill>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Enhanced User Experiences: </a:t>
            </a:r>
            <a:r>
              <a:rPr lang="en-US" sz="1800" b="0" kern="0" spc="-20" dirty="0">
                <a:solidFill>
                  <a:schemeClr val="tx2">
                    <a:lumMod val="75000"/>
                  </a:schemeClr>
                </a:solidFill>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Innovation: </a:t>
            </a:r>
            <a:r>
              <a:rPr lang="en-US" sz="1800" b="0" kern="0" spc="-20" dirty="0">
                <a:solidFill>
                  <a:schemeClr val="tx2">
                    <a:lumMod val="75000"/>
                  </a:schemeClr>
                </a:solidFill>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endParaRPr>
          </a:p>
        </p:txBody>
      </p:sp>
    </p:spTree>
    <p:extLst>
      <p:ext uri="{BB962C8B-B14F-4D97-AF65-F5344CB8AC3E}">
        <p14:creationId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object 7">
            <a:extLst>
              <a:ext uri="{FF2B5EF4-FFF2-40B4-BE49-F238E27FC236}">
                <a16:creationId xmlns:a16="http://schemas.microsoft.com/office/drawing/2014/main" id="{64DEB20C-18AD-A542-0552-D84E0E0846FC}"/>
              </a:ext>
            </a:extLst>
          </p:cNvPr>
          <p:cNvSpPr txBox="1">
            <a:spLocks/>
          </p:cNvSpPr>
          <p:nvPr/>
        </p:nvSpPr>
        <p:spPr>
          <a:xfrm>
            <a:off x="2789548" y="2314334"/>
            <a:ext cx="6248400" cy="284821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646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Joseph Akash C 962821205026 B.Tech-IT 3rd Year UCEN</vt:lpstr>
      <vt:lpstr>PROJECT TITLE</vt:lpstr>
      <vt:lpstr>AGENDA</vt:lpstr>
      <vt:lpstr>PROBLEM STATEMENT</vt:lpstr>
      <vt:lpstr>PROJECT OVERVIEW</vt:lpstr>
      <vt:lpstr>WHO ARE THE END USERS?</vt:lpstr>
      <vt:lpstr>SOLUTION </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Joseph Akash</cp:lastModifiedBy>
  <cp:revision>6</cp:revision>
  <dcterms:created xsi:type="dcterms:W3CDTF">2024-04-05T04:31:46Z</dcterms:created>
  <dcterms:modified xsi:type="dcterms:W3CDTF">2024-05-01T10:34:51Z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