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72" r:id="rId7"/>
    <p:sldId id="264" r:id="rId8"/>
    <p:sldId id="266" r:id="rId9"/>
    <p:sldId id="263" r:id="rId10"/>
    <p:sldId id="265" r:id="rId11"/>
    <p:sldId id="270" r:id="rId12"/>
    <p:sldId id="268" r:id="rId13"/>
    <p:sldId id="269" r:id="rId14"/>
    <p:sldId id="277" r:id="rId15"/>
    <p:sldId id="278" r:id="rId16"/>
    <p:sldId id="271" r:id="rId17"/>
    <p:sldId id="275" r:id="rId18"/>
    <p:sldId id="27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 Kumar" initials="SK" lastIdx="1" clrIdx="0">
    <p:extLst>
      <p:ext uri="{19B8F6BF-5375-455C-9EA6-DF929625EA0E}">
        <p15:presenceInfo xmlns:p15="http://schemas.microsoft.com/office/powerpoint/2012/main" userId="c467ecb047b544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5" d="100"/>
          <a:sy n="85"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7T23:10:53.63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2E18-4BDB-7A90-ECFC-6E716548514D}"/>
              </a:ext>
            </a:extLst>
          </p:cNvPr>
          <p:cNvSpPr>
            <a:spLocks noGrp="1"/>
          </p:cNvSpPr>
          <p:nvPr>
            <p:ph type="ctrTitle"/>
          </p:nvPr>
        </p:nvSpPr>
        <p:spPr>
          <a:xfrm>
            <a:off x="1269669" y="0"/>
            <a:ext cx="9550731" cy="2608729"/>
          </a:xfrm>
        </p:spPr>
        <p:txBody>
          <a:bodyPr/>
          <a:lstStyle/>
          <a:p>
            <a:r>
              <a:rPr lang="en-IN" sz="4400" b="1" dirty="0"/>
              <a:t>Creation of website for </a:t>
            </a:r>
            <a:r>
              <a:rPr lang="en-IN" sz="4400" b="1" dirty="0" err="1"/>
              <a:t>csit</a:t>
            </a:r>
            <a:r>
              <a:rPr lang="en-IN" sz="4400" b="1" dirty="0"/>
              <a:t> department</a:t>
            </a:r>
          </a:p>
        </p:txBody>
      </p:sp>
      <p:sp>
        <p:nvSpPr>
          <p:cNvPr id="3" name="Subtitle 2">
            <a:extLst>
              <a:ext uri="{FF2B5EF4-FFF2-40B4-BE49-F238E27FC236}">
                <a16:creationId xmlns:a16="http://schemas.microsoft.com/office/drawing/2014/main" id="{EA62D03A-5F4F-D173-A55D-440DA0799DF4}"/>
              </a:ext>
            </a:extLst>
          </p:cNvPr>
          <p:cNvSpPr>
            <a:spLocks noGrp="1"/>
          </p:cNvSpPr>
          <p:nvPr>
            <p:ph type="subTitle" idx="1"/>
          </p:nvPr>
        </p:nvSpPr>
        <p:spPr>
          <a:xfrm>
            <a:off x="661729" y="3765176"/>
            <a:ext cx="5325061" cy="1945341"/>
          </a:xfrm>
        </p:spPr>
        <p:txBody>
          <a:bodyPr>
            <a:normAutofit/>
          </a:bodyPr>
          <a:lstStyle/>
          <a:p>
            <a:r>
              <a:rPr lang="en-IN" sz="1800" b="1" dirty="0"/>
              <a:t>Project Guide</a:t>
            </a:r>
            <a:r>
              <a:rPr lang="en-IN" sz="1800" dirty="0"/>
              <a:t>: Mr. </a:t>
            </a:r>
            <a:r>
              <a:rPr lang="en-IN" sz="1800" dirty="0" err="1"/>
              <a:t>Avinash</a:t>
            </a:r>
            <a:r>
              <a:rPr lang="en-IN" sz="1800" dirty="0"/>
              <a:t> </a:t>
            </a:r>
            <a:r>
              <a:rPr lang="en-IN" sz="1800" dirty="0" err="1"/>
              <a:t>Amaranayani</a:t>
            </a:r>
            <a:endParaRPr lang="en-IN" sz="1800" dirty="0"/>
          </a:p>
          <a:p>
            <a:r>
              <a:rPr lang="en-US" sz="1800" dirty="0"/>
              <a:t>Assistant Professor   </a:t>
            </a:r>
          </a:p>
          <a:p>
            <a:r>
              <a:rPr lang="en-US" sz="1800" dirty="0"/>
              <a:t>CSIT Department</a:t>
            </a:r>
          </a:p>
          <a:p>
            <a:r>
              <a:rPr lang="en-US" sz="1800" dirty="0"/>
              <a:t>                                                                                                                                                              </a:t>
            </a:r>
          </a:p>
          <a:p>
            <a:endParaRPr lang="en-IN" sz="1800" dirty="0"/>
          </a:p>
          <a:p>
            <a:endParaRPr lang="en-IN" sz="1800" dirty="0"/>
          </a:p>
        </p:txBody>
      </p:sp>
      <p:sp>
        <p:nvSpPr>
          <p:cNvPr id="9" name="TextBox 8">
            <a:extLst>
              <a:ext uri="{FF2B5EF4-FFF2-40B4-BE49-F238E27FC236}">
                <a16:creationId xmlns:a16="http://schemas.microsoft.com/office/drawing/2014/main" id="{608FDCF8-0385-DA9E-E837-A7534DE293CB}"/>
              </a:ext>
            </a:extLst>
          </p:cNvPr>
          <p:cNvSpPr txBox="1"/>
          <p:nvPr/>
        </p:nvSpPr>
        <p:spPr>
          <a:xfrm>
            <a:off x="7180729" y="3765176"/>
            <a:ext cx="3514165" cy="923330"/>
          </a:xfrm>
          <a:prstGeom prst="rect">
            <a:avLst/>
          </a:prstGeom>
          <a:noFill/>
        </p:spPr>
        <p:txBody>
          <a:bodyPr wrap="square" rtlCol="0">
            <a:spAutoFit/>
          </a:bodyPr>
          <a:lstStyle/>
          <a:p>
            <a:pPr algn="just"/>
            <a:r>
              <a:rPr lang="en-US" sz="1800" dirty="0" err="1"/>
              <a:t>D.Joseph</a:t>
            </a:r>
            <a:r>
              <a:rPr lang="en-US" sz="1800" dirty="0"/>
              <a:t> Anand [19B81A3315]  </a:t>
            </a:r>
          </a:p>
          <a:p>
            <a:pPr algn="just"/>
            <a:r>
              <a:rPr lang="en-US" sz="1800" dirty="0" err="1"/>
              <a:t>P.Shiva</a:t>
            </a:r>
            <a:r>
              <a:rPr lang="en-US" sz="1800" dirty="0"/>
              <a:t> Kumar [19B81A3345]</a:t>
            </a:r>
          </a:p>
          <a:p>
            <a:pPr algn="just"/>
            <a:r>
              <a:rPr lang="en-US" sz="1800" dirty="0" err="1"/>
              <a:t>K.Purna</a:t>
            </a:r>
            <a:r>
              <a:rPr lang="en-US" sz="1800" dirty="0"/>
              <a:t> </a:t>
            </a:r>
            <a:r>
              <a:rPr lang="en-US" sz="1800" dirty="0" err="1"/>
              <a:t>Chander</a:t>
            </a:r>
            <a:r>
              <a:rPr lang="en-US" sz="1800" dirty="0"/>
              <a:t> [19B81A3330]</a:t>
            </a:r>
          </a:p>
        </p:txBody>
      </p:sp>
    </p:spTree>
    <p:extLst>
      <p:ext uri="{BB962C8B-B14F-4D97-AF65-F5344CB8AC3E}">
        <p14:creationId xmlns:p14="http://schemas.microsoft.com/office/powerpoint/2010/main" val="47538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C9F5-3D7D-F40D-1577-E4DFB061CFBD}"/>
              </a:ext>
            </a:extLst>
          </p:cNvPr>
          <p:cNvSpPr>
            <a:spLocks noGrp="1"/>
          </p:cNvSpPr>
          <p:nvPr>
            <p:ph type="title"/>
          </p:nvPr>
        </p:nvSpPr>
        <p:spPr>
          <a:xfrm>
            <a:off x="1295400" y="0"/>
            <a:ext cx="9601200" cy="1485900"/>
          </a:xfrm>
        </p:spPr>
        <p:txBody>
          <a:bodyPr/>
          <a:lstStyle/>
          <a:p>
            <a:r>
              <a:rPr lang="en-IN" dirty="0"/>
              <a:t>Sequence Diagram For Admin</a:t>
            </a:r>
            <a:br>
              <a:rPr lang="en-IN" dirty="0"/>
            </a:br>
            <a:endParaRPr lang="en-IN" dirty="0"/>
          </a:p>
        </p:txBody>
      </p:sp>
      <p:pic>
        <p:nvPicPr>
          <p:cNvPr id="5" name="Content Placeholder 4">
            <a:extLst>
              <a:ext uri="{FF2B5EF4-FFF2-40B4-BE49-F238E27FC236}">
                <a16:creationId xmlns:a16="http://schemas.microsoft.com/office/drawing/2014/main" id="{A1173B52-F759-43F6-4BB2-E9A55FA55480}"/>
              </a:ext>
            </a:extLst>
          </p:cNvPr>
          <p:cNvPicPr>
            <a:picLocks noGrp="1" noChangeAspect="1"/>
          </p:cNvPicPr>
          <p:nvPr>
            <p:ph idx="1"/>
          </p:nvPr>
        </p:nvPicPr>
        <p:blipFill>
          <a:blip r:embed="rId2"/>
          <a:stretch>
            <a:fillRect/>
          </a:stretch>
        </p:blipFill>
        <p:spPr>
          <a:xfrm>
            <a:off x="1792942" y="627529"/>
            <a:ext cx="9170894" cy="6158753"/>
          </a:xfrm>
        </p:spPr>
      </p:pic>
    </p:spTree>
    <p:extLst>
      <p:ext uri="{BB962C8B-B14F-4D97-AF65-F5344CB8AC3E}">
        <p14:creationId xmlns:p14="http://schemas.microsoft.com/office/powerpoint/2010/main" val="92079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5342-0C1E-EAD5-26E0-967907E870A2}"/>
              </a:ext>
            </a:extLst>
          </p:cNvPr>
          <p:cNvSpPr>
            <a:spLocks noGrp="1"/>
          </p:cNvSpPr>
          <p:nvPr>
            <p:ph type="title"/>
          </p:nvPr>
        </p:nvSpPr>
        <p:spPr/>
        <p:txBody>
          <a:bodyPr/>
          <a:lstStyle/>
          <a:p>
            <a:r>
              <a:rPr lang="en-IN" dirty="0"/>
              <a:t>Structure Diagram </a:t>
            </a:r>
          </a:p>
        </p:txBody>
      </p:sp>
      <p:pic>
        <p:nvPicPr>
          <p:cNvPr id="5" name="Content Placeholder 4">
            <a:extLst>
              <a:ext uri="{FF2B5EF4-FFF2-40B4-BE49-F238E27FC236}">
                <a16:creationId xmlns:a16="http://schemas.microsoft.com/office/drawing/2014/main" id="{1D6C26B0-0450-8D0E-6926-6C3F73AFFC8C}"/>
              </a:ext>
            </a:extLst>
          </p:cNvPr>
          <p:cNvPicPr>
            <a:picLocks noGrp="1" noChangeAspect="1"/>
          </p:cNvPicPr>
          <p:nvPr>
            <p:ph idx="1"/>
          </p:nvPr>
        </p:nvPicPr>
        <p:blipFill>
          <a:blip r:embed="rId2"/>
          <a:stretch>
            <a:fillRect/>
          </a:stretch>
        </p:blipFill>
        <p:spPr>
          <a:xfrm>
            <a:off x="2267371" y="1783975"/>
            <a:ext cx="8430404" cy="4912660"/>
          </a:xfrm>
        </p:spPr>
      </p:pic>
    </p:spTree>
    <p:extLst>
      <p:ext uri="{BB962C8B-B14F-4D97-AF65-F5344CB8AC3E}">
        <p14:creationId xmlns:p14="http://schemas.microsoft.com/office/powerpoint/2010/main" val="81095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51F3-1B09-C68B-BB45-0B3AA57763A5}"/>
              </a:ext>
            </a:extLst>
          </p:cNvPr>
          <p:cNvSpPr>
            <a:spLocks noGrp="1"/>
          </p:cNvSpPr>
          <p:nvPr>
            <p:ph type="title"/>
          </p:nvPr>
        </p:nvSpPr>
        <p:spPr>
          <a:xfrm>
            <a:off x="1093694" y="202826"/>
            <a:ext cx="9601200" cy="1485900"/>
          </a:xfrm>
        </p:spPr>
        <p:txBody>
          <a:bodyPr/>
          <a:lstStyle/>
          <a:p>
            <a:r>
              <a:rPr lang="en-IN" dirty="0"/>
              <a:t>Activity diagram for User</a:t>
            </a:r>
          </a:p>
        </p:txBody>
      </p:sp>
      <p:pic>
        <p:nvPicPr>
          <p:cNvPr id="5" name="Content Placeholder 4">
            <a:extLst>
              <a:ext uri="{FF2B5EF4-FFF2-40B4-BE49-F238E27FC236}">
                <a16:creationId xmlns:a16="http://schemas.microsoft.com/office/drawing/2014/main" id="{0A3337C3-E8F8-E48D-8476-8D10E6153274}"/>
              </a:ext>
            </a:extLst>
          </p:cNvPr>
          <p:cNvPicPr>
            <a:picLocks noGrp="1" noChangeAspect="1"/>
          </p:cNvPicPr>
          <p:nvPr>
            <p:ph idx="1"/>
          </p:nvPr>
        </p:nvPicPr>
        <p:blipFill>
          <a:blip r:embed="rId2"/>
          <a:stretch>
            <a:fillRect/>
          </a:stretch>
        </p:blipFill>
        <p:spPr>
          <a:xfrm>
            <a:off x="1600346" y="1021976"/>
            <a:ext cx="8852501" cy="5633198"/>
          </a:xfrm>
        </p:spPr>
      </p:pic>
    </p:spTree>
    <p:extLst>
      <p:ext uri="{BB962C8B-B14F-4D97-AF65-F5344CB8AC3E}">
        <p14:creationId xmlns:p14="http://schemas.microsoft.com/office/powerpoint/2010/main" val="396408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7268-03B1-E7AC-007C-E0023E70264B}"/>
              </a:ext>
            </a:extLst>
          </p:cNvPr>
          <p:cNvSpPr>
            <a:spLocks noGrp="1"/>
          </p:cNvSpPr>
          <p:nvPr>
            <p:ph type="title"/>
          </p:nvPr>
        </p:nvSpPr>
        <p:spPr/>
        <p:txBody>
          <a:bodyPr/>
          <a:lstStyle/>
          <a:p>
            <a:r>
              <a:rPr lang="en-IN" dirty="0"/>
              <a:t>Activity diagram for Admin</a:t>
            </a:r>
          </a:p>
        </p:txBody>
      </p:sp>
      <p:pic>
        <p:nvPicPr>
          <p:cNvPr id="5" name="Content Placeholder 4">
            <a:extLst>
              <a:ext uri="{FF2B5EF4-FFF2-40B4-BE49-F238E27FC236}">
                <a16:creationId xmlns:a16="http://schemas.microsoft.com/office/drawing/2014/main" id="{0B8CD6D3-631B-33D0-1C12-E33D275EFF83}"/>
              </a:ext>
            </a:extLst>
          </p:cNvPr>
          <p:cNvPicPr>
            <a:picLocks noGrp="1" noChangeAspect="1"/>
          </p:cNvPicPr>
          <p:nvPr>
            <p:ph idx="1"/>
          </p:nvPr>
        </p:nvPicPr>
        <p:blipFill>
          <a:blip r:embed="rId2"/>
          <a:stretch>
            <a:fillRect/>
          </a:stretch>
        </p:blipFill>
        <p:spPr>
          <a:xfrm>
            <a:off x="3535313" y="1748118"/>
            <a:ext cx="6128639" cy="5136776"/>
          </a:xfrm>
        </p:spPr>
      </p:pic>
    </p:spTree>
    <p:extLst>
      <p:ext uri="{BB962C8B-B14F-4D97-AF65-F5344CB8AC3E}">
        <p14:creationId xmlns:p14="http://schemas.microsoft.com/office/powerpoint/2010/main" val="91733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3548-6CED-C4B3-1BBC-F129E6E8A410}"/>
              </a:ext>
            </a:extLst>
          </p:cNvPr>
          <p:cNvSpPr>
            <a:spLocks noGrp="1"/>
          </p:cNvSpPr>
          <p:nvPr>
            <p:ph type="title"/>
          </p:nvPr>
        </p:nvSpPr>
        <p:spPr/>
        <p:txBody>
          <a:bodyPr/>
          <a:lstStyle/>
          <a:p>
            <a:r>
              <a:rPr lang="en-IN" dirty="0"/>
              <a:t>Contribution </a:t>
            </a:r>
          </a:p>
        </p:txBody>
      </p:sp>
      <p:sp>
        <p:nvSpPr>
          <p:cNvPr id="3" name="Content Placeholder 2">
            <a:extLst>
              <a:ext uri="{FF2B5EF4-FFF2-40B4-BE49-F238E27FC236}">
                <a16:creationId xmlns:a16="http://schemas.microsoft.com/office/drawing/2014/main" id="{DFDFBF14-EFBA-6DCA-717C-0EB7B63BD75A}"/>
              </a:ext>
            </a:extLst>
          </p:cNvPr>
          <p:cNvSpPr>
            <a:spLocks noGrp="1"/>
          </p:cNvSpPr>
          <p:nvPr>
            <p:ph idx="1"/>
          </p:nvPr>
        </p:nvSpPr>
        <p:spPr/>
        <p:txBody>
          <a:bodyPr/>
          <a:lstStyle/>
          <a:p>
            <a:r>
              <a:rPr lang="en-IN" dirty="0"/>
              <a:t>Information Gathering</a:t>
            </a:r>
          </a:p>
          <a:p>
            <a:r>
              <a:rPr lang="en-IN" dirty="0"/>
              <a:t>Styling of Website</a:t>
            </a:r>
          </a:p>
          <a:p>
            <a:endParaRPr lang="en-IN" dirty="0"/>
          </a:p>
        </p:txBody>
      </p:sp>
    </p:spTree>
    <p:extLst>
      <p:ext uri="{BB962C8B-B14F-4D97-AF65-F5344CB8AC3E}">
        <p14:creationId xmlns:p14="http://schemas.microsoft.com/office/powerpoint/2010/main" val="106495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6E3E-4BA0-AAA6-5CD1-6356631A6468}"/>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2A23C199-C5AB-9FDC-99B8-794A72F5E598}"/>
              </a:ext>
            </a:extLst>
          </p:cNvPr>
          <p:cNvSpPr>
            <a:spLocks noGrp="1"/>
          </p:cNvSpPr>
          <p:nvPr>
            <p:ph idx="1"/>
          </p:nvPr>
        </p:nvSpPr>
        <p:spPr/>
        <p:txBody>
          <a:bodyPr/>
          <a:lstStyle/>
          <a:p>
            <a:r>
              <a:rPr lang="en-IN" dirty="0"/>
              <a:t>Planning the  Frontend of the website(User Interface)</a:t>
            </a:r>
          </a:p>
          <a:p>
            <a:r>
              <a:rPr lang="en-IN" dirty="0"/>
              <a:t>Designing the Frontend</a:t>
            </a:r>
          </a:p>
          <a:p>
            <a:r>
              <a:rPr lang="en-IN" dirty="0"/>
              <a:t>Development of  Frontend  </a:t>
            </a:r>
          </a:p>
          <a:p>
            <a:endParaRPr lang="en-IN" dirty="0"/>
          </a:p>
        </p:txBody>
      </p:sp>
    </p:spTree>
    <p:extLst>
      <p:ext uri="{BB962C8B-B14F-4D97-AF65-F5344CB8AC3E}">
        <p14:creationId xmlns:p14="http://schemas.microsoft.com/office/powerpoint/2010/main" val="10471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C0F9-38F5-ACE6-826B-8CE308DE3491}"/>
              </a:ext>
            </a:extLst>
          </p:cNvPr>
          <p:cNvSpPr>
            <a:spLocks noGrp="1"/>
          </p:cNvSpPr>
          <p:nvPr>
            <p:ph type="title"/>
          </p:nvPr>
        </p:nvSpPr>
        <p:spPr/>
        <p:txBody>
          <a:bodyPr/>
          <a:lstStyle/>
          <a:p>
            <a:r>
              <a:rPr lang="en-IN" dirty="0"/>
              <a:t>Contribution </a:t>
            </a:r>
            <a:br>
              <a:rPr lang="en-IN" dirty="0"/>
            </a:br>
            <a:endParaRPr lang="en-IN" dirty="0"/>
          </a:p>
        </p:txBody>
      </p:sp>
      <p:sp>
        <p:nvSpPr>
          <p:cNvPr id="3" name="Content Placeholder 2">
            <a:extLst>
              <a:ext uri="{FF2B5EF4-FFF2-40B4-BE49-F238E27FC236}">
                <a16:creationId xmlns:a16="http://schemas.microsoft.com/office/drawing/2014/main" id="{7C6CD220-77EC-9651-513D-51B10FE45BE9}"/>
              </a:ext>
            </a:extLst>
          </p:cNvPr>
          <p:cNvSpPr>
            <a:spLocks noGrp="1"/>
          </p:cNvSpPr>
          <p:nvPr>
            <p:ph idx="1"/>
          </p:nvPr>
        </p:nvSpPr>
        <p:spPr>
          <a:xfrm>
            <a:off x="1295400" y="1174376"/>
            <a:ext cx="9601200" cy="3581400"/>
          </a:xfrm>
        </p:spPr>
        <p:txBody>
          <a:bodyPr/>
          <a:lstStyle/>
          <a:p>
            <a:pPr marL="0" indent="0">
              <a:buNone/>
            </a:pPr>
            <a:endParaRPr lang="en-IN" dirty="0"/>
          </a:p>
          <a:p>
            <a:pPr marL="0" indent="0">
              <a:buNone/>
            </a:pPr>
            <a:endParaRPr lang="en-IN" dirty="0"/>
          </a:p>
          <a:p>
            <a:pPr marL="0" indent="0">
              <a:buNone/>
            </a:pPr>
            <a:endParaRPr lang="en-IN" dirty="0"/>
          </a:p>
          <a:p>
            <a:r>
              <a:rPr lang="en-IN" dirty="0"/>
              <a:t>Developing server and database.</a:t>
            </a:r>
          </a:p>
          <a:p>
            <a:pPr marL="0" indent="0">
              <a:buNone/>
            </a:pPr>
            <a:endParaRPr lang="en-IN" dirty="0"/>
          </a:p>
        </p:txBody>
      </p:sp>
    </p:spTree>
    <p:extLst>
      <p:ext uri="{BB962C8B-B14F-4D97-AF65-F5344CB8AC3E}">
        <p14:creationId xmlns:p14="http://schemas.microsoft.com/office/powerpoint/2010/main" val="123925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7E82-623E-8AF2-2522-E00C595DF5E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10F791E-D067-4AEB-4E5E-4585D351A226}"/>
              </a:ext>
            </a:extLst>
          </p:cNvPr>
          <p:cNvSpPr>
            <a:spLocks noGrp="1"/>
          </p:cNvSpPr>
          <p:nvPr>
            <p:ph idx="1"/>
          </p:nvPr>
        </p:nvSpPr>
        <p:spPr>
          <a:xfrm>
            <a:off x="1371599" y="1389529"/>
            <a:ext cx="10399059" cy="5351930"/>
          </a:xfrm>
        </p:spPr>
        <p:txBody>
          <a:bodyPr>
            <a:normAutofit fontScale="70000" lnSpcReduction="20000"/>
          </a:bodyPr>
          <a:lstStyle/>
          <a:p>
            <a:pPr algn="just">
              <a:lnSpc>
                <a:spcPct val="160000"/>
              </a:lnSpc>
            </a:pPr>
            <a:r>
              <a:rPr lang="en-US" sz="2600" b="0" i="0" dirty="0">
                <a:solidFill>
                  <a:srgbClr val="202122"/>
                </a:solidFill>
                <a:effectLst/>
                <a:latin typeface="+mj-lt"/>
                <a:cs typeface="Times New Roman" panose="02020603050405020304" pitchFamily="18" charset="0"/>
              </a:rPr>
              <a:t>A </a:t>
            </a:r>
            <a:r>
              <a:rPr lang="en-US" sz="2600" b="1" i="0" dirty="0">
                <a:solidFill>
                  <a:srgbClr val="202122"/>
                </a:solidFill>
                <a:effectLst/>
                <a:latin typeface="+mj-lt"/>
                <a:cs typeface="Times New Roman" panose="02020603050405020304" pitchFamily="18" charset="0"/>
              </a:rPr>
              <a:t>website</a:t>
            </a:r>
            <a:r>
              <a:rPr lang="en-US" sz="2600" b="0" i="0" dirty="0">
                <a:solidFill>
                  <a:srgbClr val="202122"/>
                </a:solidFill>
                <a:effectLst/>
                <a:latin typeface="+mj-lt"/>
                <a:cs typeface="Times New Roman" panose="02020603050405020304" pitchFamily="18" charset="0"/>
              </a:rPr>
              <a:t> (also written as </a:t>
            </a:r>
            <a:r>
              <a:rPr lang="en-US" sz="2600" b="1" i="0" dirty="0">
                <a:solidFill>
                  <a:srgbClr val="202122"/>
                </a:solidFill>
                <a:effectLst/>
                <a:latin typeface="+mj-lt"/>
                <a:cs typeface="Times New Roman" panose="02020603050405020304" pitchFamily="18" charset="0"/>
              </a:rPr>
              <a:t>web site</a:t>
            </a:r>
            <a:r>
              <a:rPr lang="en-US" sz="2600" b="0" i="0" dirty="0">
                <a:solidFill>
                  <a:srgbClr val="202122"/>
                </a:solidFill>
                <a:effectLst/>
                <a:latin typeface="+mj-lt"/>
                <a:cs typeface="Times New Roman" panose="02020603050405020304" pitchFamily="18" charset="0"/>
              </a:rPr>
              <a:t>) is a collection of web pages and related content that is identified by a common domain name</a:t>
            </a:r>
            <a:r>
              <a:rPr lang="en-US" sz="2600" b="0" i="0" dirty="0">
                <a:solidFill>
                  <a:srgbClr val="0645AD"/>
                </a:solidFill>
                <a:effectLst/>
                <a:latin typeface="+mj-lt"/>
                <a:cs typeface="Times New Roman" panose="02020603050405020304" pitchFamily="18" charset="0"/>
              </a:rPr>
              <a:t> </a:t>
            </a:r>
            <a:r>
              <a:rPr lang="en-US" sz="2600" b="0" i="0" dirty="0">
                <a:solidFill>
                  <a:srgbClr val="202122"/>
                </a:solidFill>
                <a:effectLst/>
                <a:latin typeface="+mj-lt"/>
                <a:cs typeface="Times New Roman" panose="02020603050405020304" pitchFamily="18" charset="0"/>
              </a:rPr>
              <a:t>and published on at least one web server</a:t>
            </a:r>
            <a:endParaRPr lang="en-US" sz="2600" b="0" i="0" dirty="0">
              <a:solidFill>
                <a:srgbClr val="000000"/>
              </a:solidFill>
              <a:effectLst/>
              <a:latin typeface="+mj-lt"/>
              <a:cs typeface="Times New Roman" panose="02020603050405020304" pitchFamily="18" charset="0"/>
            </a:endParaRPr>
          </a:p>
          <a:p>
            <a:pPr algn="just">
              <a:lnSpc>
                <a:spcPct val="160000"/>
              </a:lnSpc>
            </a:pPr>
            <a:r>
              <a:rPr lang="en-US" sz="2600" b="0" i="0" dirty="0">
                <a:solidFill>
                  <a:srgbClr val="000000"/>
                </a:solidFill>
                <a:effectLst/>
                <a:latin typeface="+mj-lt"/>
                <a:cs typeface="Times New Roman" panose="02020603050405020304" pitchFamily="18" charset="0"/>
              </a:rPr>
              <a:t>As technology advances internet is becoming ever popular. Website has become an essential part. Often website of an institution is used as major requirements to rate It.</a:t>
            </a:r>
          </a:p>
          <a:p>
            <a:pPr algn="just">
              <a:lnSpc>
                <a:spcPct val="160000"/>
              </a:lnSpc>
            </a:pPr>
            <a:r>
              <a:rPr lang="en-US" sz="2600" b="0" i="0" dirty="0">
                <a:solidFill>
                  <a:srgbClr val="000000"/>
                </a:solidFill>
                <a:effectLst/>
                <a:latin typeface="+mj-lt"/>
                <a:cs typeface="Times New Roman" panose="02020603050405020304" pitchFamily="18" charset="0"/>
              </a:rPr>
              <a:t>Thus having a website is essential for any major organization.</a:t>
            </a:r>
          </a:p>
          <a:p>
            <a:pPr algn="just">
              <a:lnSpc>
                <a:spcPct val="160000"/>
              </a:lnSpc>
            </a:pPr>
            <a:r>
              <a:rPr lang="en-US" sz="2600" b="0" i="0" dirty="0">
                <a:solidFill>
                  <a:srgbClr val="000000"/>
                </a:solidFill>
                <a:effectLst/>
                <a:latin typeface="+mj-lt"/>
                <a:cs typeface="Times New Roman" panose="02020603050405020304" pitchFamily="18" charset="0"/>
              </a:rPr>
              <a:t>As one of the department of a top </a:t>
            </a:r>
            <a:r>
              <a:rPr lang="en-US" sz="2600" dirty="0">
                <a:solidFill>
                  <a:srgbClr val="000000"/>
                </a:solidFill>
                <a:latin typeface="+mj-lt"/>
                <a:cs typeface="Times New Roman" panose="02020603050405020304" pitchFamily="18" charset="0"/>
              </a:rPr>
              <a:t>private</a:t>
            </a:r>
            <a:r>
              <a:rPr lang="en-US" sz="2600" b="0" i="0" dirty="0">
                <a:solidFill>
                  <a:srgbClr val="000000"/>
                </a:solidFill>
                <a:effectLst/>
                <a:latin typeface="+mj-lt"/>
                <a:cs typeface="Times New Roman" panose="02020603050405020304" pitchFamily="18" charset="0"/>
              </a:rPr>
              <a:t> engineeri</a:t>
            </a:r>
            <a:r>
              <a:rPr lang="en-US" sz="2600" dirty="0">
                <a:solidFill>
                  <a:srgbClr val="000000"/>
                </a:solidFill>
                <a:latin typeface="+mj-lt"/>
                <a:cs typeface="Times New Roman" panose="02020603050405020304" pitchFamily="18" charset="0"/>
              </a:rPr>
              <a:t>ng college </a:t>
            </a:r>
            <a:r>
              <a:rPr lang="en-US" sz="2600" b="0" i="0" dirty="0">
                <a:solidFill>
                  <a:srgbClr val="000000"/>
                </a:solidFill>
                <a:effectLst/>
                <a:latin typeface="+mj-lt"/>
                <a:cs typeface="Times New Roman" panose="02020603050405020304" pitchFamily="18" charset="0"/>
              </a:rPr>
              <a:t> in Hyderabad, Department of </a:t>
            </a:r>
            <a:r>
              <a:rPr lang="en-US" sz="2600" b="1" i="0" dirty="0">
                <a:solidFill>
                  <a:srgbClr val="000000"/>
                </a:solidFill>
                <a:effectLst/>
                <a:latin typeface="+mj-lt"/>
                <a:cs typeface="Times New Roman" panose="02020603050405020304" pitchFamily="18" charset="0"/>
              </a:rPr>
              <a:t>Computer Science and Information Technology </a:t>
            </a:r>
            <a:r>
              <a:rPr lang="en-US" sz="2600" b="0" i="0" dirty="0">
                <a:solidFill>
                  <a:srgbClr val="000000"/>
                </a:solidFill>
                <a:effectLst/>
                <a:latin typeface="+mj-lt"/>
                <a:cs typeface="Times New Roman" panose="02020603050405020304" pitchFamily="18" charset="0"/>
              </a:rPr>
              <a:t>needs to have a useful and stunning website to showcase the department and use as a medium to interact with students, teachers and others.</a:t>
            </a:r>
          </a:p>
          <a:p>
            <a:pPr algn="just">
              <a:lnSpc>
                <a:spcPct val="160000"/>
              </a:lnSpc>
            </a:pPr>
            <a:r>
              <a:rPr lang="en-US" sz="2600" b="0" i="0" dirty="0">
                <a:solidFill>
                  <a:srgbClr val="000000"/>
                </a:solidFill>
                <a:effectLst/>
                <a:latin typeface="+mj-lt"/>
                <a:cs typeface="Times New Roman" panose="02020603050405020304" pitchFamily="18" charset="0"/>
              </a:rPr>
              <a:t>Notices, research works , club activities, digital local library etc. can be the major advantages of a website.</a:t>
            </a:r>
          </a:p>
          <a:p>
            <a:endParaRPr lang="en-IN" dirty="0">
              <a:latin typeface="+mj-lt"/>
            </a:endParaRPr>
          </a:p>
        </p:txBody>
      </p:sp>
    </p:spTree>
    <p:extLst>
      <p:ext uri="{BB962C8B-B14F-4D97-AF65-F5344CB8AC3E}">
        <p14:creationId xmlns:p14="http://schemas.microsoft.com/office/powerpoint/2010/main" val="7189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5BC5-DF2E-06A5-9206-270CC666275F}"/>
              </a:ext>
            </a:extLst>
          </p:cNvPr>
          <p:cNvSpPr>
            <a:spLocks noGrp="1"/>
          </p:cNvSpPr>
          <p:nvPr>
            <p:ph type="title"/>
          </p:nvPr>
        </p:nvSpPr>
        <p:spPr/>
        <p:txBody>
          <a:bodyPr/>
          <a:lstStyle/>
          <a:p>
            <a:r>
              <a:rPr lang="en-IN" dirty="0"/>
              <a:t>Future Enhancements	</a:t>
            </a:r>
          </a:p>
        </p:txBody>
      </p:sp>
      <p:sp>
        <p:nvSpPr>
          <p:cNvPr id="3" name="Content Placeholder 2">
            <a:extLst>
              <a:ext uri="{FF2B5EF4-FFF2-40B4-BE49-F238E27FC236}">
                <a16:creationId xmlns:a16="http://schemas.microsoft.com/office/drawing/2014/main" id="{2FB1BF19-D9F1-0CCC-38DB-2C4D3702E5EA}"/>
              </a:ext>
            </a:extLst>
          </p:cNvPr>
          <p:cNvSpPr>
            <a:spLocks noGrp="1"/>
          </p:cNvSpPr>
          <p:nvPr>
            <p:ph idx="1"/>
          </p:nvPr>
        </p:nvSpPr>
        <p:spPr/>
        <p:txBody>
          <a:bodyPr/>
          <a:lstStyle/>
          <a:p>
            <a:pPr algn="just"/>
            <a:r>
              <a:rPr lang="en-IN" dirty="0"/>
              <a:t>This project will be extended by giving unique </a:t>
            </a:r>
            <a:r>
              <a:rPr lang="en-IN" b="1" dirty="0"/>
              <a:t>IDs</a:t>
            </a:r>
            <a:r>
              <a:rPr lang="en-IN" dirty="0"/>
              <a:t> and</a:t>
            </a:r>
            <a:r>
              <a:rPr lang="en-IN" b="1" dirty="0"/>
              <a:t> passwords </a:t>
            </a:r>
            <a:r>
              <a:rPr lang="en-IN" dirty="0"/>
              <a:t>for each and every student and faculty where students are mentored by the faculties on publishing the relevant tasks that are to be completed by the students.</a:t>
            </a:r>
          </a:p>
          <a:p>
            <a:pPr algn="just"/>
            <a:r>
              <a:rPr lang="en-IN" dirty="0"/>
              <a:t>This also involves adding better user experience and security features by using </a:t>
            </a:r>
            <a:r>
              <a:rPr lang="en-IN" b="1" dirty="0"/>
              <a:t>Authentication</a:t>
            </a:r>
            <a:r>
              <a:rPr lang="en-IN" dirty="0"/>
              <a:t> and </a:t>
            </a:r>
            <a:r>
              <a:rPr lang="en-IN" b="1" dirty="0"/>
              <a:t>Authorization</a:t>
            </a:r>
            <a:r>
              <a:rPr lang="en-IN" dirty="0"/>
              <a:t>.</a:t>
            </a:r>
          </a:p>
        </p:txBody>
      </p:sp>
    </p:spTree>
    <p:extLst>
      <p:ext uri="{BB962C8B-B14F-4D97-AF65-F5344CB8AC3E}">
        <p14:creationId xmlns:p14="http://schemas.microsoft.com/office/powerpoint/2010/main" val="224122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0808-FEA5-39CD-FD54-0B4EF384C495}"/>
              </a:ext>
            </a:extLst>
          </p:cNvPr>
          <p:cNvSpPr>
            <a:spLocks noGrp="1"/>
          </p:cNvSpPr>
          <p:nvPr>
            <p:ph type="title"/>
          </p:nvPr>
        </p:nvSpPr>
        <p:spPr>
          <a:xfrm>
            <a:off x="1371600" y="2796988"/>
            <a:ext cx="9601200" cy="3101788"/>
          </a:xfrm>
        </p:spPr>
        <p:txBody>
          <a:bodyPr/>
          <a:lstStyle/>
          <a:p>
            <a:r>
              <a:rPr lang="en-IN" dirty="0"/>
              <a:t>                      THANK YOU</a:t>
            </a:r>
          </a:p>
        </p:txBody>
      </p:sp>
    </p:spTree>
    <p:extLst>
      <p:ext uri="{BB962C8B-B14F-4D97-AF65-F5344CB8AC3E}">
        <p14:creationId xmlns:p14="http://schemas.microsoft.com/office/powerpoint/2010/main" val="42267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1AF4-8220-BF11-6D51-117BE5E0C96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EE5F09A-7BAE-25F2-3F2F-7178AE10A065}"/>
              </a:ext>
            </a:extLst>
          </p:cNvPr>
          <p:cNvSpPr>
            <a:spLocks noGrp="1"/>
          </p:cNvSpPr>
          <p:nvPr>
            <p:ph idx="1"/>
          </p:nvPr>
        </p:nvSpPr>
        <p:spPr/>
        <p:txBody>
          <a:bodyPr>
            <a:normAutofit/>
          </a:bodyPr>
          <a:lstStyle/>
          <a:p>
            <a:pPr algn="just"/>
            <a:r>
              <a:rPr lang="en-IN" dirty="0"/>
              <a:t>The purpose of department website is to automate the existing manual system by the help of computerised equipment’s and full fledged computer software.</a:t>
            </a:r>
          </a:p>
          <a:p>
            <a:pPr algn="just"/>
            <a:r>
              <a:rPr lang="en-IN" dirty="0"/>
              <a:t>This project is focused on preparing a website for CSIT Department that manages all the departmental information at one place.</a:t>
            </a:r>
          </a:p>
          <a:p>
            <a:pPr algn="just"/>
            <a:r>
              <a:rPr lang="en-IN" dirty="0"/>
              <a:t>This system involves administrator and user.</a:t>
            </a:r>
          </a:p>
          <a:p>
            <a:pPr algn="just"/>
            <a:r>
              <a:rPr lang="en-IN" dirty="0"/>
              <a:t>All the information is updated and managed by the administrator.</a:t>
            </a:r>
          </a:p>
          <a:p>
            <a:pPr algn="just"/>
            <a:r>
              <a:rPr lang="en-IN" dirty="0"/>
              <a:t>Users are students , faculty of the CSIT department or any other external persons  can view and utilize the information published on the website.</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111124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8D07-A6C8-C9E7-E6C4-FD70209B9B75}"/>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30C77591-B92F-3E22-369B-F124D438018D}"/>
              </a:ext>
            </a:extLst>
          </p:cNvPr>
          <p:cNvSpPr>
            <a:spLocks noGrp="1"/>
          </p:cNvSpPr>
          <p:nvPr>
            <p:ph idx="1"/>
          </p:nvPr>
        </p:nvSpPr>
        <p:spPr/>
        <p:txBody>
          <a:bodyPr>
            <a:normAutofit/>
          </a:bodyPr>
          <a:lstStyle/>
          <a:p>
            <a:pPr algn="just"/>
            <a:r>
              <a:rPr lang="en-IN" sz="2400" dirty="0"/>
              <a:t>Department of computer science and information technology doesn’t have any specialized website. Currently we are using college website page for uploading and updating departmental information and also we don’t have full access over the server.</a:t>
            </a:r>
          </a:p>
          <a:p>
            <a:pPr algn="just"/>
            <a:endParaRPr lang="en-IN" sz="2400" dirty="0"/>
          </a:p>
          <a:p>
            <a:pPr algn="just"/>
            <a:endParaRPr lang="en-IN" sz="2400" dirty="0"/>
          </a:p>
        </p:txBody>
      </p:sp>
    </p:spTree>
    <p:extLst>
      <p:ext uri="{BB962C8B-B14F-4D97-AF65-F5344CB8AC3E}">
        <p14:creationId xmlns:p14="http://schemas.microsoft.com/office/powerpoint/2010/main" val="159503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29BE-13E2-D587-25D4-282B231C8EF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048D501-0D76-F2B5-BDBF-327A0F3E68C7}"/>
              </a:ext>
            </a:extLst>
          </p:cNvPr>
          <p:cNvSpPr>
            <a:spLocks noGrp="1"/>
          </p:cNvSpPr>
          <p:nvPr>
            <p:ph idx="1"/>
          </p:nvPr>
        </p:nvSpPr>
        <p:spPr/>
        <p:txBody>
          <a:bodyPr/>
          <a:lstStyle/>
          <a:p>
            <a:pPr algn="just"/>
            <a:r>
              <a:rPr lang="en-IN" dirty="0"/>
              <a:t>In this project we are going to create an independent customizable website for which we can have the full access over the server</a:t>
            </a:r>
          </a:p>
          <a:p>
            <a:pPr algn="just"/>
            <a:r>
              <a:rPr lang="en-IN" dirty="0"/>
              <a:t>This system fulfils the objectives like:</a:t>
            </a:r>
          </a:p>
          <a:p>
            <a:pPr algn="just"/>
            <a:r>
              <a:rPr lang="en-IN" dirty="0"/>
              <a:t>Provides full overview of all the departmental information which includes vision and mission , PEOs and Infrastructure</a:t>
            </a:r>
          </a:p>
          <a:p>
            <a:pPr algn="just"/>
            <a:r>
              <a:rPr lang="en-IN" dirty="0"/>
              <a:t>Showcases achievements , researches and all club activities</a:t>
            </a:r>
          </a:p>
          <a:p>
            <a:pPr algn="just"/>
            <a:r>
              <a:rPr lang="en-IN" dirty="0"/>
              <a:t>Provides access to course outcomes academic </a:t>
            </a:r>
            <a:r>
              <a:rPr lang="en-IN" dirty="0" err="1"/>
              <a:t>calender</a:t>
            </a:r>
            <a:r>
              <a:rPr lang="en-IN" dirty="0"/>
              <a:t>  , Syllabus materials ,Time tables and notices</a:t>
            </a:r>
          </a:p>
          <a:p>
            <a:pPr algn="just"/>
            <a:r>
              <a:rPr lang="en-IN" dirty="0"/>
              <a:t>Provides detailed profiles of all the department faculty</a:t>
            </a:r>
          </a:p>
        </p:txBody>
      </p:sp>
    </p:spTree>
    <p:extLst>
      <p:ext uri="{BB962C8B-B14F-4D97-AF65-F5344CB8AC3E}">
        <p14:creationId xmlns:p14="http://schemas.microsoft.com/office/powerpoint/2010/main" val="351043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FFB2-0EF6-3B61-984B-68B414EC8E31}"/>
              </a:ext>
            </a:extLst>
          </p:cNvPr>
          <p:cNvSpPr>
            <a:spLocks noGrp="1"/>
          </p:cNvSpPr>
          <p:nvPr>
            <p:ph type="title"/>
          </p:nvPr>
        </p:nvSpPr>
        <p:spPr/>
        <p:txBody>
          <a:bodyPr/>
          <a:lstStyle/>
          <a:p>
            <a:r>
              <a:rPr lang="en-IN" dirty="0"/>
              <a:t>Software Requirements</a:t>
            </a:r>
            <a:br>
              <a:rPr lang="en-IN" dirty="0"/>
            </a:br>
            <a:endParaRPr lang="en-IN" dirty="0"/>
          </a:p>
        </p:txBody>
      </p:sp>
      <p:sp>
        <p:nvSpPr>
          <p:cNvPr id="3" name="Content Placeholder 2">
            <a:extLst>
              <a:ext uri="{FF2B5EF4-FFF2-40B4-BE49-F238E27FC236}">
                <a16:creationId xmlns:a16="http://schemas.microsoft.com/office/drawing/2014/main" id="{4CAF254A-F40B-8DBE-A596-3B7F8AA479C6}"/>
              </a:ext>
            </a:extLst>
          </p:cNvPr>
          <p:cNvSpPr>
            <a:spLocks noGrp="1"/>
          </p:cNvSpPr>
          <p:nvPr>
            <p:ph idx="1"/>
          </p:nvPr>
        </p:nvSpPr>
        <p:spPr/>
        <p:txBody>
          <a:bodyPr/>
          <a:lstStyle/>
          <a:p>
            <a:pPr marL="0" indent="0">
              <a:buNone/>
            </a:pPr>
            <a:r>
              <a:rPr lang="en-IN" dirty="0"/>
              <a:t>The Requirements are classified as Front-End , Server Side and Database</a:t>
            </a:r>
          </a:p>
        </p:txBody>
      </p:sp>
      <p:sp>
        <p:nvSpPr>
          <p:cNvPr id="4" name="Arrow: Chevron 3">
            <a:extLst>
              <a:ext uri="{FF2B5EF4-FFF2-40B4-BE49-F238E27FC236}">
                <a16:creationId xmlns:a16="http://schemas.microsoft.com/office/drawing/2014/main" id="{6B49204D-B338-C985-B100-E155F19D961B}"/>
              </a:ext>
            </a:extLst>
          </p:cNvPr>
          <p:cNvSpPr/>
          <p:nvPr/>
        </p:nvSpPr>
        <p:spPr>
          <a:xfrm>
            <a:off x="1057836" y="2967316"/>
            <a:ext cx="4096870" cy="2805953"/>
          </a:xfrm>
          <a:prstGeom prst="chevr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AB8B7989-8247-C9CD-415B-BE2C68BCB756}"/>
              </a:ext>
            </a:extLst>
          </p:cNvPr>
          <p:cNvSpPr/>
          <p:nvPr/>
        </p:nvSpPr>
        <p:spPr>
          <a:xfrm>
            <a:off x="3850342" y="2967316"/>
            <a:ext cx="4410635" cy="2805953"/>
          </a:xfrm>
          <a:prstGeom prst="chevr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874CE17D-0013-799B-6EBE-3206124ACF5C}"/>
              </a:ext>
            </a:extLst>
          </p:cNvPr>
          <p:cNvSpPr/>
          <p:nvPr/>
        </p:nvSpPr>
        <p:spPr>
          <a:xfrm>
            <a:off x="6956612" y="2967317"/>
            <a:ext cx="4329952" cy="2805952"/>
          </a:xfrm>
          <a:prstGeom prst="chevr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A91F61E-3AA9-09B4-D498-6FBDDBA63ACD}"/>
              </a:ext>
            </a:extLst>
          </p:cNvPr>
          <p:cNvSpPr txBox="1"/>
          <p:nvPr/>
        </p:nvSpPr>
        <p:spPr>
          <a:xfrm flipH="1">
            <a:off x="2375647" y="3059667"/>
            <a:ext cx="1972235" cy="2031325"/>
          </a:xfrm>
          <a:prstGeom prst="rect">
            <a:avLst/>
          </a:prstGeom>
          <a:noFill/>
        </p:spPr>
        <p:txBody>
          <a:bodyPr wrap="square" rtlCol="0">
            <a:spAutoFit/>
          </a:bodyPr>
          <a:lstStyle/>
          <a:p>
            <a:r>
              <a:rPr lang="en-IN" b="1" dirty="0"/>
              <a:t>Front End</a:t>
            </a:r>
          </a:p>
          <a:p>
            <a:endParaRPr lang="en-IN" dirty="0"/>
          </a:p>
          <a:p>
            <a:endParaRPr lang="en-IN" dirty="0"/>
          </a:p>
          <a:p>
            <a:r>
              <a:rPr lang="en-IN" dirty="0"/>
              <a:t>-HTML</a:t>
            </a:r>
          </a:p>
          <a:p>
            <a:r>
              <a:rPr lang="en-IN" dirty="0"/>
              <a:t>-CSS</a:t>
            </a:r>
          </a:p>
          <a:p>
            <a:r>
              <a:rPr lang="en-IN" dirty="0"/>
              <a:t>-Bootstrap</a:t>
            </a:r>
          </a:p>
          <a:p>
            <a:r>
              <a:rPr lang="en-IN" dirty="0"/>
              <a:t>-JavaScript</a:t>
            </a:r>
          </a:p>
        </p:txBody>
      </p:sp>
      <p:sp>
        <p:nvSpPr>
          <p:cNvPr id="8" name="TextBox 7">
            <a:extLst>
              <a:ext uri="{FF2B5EF4-FFF2-40B4-BE49-F238E27FC236}">
                <a16:creationId xmlns:a16="http://schemas.microsoft.com/office/drawing/2014/main" id="{F5E8E3F3-2F4B-91FA-5B07-F898362DADD6}"/>
              </a:ext>
            </a:extLst>
          </p:cNvPr>
          <p:cNvSpPr txBox="1"/>
          <p:nvPr/>
        </p:nvSpPr>
        <p:spPr>
          <a:xfrm>
            <a:off x="5235387" y="3059667"/>
            <a:ext cx="2043953" cy="1200329"/>
          </a:xfrm>
          <a:prstGeom prst="rect">
            <a:avLst/>
          </a:prstGeom>
          <a:noFill/>
        </p:spPr>
        <p:txBody>
          <a:bodyPr wrap="square" rtlCol="0">
            <a:spAutoFit/>
          </a:bodyPr>
          <a:lstStyle/>
          <a:p>
            <a:r>
              <a:rPr lang="en-IN" b="1" dirty="0"/>
              <a:t>Server Side</a:t>
            </a:r>
          </a:p>
          <a:p>
            <a:endParaRPr lang="en-IN" dirty="0"/>
          </a:p>
          <a:p>
            <a:endParaRPr lang="en-IN" dirty="0"/>
          </a:p>
          <a:p>
            <a:r>
              <a:rPr lang="en-IN" dirty="0"/>
              <a:t>-</a:t>
            </a:r>
            <a:r>
              <a:rPr lang="en-IN" dirty="0" err="1"/>
              <a:t>NodeJs</a:t>
            </a:r>
            <a:r>
              <a:rPr lang="en-IN" dirty="0"/>
              <a:t>(</a:t>
            </a:r>
            <a:r>
              <a:rPr lang="en-IN" dirty="0" err="1"/>
              <a:t>ExpressJs</a:t>
            </a:r>
            <a:r>
              <a:rPr lang="en-IN" dirty="0"/>
              <a:t>)</a:t>
            </a:r>
          </a:p>
        </p:txBody>
      </p:sp>
      <p:sp>
        <p:nvSpPr>
          <p:cNvPr id="9" name="TextBox 8">
            <a:extLst>
              <a:ext uri="{FF2B5EF4-FFF2-40B4-BE49-F238E27FC236}">
                <a16:creationId xmlns:a16="http://schemas.microsoft.com/office/drawing/2014/main" id="{8D9913A0-F316-1B9C-E15D-F7AC1FB83494}"/>
              </a:ext>
            </a:extLst>
          </p:cNvPr>
          <p:cNvSpPr txBox="1"/>
          <p:nvPr/>
        </p:nvSpPr>
        <p:spPr>
          <a:xfrm flipH="1">
            <a:off x="8435788" y="3059667"/>
            <a:ext cx="1380565" cy="1200329"/>
          </a:xfrm>
          <a:prstGeom prst="rect">
            <a:avLst/>
          </a:prstGeom>
          <a:noFill/>
        </p:spPr>
        <p:txBody>
          <a:bodyPr wrap="square" rtlCol="0">
            <a:spAutoFit/>
          </a:bodyPr>
          <a:lstStyle/>
          <a:p>
            <a:r>
              <a:rPr lang="en-IN" b="1" dirty="0"/>
              <a:t>Database</a:t>
            </a:r>
          </a:p>
          <a:p>
            <a:endParaRPr lang="en-IN" dirty="0"/>
          </a:p>
          <a:p>
            <a:endParaRPr lang="en-IN" dirty="0"/>
          </a:p>
          <a:p>
            <a:r>
              <a:rPr lang="en-IN" dirty="0"/>
              <a:t>-MongoDB</a:t>
            </a:r>
          </a:p>
        </p:txBody>
      </p:sp>
    </p:spTree>
    <p:extLst>
      <p:ext uri="{BB962C8B-B14F-4D97-AF65-F5344CB8AC3E}">
        <p14:creationId xmlns:p14="http://schemas.microsoft.com/office/powerpoint/2010/main" val="100714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F1A2-0553-1BFD-7DB2-4BAC5D6BBE31}"/>
              </a:ext>
            </a:extLst>
          </p:cNvPr>
          <p:cNvSpPr>
            <a:spLocks noGrp="1"/>
          </p:cNvSpPr>
          <p:nvPr>
            <p:ph type="title"/>
          </p:nvPr>
        </p:nvSpPr>
        <p:spPr/>
        <p:txBody>
          <a:bodyPr/>
          <a:lstStyle/>
          <a:p>
            <a:r>
              <a:rPr lang="en-IN" dirty="0"/>
              <a:t>Phases of Development</a:t>
            </a:r>
          </a:p>
        </p:txBody>
      </p:sp>
      <p:sp>
        <p:nvSpPr>
          <p:cNvPr id="3" name="Content Placeholder 2">
            <a:extLst>
              <a:ext uri="{FF2B5EF4-FFF2-40B4-BE49-F238E27FC236}">
                <a16:creationId xmlns:a16="http://schemas.microsoft.com/office/drawing/2014/main" id="{CF27162C-3D4B-DADF-658D-285871CB3A6F}"/>
              </a:ext>
            </a:extLst>
          </p:cNvPr>
          <p:cNvSpPr>
            <a:spLocks noGrp="1"/>
          </p:cNvSpPr>
          <p:nvPr>
            <p:ph idx="1"/>
          </p:nvPr>
        </p:nvSpPr>
        <p:spPr/>
        <p:txBody>
          <a:bodyPr/>
          <a:lstStyle/>
          <a:p>
            <a:r>
              <a:rPr lang="en-IN" sz="2800" dirty="0"/>
              <a:t>Phase One –Information Gathering</a:t>
            </a:r>
          </a:p>
          <a:p>
            <a:r>
              <a:rPr lang="en-IN" sz="2800" dirty="0"/>
              <a:t>Phase Two-Planning</a:t>
            </a:r>
          </a:p>
          <a:p>
            <a:r>
              <a:rPr lang="en-IN" sz="2800" dirty="0"/>
              <a:t>Phase Three-Designing</a:t>
            </a:r>
          </a:p>
          <a:p>
            <a:r>
              <a:rPr lang="en-IN" sz="2800" dirty="0"/>
              <a:t>Phase Four-Development</a:t>
            </a:r>
          </a:p>
          <a:p>
            <a:r>
              <a:rPr lang="en-IN" sz="2800" dirty="0"/>
              <a:t>Phase Five-Preview and Deployment</a:t>
            </a:r>
          </a:p>
          <a:p>
            <a:r>
              <a:rPr lang="en-IN" sz="2800" dirty="0"/>
              <a:t>Phase Six- Maintenance</a:t>
            </a:r>
          </a:p>
          <a:p>
            <a:pPr marL="0" indent="0">
              <a:buNone/>
            </a:pPr>
            <a:endParaRPr lang="en-IN" dirty="0"/>
          </a:p>
        </p:txBody>
      </p:sp>
    </p:spTree>
    <p:extLst>
      <p:ext uri="{BB962C8B-B14F-4D97-AF65-F5344CB8AC3E}">
        <p14:creationId xmlns:p14="http://schemas.microsoft.com/office/powerpoint/2010/main" val="353215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E9A0-A40F-A600-80DE-D3EC0D9EF11D}"/>
              </a:ext>
            </a:extLst>
          </p:cNvPr>
          <p:cNvSpPr>
            <a:spLocks noGrp="1"/>
          </p:cNvSpPr>
          <p:nvPr>
            <p:ph type="title"/>
          </p:nvPr>
        </p:nvSpPr>
        <p:spPr>
          <a:xfrm>
            <a:off x="1295400" y="0"/>
            <a:ext cx="9601200" cy="1485900"/>
          </a:xfrm>
        </p:spPr>
        <p:txBody>
          <a:bodyPr/>
          <a:lstStyle/>
          <a:p>
            <a:r>
              <a:rPr lang="en-IN" dirty="0"/>
              <a:t>Use Case Diagram For User</a:t>
            </a:r>
            <a:br>
              <a:rPr lang="en-IN" dirty="0"/>
            </a:br>
            <a:endParaRPr lang="en-IN" dirty="0"/>
          </a:p>
        </p:txBody>
      </p:sp>
      <p:pic>
        <p:nvPicPr>
          <p:cNvPr id="5" name="Content Placeholder 4">
            <a:extLst>
              <a:ext uri="{FF2B5EF4-FFF2-40B4-BE49-F238E27FC236}">
                <a16:creationId xmlns:a16="http://schemas.microsoft.com/office/drawing/2014/main" id="{CA2327DE-0702-BAC1-4423-862E3FC7F216}"/>
              </a:ext>
            </a:extLst>
          </p:cNvPr>
          <p:cNvPicPr>
            <a:picLocks noGrp="1" noChangeAspect="1"/>
          </p:cNvPicPr>
          <p:nvPr>
            <p:ph idx="1"/>
          </p:nvPr>
        </p:nvPicPr>
        <p:blipFill>
          <a:blip r:embed="rId2"/>
          <a:stretch>
            <a:fillRect/>
          </a:stretch>
        </p:blipFill>
        <p:spPr>
          <a:xfrm>
            <a:off x="1891554" y="811152"/>
            <a:ext cx="8471646" cy="6046848"/>
          </a:xfrm>
        </p:spPr>
      </p:pic>
    </p:spTree>
    <p:extLst>
      <p:ext uri="{BB962C8B-B14F-4D97-AF65-F5344CB8AC3E}">
        <p14:creationId xmlns:p14="http://schemas.microsoft.com/office/powerpoint/2010/main" val="42675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093C-3218-9873-9810-97D5AF10FD45}"/>
              </a:ext>
            </a:extLst>
          </p:cNvPr>
          <p:cNvSpPr>
            <a:spLocks noGrp="1"/>
          </p:cNvSpPr>
          <p:nvPr>
            <p:ph type="title"/>
          </p:nvPr>
        </p:nvSpPr>
        <p:spPr>
          <a:xfrm>
            <a:off x="1295400" y="0"/>
            <a:ext cx="9601200" cy="1485900"/>
          </a:xfrm>
        </p:spPr>
        <p:txBody>
          <a:bodyPr/>
          <a:lstStyle/>
          <a:p>
            <a:r>
              <a:rPr lang="en-IN" dirty="0"/>
              <a:t>Sequence Diagram For User</a:t>
            </a:r>
            <a:br>
              <a:rPr lang="en-IN" dirty="0"/>
            </a:br>
            <a:endParaRPr lang="en-IN" dirty="0"/>
          </a:p>
        </p:txBody>
      </p:sp>
      <p:pic>
        <p:nvPicPr>
          <p:cNvPr id="5" name="Content Placeholder 4">
            <a:extLst>
              <a:ext uri="{FF2B5EF4-FFF2-40B4-BE49-F238E27FC236}">
                <a16:creationId xmlns:a16="http://schemas.microsoft.com/office/drawing/2014/main" id="{E6B84C9C-A382-C9C6-CC1D-815A655917FB}"/>
              </a:ext>
            </a:extLst>
          </p:cNvPr>
          <p:cNvPicPr>
            <a:picLocks noGrp="1" noChangeAspect="1"/>
          </p:cNvPicPr>
          <p:nvPr>
            <p:ph idx="1"/>
          </p:nvPr>
        </p:nvPicPr>
        <p:blipFill>
          <a:blip r:embed="rId2"/>
          <a:stretch>
            <a:fillRect/>
          </a:stretch>
        </p:blipFill>
        <p:spPr>
          <a:xfrm>
            <a:off x="1855694" y="730840"/>
            <a:ext cx="9040906" cy="6030789"/>
          </a:xfrm>
        </p:spPr>
      </p:pic>
    </p:spTree>
    <p:extLst>
      <p:ext uri="{BB962C8B-B14F-4D97-AF65-F5344CB8AC3E}">
        <p14:creationId xmlns:p14="http://schemas.microsoft.com/office/powerpoint/2010/main" val="10416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9ABA-1CE8-464A-5FA9-58FDF57E1C2F}"/>
              </a:ext>
            </a:extLst>
          </p:cNvPr>
          <p:cNvSpPr>
            <a:spLocks noGrp="1"/>
          </p:cNvSpPr>
          <p:nvPr>
            <p:ph type="title"/>
          </p:nvPr>
        </p:nvSpPr>
        <p:spPr>
          <a:xfrm>
            <a:off x="1407458" y="32929"/>
            <a:ext cx="9601200" cy="1485900"/>
          </a:xfrm>
        </p:spPr>
        <p:txBody>
          <a:bodyPr/>
          <a:lstStyle/>
          <a:p>
            <a:r>
              <a:rPr lang="en-IN" dirty="0"/>
              <a:t>Use Case Diagram For Admin</a:t>
            </a:r>
          </a:p>
        </p:txBody>
      </p:sp>
      <p:pic>
        <p:nvPicPr>
          <p:cNvPr id="9" name="Content Placeholder 8">
            <a:extLst>
              <a:ext uri="{FF2B5EF4-FFF2-40B4-BE49-F238E27FC236}">
                <a16:creationId xmlns:a16="http://schemas.microsoft.com/office/drawing/2014/main" id="{F8220758-43F9-D8B1-1ACF-A6DEF611A712}"/>
              </a:ext>
            </a:extLst>
          </p:cNvPr>
          <p:cNvPicPr>
            <a:picLocks noGrp="1" noChangeAspect="1"/>
          </p:cNvPicPr>
          <p:nvPr>
            <p:ph idx="1"/>
          </p:nvPr>
        </p:nvPicPr>
        <p:blipFill>
          <a:blip r:embed="rId2"/>
          <a:stretch>
            <a:fillRect/>
          </a:stretch>
        </p:blipFill>
        <p:spPr>
          <a:xfrm>
            <a:off x="1613647" y="724347"/>
            <a:ext cx="8982635" cy="6109689"/>
          </a:xfrm>
        </p:spPr>
      </p:pic>
    </p:spTree>
    <p:extLst>
      <p:ext uri="{BB962C8B-B14F-4D97-AF65-F5344CB8AC3E}">
        <p14:creationId xmlns:p14="http://schemas.microsoft.com/office/powerpoint/2010/main" val="4752486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{04F6C83A-7D7D-48EE-B531-0C4CF8F3B483}tf10001105</Template>
  <TotalTime>1492</TotalTime>
  <Words>570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Creation of website for csit department</vt:lpstr>
      <vt:lpstr>Problem Statement</vt:lpstr>
      <vt:lpstr>Existing System</vt:lpstr>
      <vt:lpstr>Proposed System</vt:lpstr>
      <vt:lpstr>Software Requirements </vt:lpstr>
      <vt:lpstr>Phases of Development</vt:lpstr>
      <vt:lpstr>Use Case Diagram For User </vt:lpstr>
      <vt:lpstr>Sequence Diagram For User </vt:lpstr>
      <vt:lpstr>Use Case Diagram For Admin</vt:lpstr>
      <vt:lpstr>Sequence Diagram For Admin </vt:lpstr>
      <vt:lpstr>Structure Diagram </vt:lpstr>
      <vt:lpstr>Activity diagram for User</vt:lpstr>
      <vt:lpstr>Activity diagram for Admin</vt:lpstr>
      <vt:lpstr>Contribution </vt:lpstr>
      <vt:lpstr>Contribution</vt:lpstr>
      <vt:lpstr>Contribution  </vt:lpstr>
      <vt:lpstr>Conclusion</vt:lpstr>
      <vt:lpstr>Future Enhancements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website for csit department</dc:title>
  <dc:creator>Shiva Kumar</dc:creator>
  <cp:lastModifiedBy>Shiva Kumar</cp:lastModifiedBy>
  <cp:revision>16</cp:revision>
  <dcterms:created xsi:type="dcterms:W3CDTF">2022-06-07T17:31:16Z</dcterms:created>
  <dcterms:modified xsi:type="dcterms:W3CDTF">2022-08-13T05:43:41Z</dcterms:modified>
</cp:coreProperties>
</file>