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0" r:id="rId4"/>
    <p:sldId id="269" r:id="rId5"/>
    <p:sldId id="268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50" charset="0"/>
      <p:regular r:id="rId18"/>
      <p:bold r:id="rId19"/>
      <p:italic r:id="rId20"/>
      <p:boldItalic r:id="rId21"/>
    </p:embeddedFont>
    <p:embeddedFont>
      <p:font typeface="Montserrat Medium" panose="00000600000000000000" pitchFamily="50" charset="0"/>
      <p:regular r:id="rId22"/>
      <p:bold r:id="rId23"/>
      <p:italic r:id="rId24"/>
      <p:boldItalic r:id="rId25"/>
    </p:embeddedFont>
    <p:embeddedFont>
      <p:font typeface="Montserrat SemiBold" panose="00000700000000000000" pitchFamily="50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h/o1DU/ZtVCgrEIQukscPZwFz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D4D507-BE17-490E-B0C5-7E53E2246D26}">
  <a:tblStyle styleId="{D1D4D507-BE17-490E-B0C5-7E53E2246D2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7bea95534_3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117bea95534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7bea95534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17bea95534_3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7bea959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17bea959ad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117bea959ad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bea9553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17bea9553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bea95534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17bea95534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Method Used: isilah metode apa yang digunakan untuk solve the problem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Data science workflow: Isilah dengan langkah-langkah analisis yang diambil misalkan: (sesuaikan dengan langkahmu sendiri)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Ask an interesting question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Get the data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Explore the data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Model the data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Communicate and visualize the results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bea95534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17bea95534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Method Used: isilah metode apa yang digunakan untuk solve the problem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Data science workflow: Isilah dengan langkah-langkah analisis yang diambil misalkan: (sesuaikan dengan langkahmu sendiri)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Ask an interesting question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Get the data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Explore the data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Model the data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Communicate and visualize the 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078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bea95534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17bea95534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Method Used: isilah metode apa yang digunakan untuk solve the problem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Data science workflow: Isilah dengan langkah-langkah analisis yang diambil misalkan: (sesuaikan dengan langkahmu sendiri)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Ask an interesting question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Get the data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Explore the data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Model the data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Communicate and visualize the 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303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da8b59a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da8b59a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Slide ini: Isilah Machine learning algorithm (Flow Chart) ini dengan algoritma metode yang Kamu gunakan untuk penyelesaian masalah. (Pahami benar-benar algoritma yang kamu gunakan)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7bea95534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17bea95534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7bea95534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17bea95534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bea95534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17bea95534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7bea959ad_0_126"/>
          <p:cNvSpPr txBox="1">
            <a:spLocks noGrp="1"/>
          </p:cNvSpPr>
          <p:nvPr>
            <p:ph type="body" idx="1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  <a:defRPr sz="4100" b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g117bea95534_3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14353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17bea95534_3_9"/>
          <p:cNvSpPr/>
          <p:nvPr/>
        </p:nvSpPr>
        <p:spPr>
          <a:xfrm>
            <a:off x="4075300" y="1045719"/>
            <a:ext cx="4843500" cy="1071600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17bea95534_3_9"/>
          <p:cNvSpPr txBox="1"/>
          <p:nvPr/>
        </p:nvSpPr>
        <p:spPr>
          <a:xfrm>
            <a:off x="4993822" y="1170513"/>
            <a:ext cx="33936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2300" b="1" i="0" u="none" strike="noStrike" cap="none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CAPSTONE PROJECT </a:t>
            </a:r>
            <a:br>
              <a:rPr lang="en" sz="2300" b="1" i="0" u="none" strike="noStrike" cap="none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n" sz="2300" b="1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Senior</a:t>
            </a:r>
            <a:r>
              <a:rPr lang="en" sz="2300" b="1" i="0" u="none" strike="noStrike" cap="none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Data Scientist</a:t>
            </a:r>
            <a:endParaRPr sz="2300" b="1" i="0" u="none" strike="noStrike" cap="none">
              <a:solidFill>
                <a:srgbClr val="07376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" name="Google Shape;80;g117bea95534_3_9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1" name="Google Shape;81;g117bea95534_3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20552" y="122875"/>
            <a:ext cx="5437112" cy="35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17bea95534_3_9"/>
          <p:cNvSpPr/>
          <p:nvPr/>
        </p:nvSpPr>
        <p:spPr>
          <a:xfrm>
            <a:off x="1570325" y="2925575"/>
            <a:ext cx="7011000" cy="15330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17bea95534_3_9"/>
          <p:cNvSpPr txBox="1"/>
          <p:nvPr/>
        </p:nvSpPr>
        <p:spPr>
          <a:xfrm>
            <a:off x="2093575" y="3082500"/>
            <a:ext cx="6294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-GB" sz="2000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Time Series Forecasting on </a:t>
            </a:r>
            <a:r>
              <a:rPr lang="en-GB" sz="2000" b="1" i="0" u="none" strike="noStrike" cap="none" dirty="0" err="1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Toka</a:t>
            </a:r>
            <a:r>
              <a:rPr lang="en-GB" sz="2000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Toko Sales using SARIMA</a:t>
            </a:r>
            <a:endParaRPr lang="en-GB" sz="2000" b="1" dirty="0">
              <a:solidFill>
                <a:srgbClr val="692FC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4" name="Google Shape;84;g117bea95534_3_9"/>
          <p:cNvSpPr txBox="1"/>
          <p:nvPr/>
        </p:nvSpPr>
        <p:spPr>
          <a:xfrm>
            <a:off x="3148882" y="3859577"/>
            <a:ext cx="3853885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700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Joseph Ariel Christopher Teja</a:t>
            </a:r>
            <a:endParaRPr sz="1700" b="1" i="0" u="none" strike="noStrike" cap="none" dirty="0">
              <a:solidFill>
                <a:srgbClr val="692FC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117bea95534_3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17bea95534_3_81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8" name="Google Shape;158;g117bea95534_3_81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117bea95534_3_81"/>
          <p:cNvSpPr txBox="1"/>
          <p:nvPr/>
        </p:nvSpPr>
        <p:spPr>
          <a:xfrm>
            <a:off x="804700" y="1578750"/>
            <a:ext cx="3342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>
                <a:solidFill>
                  <a:srgbClr val="20124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learning do I get from working on this project?</a:t>
            </a:r>
            <a:endParaRPr sz="1300" b="1" i="0" u="none" strike="noStrike" cap="none">
              <a:solidFill>
                <a:srgbClr val="20124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0" name="Google Shape;160;g117bea95534_3_81"/>
          <p:cNvSpPr/>
          <p:nvPr/>
        </p:nvSpPr>
        <p:spPr>
          <a:xfrm>
            <a:off x="725375" y="2000548"/>
            <a:ext cx="3819000" cy="666900"/>
          </a:xfrm>
          <a:prstGeom prst="roundRect">
            <a:avLst>
              <a:gd name="adj" fmla="val 30000"/>
            </a:avLst>
          </a:prstGeom>
          <a:solidFill>
            <a:srgbClr val="B4A7D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learned how to build solutions to solve business problems and how to derive insights from sales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17bea95534_3_81"/>
          <p:cNvSpPr/>
          <p:nvPr/>
        </p:nvSpPr>
        <p:spPr>
          <a:xfrm>
            <a:off x="3644725" y="3352275"/>
            <a:ext cx="4773900" cy="11634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FFFFFF"/>
                </a:solidFill>
              </a:rPr>
              <a:t>I learned many things about different domains in data science and it has also increased my intrigue in further exploration of those domains</a:t>
            </a: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17bea95534_3_81"/>
          <p:cNvSpPr txBox="1"/>
          <p:nvPr/>
        </p:nvSpPr>
        <p:spPr>
          <a:xfrm>
            <a:off x="3779025" y="2863775"/>
            <a:ext cx="44811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>
                <a:solidFill>
                  <a:srgbClr val="20124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other learning do I feel throughout my journey in #SDSNarasioData?</a:t>
            </a:r>
            <a:endParaRPr sz="1300" b="1" i="0" u="none" strike="noStrike" cap="none">
              <a:solidFill>
                <a:srgbClr val="20124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3" name="Google Shape;163;g117bea95534_3_81"/>
          <p:cNvSpPr txBox="1"/>
          <p:nvPr/>
        </p:nvSpPr>
        <p:spPr>
          <a:xfrm>
            <a:off x="2716200" y="808713"/>
            <a:ext cx="3711600" cy="4218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Learning Takeaways</a:t>
            </a:r>
            <a:endParaRPr sz="23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17bea959ad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14353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17bea959ad_0_16"/>
          <p:cNvSpPr txBox="1"/>
          <p:nvPr/>
        </p:nvSpPr>
        <p:spPr>
          <a:xfrm>
            <a:off x="6603727" y="4713728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11</a:t>
            </a:fld>
            <a:endParaRPr sz="1100" b="1" i="0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1" name="Google Shape;171;g117bea959ad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500" y="1383711"/>
            <a:ext cx="4843576" cy="302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17bea959ad_0_16"/>
          <p:cNvSpPr/>
          <p:nvPr/>
        </p:nvSpPr>
        <p:spPr>
          <a:xfrm>
            <a:off x="5541299" y="2534775"/>
            <a:ext cx="4326300" cy="884400"/>
          </a:xfrm>
          <a:prstGeom prst="roundRect">
            <a:avLst>
              <a:gd name="adj" fmla="val 27607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17bea959ad_0_16"/>
          <p:cNvSpPr txBox="1"/>
          <p:nvPr/>
        </p:nvSpPr>
        <p:spPr>
          <a:xfrm>
            <a:off x="5935756" y="2580094"/>
            <a:ext cx="31131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500"/>
              <a:buFont typeface="Montserrat SemiBold"/>
              <a:buNone/>
            </a:pPr>
            <a:r>
              <a:rPr lang="en" sz="2300" b="1" i="0" u="none" strike="noStrike" cap="none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THANK YOU!</a:t>
            </a:r>
            <a:endParaRPr sz="2300" b="1" i="0" u="none" strike="noStrike" cap="none">
              <a:solidFill>
                <a:srgbClr val="07376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117bea95534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17bea95534_3_0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g117bea95534_3_0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0" name="Google Shape;100;g117bea95534_3_0"/>
          <p:cNvGraphicFramePr/>
          <p:nvPr>
            <p:extLst>
              <p:ext uri="{D42A27DB-BD31-4B8C-83A1-F6EECF244321}">
                <p14:modId xmlns:p14="http://schemas.microsoft.com/office/powerpoint/2010/main" val="662952543"/>
              </p:ext>
            </p:extLst>
          </p:nvPr>
        </p:nvGraphicFramePr>
        <p:xfrm>
          <a:off x="1216475" y="1348254"/>
          <a:ext cx="6711050" cy="2930500"/>
        </p:xfrm>
        <a:graphic>
          <a:graphicData uri="http://schemas.openxmlformats.org/drawingml/2006/table">
            <a:tbl>
              <a:tblPr>
                <a:noFill/>
                <a:tableStyleId>{D1D4D507-BE17-490E-B0C5-7E53E2246D26}</a:tableStyleId>
              </a:tblPr>
              <a:tblGrid>
                <a:gridCol w="335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Problem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How to Solve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1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Ingin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mengoptimize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stocks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sesuai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dengan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demand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pelanggan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agar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dapat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membuat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storage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lebih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efisien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untuk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masing-masing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toko</a:t>
                      </a:r>
                      <a:endParaRPr sz="10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Membuat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sales forecasting solution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berdasarkan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historical sales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menggunakan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time series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untuk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memprediksi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sales pada ‘n’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hari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kedepan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sehingga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storage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dapat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diatur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sefisien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mungkin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sesuai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dengan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proyeksi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sales masing-masing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toko</a:t>
                      </a:r>
                      <a:endParaRPr sz="10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Ingin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mengetahui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produk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yang paling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banyak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jumlah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penjualannya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dan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toko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mono yang paling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banyak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menjual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barang</a:t>
                      </a:r>
                      <a:endParaRPr sz="10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Melakukan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analisis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data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dengan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membuat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agregat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berdasarkan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produk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dan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toko</a:t>
                      </a:r>
                      <a:endParaRPr sz="10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Ingin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mengetahui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trend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penjualan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masing-masing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toko</a:t>
                      </a:r>
                      <a:endParaRPr sz="10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Melakukan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dekomposisi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time series pada data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penjualan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masing-masing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toko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dan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menganalisa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pola</a:t>
                      </a:r>
                      <a:r>
                        <a:rPr lang="en-US" sz="10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seasonality dan </a:t>
                      </a:r>
                      <a:r>
                        <a:rPr lang="en-US" sz="10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trendnya</a:t>
                      </a:r>
                      <a:endParaRPr sz="10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1" name="Google Shape;101;g117bea95534_3_0"/>
          <p:cNvSpPr txBox="1"/>
          <p:nvPr/>
        </p:nvSpPr>
        <p:spPr>
          <a:xfrm>
            <a:off x="2410800" y="866325"/>
            <a:ext cx="4322400" cy="7008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My Project Background</a:t>
            </a:r>
            <a:endParaRPr sz="2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(Business Problem)</a:t>
            </a:r>
            <a:endParaRPr sz="2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17bea95534_3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17bea95534_3_28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g117bea95534_3_28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g117bea95534_3_28"/>
          <p:cNvSpPr txBox="1"/>
          <p:nvPr/>
        </p:nvSpPr>
        <p:spPr>
          <a:xfrm>
            <a:off x="2346300" y="916675"/>
            <a:ext cx="4451400" cy="4218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Method &amp; Workflow Project</a:t>
            </a:r>
            <a:endParaRPr sz="2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g117bea95534_3_28"/>
          <p:cNvSpPr txBox="1"/>
          <p:nvPr/>
        </p:nvSpPr>
        <p:spPr>
          <a:xfrm>
            <a:off x="751159" y="1608750"/>
            <a:ext cx="33429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>
                <a:solidFill>
                  <a:srgbClr val="351C7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Method used</a:t>
            </a:r>
            <a:endParaRPr sz="1300" b="1" i="0" u="none" strike="noStrike" cap="none">
              <a:solidFill>
                <a:srgbClr val="351C7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1" name="Google Shape;111;g117bea95534_3_28"/>
          <p:cNvSpPr/>
          <p:nvPr/>
        </p:nvSpPr>
        <p:spPr>
          <a:xfrm>
            <a:off x="671834" y="1974123"/>
            <a:ext cx="3819000" cy="666900"/>
          </a:xfrm>
          <a:prstGeom prst="roundRect">
            <a:avLst>
              <a:gd name="adj" fmla="val 30000"/>
            </a:avLst>
          </a:prstGeom>
          <a:solidFill>
            <a:srgbClr val="B4A7D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Series Forecasting using SARIMA on each store based on historical sales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17bea95534_3_28"/>
          <p:cNvSpPr/>
          <p:nvPr/>
        </p:nvSpPr>
        <p:spPr>
          <a:xfrm>
            <a:off x="3591184" y="3091175"/>
            <a:ext cx="4773900" cy="1474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200" dirty="0">
                <a:solidFill>
                  <a:srgbClr val="FFFFFF"/>
                </a:solidFill>
              </a:rPr>
              <a:t>Wrangle Data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200" dirty="0">
                <a:solidFill>
                  <a:srgbClr val="FFFFFF"/>
                </a:solidFill>
              </a:rPr>
              <a:t>Ask Interesting Questions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Explor</a:t>
            </a:r>
            <a:r>
              <a:rPr lang="en-US" sz="1200" dirty="0">
                <a:solidFill>
                  <a:srgbClr val="FFFFFF"/>
                </a:solidFill>
              </a:rPr>
              <a:t>e Data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 Data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200" dirty="0">
                <a:solidFill>
                  <a:srgbClr val="FFFFFF"/>
                </a:solidFill>
              </a:rPr>
              <a:t>Model Data 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Data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200" dirty="0">
                <a:solidFill>
                  <a:srgbClr val="FFFFFF"/>
                </a:solidFill>
              </a:rPr>
              <a:t>Communicate Findings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Deploy into Production</a:t>
            </a:r>
            <a:endParaRPr sz="12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17bea95534_3_28"/>
          <p:cNvSpPr txBox="1"/>
          <p:nvPr/>
        </p:nvSpPr>
        <p:spPr>
          <a:xfrm>
            <a:off x="3715234" y="2725775"/>
            <a:ext cx="4451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>
                <a:solidFill>
                  <a:srgbClr val="351C7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Science Workflow </a:t>
            </a:r>
            <a:endParaRPr sz="1300" b="1" i="0" u="none" strike="noStrike" cap="none">
              <a:solidFill>
                <a:srgbClr val="351C7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17bea95534_3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17bea95534_3_28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g117bea95534_3_28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DDB43-C107-252E-EE00-C591D34E2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395" y="772730"/>
            <a:ext cx="2470150" cy="1951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95091-9C8F-F561-1314-5AF502700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1224" y="1008952"/>
            <a:ext cx="2166012" cy="1999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AE2A84-7932-EF71-CB91-E4AF6967D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565" y="2164500"/>
            <a:ext cx="3028997" cy="23821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B55C28-0805-28B8-7694-B3F75CE62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7700" y="2766517"/>
            <a:ext cx="2738438" cy="21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0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17bea95534_3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17bea95534_3_28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g117bea95534_3_28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2B33C0-EF25-A062-E18E-42E6052C4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825" y="576851"/>
            <a:ext cx="2892250" cy="434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1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13da8b59a8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3da8b59a80_0_0"/>
          <p:cNvSpPr/>
          <p:nvPr/>
        </p:nvSpPr>
        <p:spPr>
          <a:xfrm>
            <a:off x="2259375" y="1750200"/>
            <a:ext cx="4620000" cy="26217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3da8b59a80_0_0"/>
          <p:cNvSpPr txBox="1"/>
          <p:nvPr/>
        </p:nvSpPr>
        <p:spPr>
          <a:xfrm>
            <a:off x="2346300" y="916675"/>
            <a:ext cx="4451400" cy="6540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Algorithm (Flow Chart)</a:t>
            </a:r>
            <a:endParaRPr sz="2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9A87B-55FF-B8A4-9FEA-80941DB4C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740" y="1243675"/>
            <a:ext cx="1401635" cy="38306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117bea95534_3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17bea95534_3_41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9" name="Google Shape;129;g117bea95534_3_41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g117bea95534_3_41"/>
          <p:cNvSpPr txBox="1"/>
          <p:nvPr/>
        </p:nvSpPr>
        <p:spPr>
          <a:xfrm>
            <a:off x="3464525" y="710175"/>
            <a:ext cx="2182200" cy="4218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 Time!</a:t>
            </a:r>
            <a:endParaRPr sz="23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g117bea95534_3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0231" y="1455300"/>
            <a:ext cx="3223195" cy="30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117bea95534_3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17bea95534_3_9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8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" name="Google Shape;138;g117bea95534_3_9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g117bea95534_3_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2406" y="1363925"/>
            <a:ext cx="3223195" cy="30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17bea95534_3_94"/>
          <p:cNvSpPr txBox="1"/>
          <p:nvPr/>
        </p:nvSpPr>
        <p:spPr>
          <a:xfrm>
            <a:off x="4572000" y="1512850"/>
            <a:ext cx="39558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5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Note </a:t>
            </a:r>
            <a:endParaRPr sz="1500" b="1" i="0" u="none" strike="noStrike" cap="non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Please mention the following points in your demo presentation:</a:t>
            </a:r>
            <a:endParaRPr sz="1300" b="1" i="0" u="none" strike="noStrike" cap="non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endParaRPr sz="1300" b="1" i="0" u="none" strike="noStrike" cap="non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Montserrat"/>
              <a:buChar char="●"/>
            </a:pPr>
            <a:r>
              <a:rPr lang="en" sz="13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Workflow Project</a:t>
            </a:r>
            <a:endParaRPr sz="1300" b="1" i="0" u="none" strike="noStrike" cap="non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Montserrat"/>
              <a:buChar char="●"/>
            </a:pPr>
            <a:r>
              <a:rPr lang="en" sz="13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sz="1300" b="1" i="0" u="none" strike="noStrike" cap="non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Montserrat"/>
              <a:buChar char="●"/>
            </a:pPr>
            <a:r>
              <a:rPr lang="en" sz="13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Method </a:t>
            </a:r>
            <a:endParaRPr sz="1300" b="1" i="0" u="none" strike="noStrike" cap="non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Montserrat"/>
              <a:buChar char="●"/>
            </a:pPr>
            <a:r>
              <a:rPr lang="en" sz="13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engineering/preprocessing</a:t>
            </a:r>
            <a:endParaRPr sz="1300" b="1" i="0" u="none" strike="noStrike" cap="non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Montserrat"/>
              <a:buChar char="●"/>
            </a:pPr>
            <a:r>
              <a:rPr lang="en" sz="13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Modelling and Evaluation</a:t>
            </a:r>
            <a:endParaRPr sz="1300" b="1" i="0" u="none" strike="noStrike" cap="non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Montserrat"/>
              <a:buChar char="●"/>
            </a:pPr>
            <a:r>
              <a:rPr lang="en" sz="1300" b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sz="1300" b="1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Montserrat"/>
              <a:buChar char="●"/>
            </a:pPr>
            <a:r>
              <a:rPr lang="en" sz="1300" b="1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sz="1300" b="1" i="0" u="none" strike="noStrike" cap="non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0124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674EA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Skip this slide when you’re about to present your work</a:t>
            </a:r>
            <a:endParaRPr sz="1300" b="0" i="0" u="none" strike="noStrike" cap="none">
              <a:solidFill>
                <a:srgbClr val="674EA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1" name="Google Shape;141;g117bea95534_3_94"/>
          <p:cNvSpPr txBox="1"/>
          <p:nvPr/>
        </p:nvSpPr>
        <p:spPr>
          <a:xfrm>
            <a:off x="3464525" y="710175"/>
            <a:ext cx="2182200" cy="4218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 Time!</a:t>
            </a:r>
            <a:endParaRPr sz="23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117bea95534_3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7bea95534_3_5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9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8" name="Google Shape;148;g117bea95534_3_5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117bea95534_3_54"/>
          <p:cNvSpPr txBox="1"/>
          <p:nvPr/>
        </p:nvSpPr>
        <p:spPr>
          <a:xfrm>
            <a:off x="2772750" y="710175"/>
            <a:ext cx="3598500" cy="7401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Result of Project and Recommendations</a:t>
            </a:r>
            <a:endParaRPr sz="23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g117bea95534_3_54"/>
          <p:cNvSpPr/>
          <p:nvPr/>
        </p:nvSpPr>
        <p:spPr>
          <a:xfrm>
            <a:off x="656209" y="1752969"/>
            <a:ext cx="3819000" cy="2376900"/>
          </a:xfrm>
          <a:prstGeom prst="roundRect">
            <a:avLst>
              <a:gd name="adj" fmla="val 23393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Kesimpulan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Toko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paling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Laris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Toko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Toko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memiliki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seasonality yang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berbeda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sendiri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toko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lainnya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hari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minggu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toko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lain peak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namun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lowest di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toko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Barang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paling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laku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GROCERY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Ada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Peningkatan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trend pada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penjualan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keseluruhan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pada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januari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2014,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Maret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2014, dan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Juli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2014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namun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blm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cukup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apakah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yearly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peningkatan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pada total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penjualan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keseluruhan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level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penjualan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bulan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lain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cukup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mirip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level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penjualan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tahun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sebelumnya</a:t>
            </a:r>
            <a:endParaRPr lang="en-US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Model forecasting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produksi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MAPE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cukup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rendah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(8.25%, 5.8%, 12%, </a:t>
            </a:r>
            <a:r>
              <a:rPr lang="en-US" sz="900" dirty="0"/>
              <a:t>11.4%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%)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sehingga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hasil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dipercaya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apabila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sebagai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estimasi</a:t>
            </a:r>
            <a:endParaRPr lang="en-US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17bea95534_3_54"/>
          <p:cNvSpPr/>
          <p:nvPr/>
        </p:nvSpPr>
        <p:spPr>
          <a:xfrm>
            <a:off x="4662634" y="1752969"/>
            <a:ext cx="3819000" cy="2376900"/>
          </a:xfrm>
          <a:prstGeom prst="roundRect">
            <a:avLst>
              <a:gd name="adj" fmla="val 23393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9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Saran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900" b="0" i="0" u="none" strike="noStrike" cap="none" dirty="0">
                <a:latin typeface="Arial"/>
                <a:ea typeface="Arial"/>
                <a:cs typeface="Arial"/>
                <a:sym typeface="Arial"/>
              </a:rPr>
              <a:t>Ada values yang </a:t>
            </a:r>
            <a:r>
              <a:rPr lang="en-US" sz="9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US" sz="9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diisi</a:t>
            </a:r>
            <a:r>
              <a:rPr lang="en-US" sz="900" b="0" i="0" u="none" strike="noStrike" cap="none" dirty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9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beberapa</a:t>
            </a:r>
            <a:r>
              <a:rPr lang="en-US" sz="9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tanggal</a:t>
            </a:r>
            <a:r>
              <a:rPr lang="en-US" sz="900" b="0" i="0" u="none" strike="noStrike" cap="none" dirty="0">
                <a:latin typeface="Arial"/>
                <a:ea typeface="Arial"/>
                <a:cs typeface="Arial"/>
                <a:sym typeface="Arial"/>
              </a:rPr>
              <a:t>. Agar </a:t>
            </a:r>
            <a:r>
              <a:rPr lang="en-US" sz="9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hasil</a:t>
            </a:r>
            <a:r>
              <a:rPr lang="en-US" sz="900" b="0" i="0" u="none" strike="noStrike" cap="none" dirty="0">
                <a:latin typeface="Arial"/>
                <a:ea typeface="Arial"/>
                <a:cs typeface="Arial"/>
                <a:sym typeface="Arial"/>
              </a:rPr>
              <a:t> forecasting </a:t>
            </a:r>
            <a:r>
              <a:rPr lang="en-US" sz="9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sz="9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semakin</a:t>
            </a:r>
            <a:r>
              <a:rPr lang="en-US" sz="9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baik</a:t>
            </a:r>
            <a:r>
              <a:rPr lang="en-US" sz="900" b="0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9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diharapkan</a:t>
            </a:r>
            <a:r>
              <a:rPr lang="en-US" sz="900" b="0" i="0" u="none" strike="noStrike" cap="none" dirty="0">
                <a:latin typeface="Arial"/>
                <a:ea typeface="Arial"/>
                <a:cs typeface="Arial"/>
                <a:sym typeface="Arial"/>
              </a:rPr>
              <a:t> agar data entry </a:t>
            </a:r>
            <a:r>
              <a:rPr lang="en-US" sz="9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sz="9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dilakukan</a:t>
            </a:r>
            <a:r>
              <a:rPr lang="en-US" sz="9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9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konsisten</a:t>
            </a:r>
            <a:endParaRPr lang="en-US" sz="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9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900" dirty="0" err="1"/>
              <a:t>Meskipun</a:t>
            </a:r>
            <a:r>
              <a:rPr lang="en-US" sz="900" dirty="0"/>
              <a:t> model </a:t>
            </a:r>
            <a:r>
              <a:rPr lang="en-US" sz="900" dirty="0" err="1"/>
              <a:t>memiliki</a:t>
            </a:r>
            <a:r>
              <a:rPr lang="en-US" sz="900" dirty="0"/>
              <a:t> </a:t>
            </a:r>
            <a:r>
              <a:rPr lang="en-US" sz="900" dirty="0" err="1"/>
              <a:t>performa</a:t>
            </a:r>
            <a:r>
              <a:rPr lang="en-US" sz="900" dirty="0"/>
              <a:t> </a:t>
            </a:r>
            <a:r>
              <a:rPr lang="en-US" sz="900" dirty="0" err="1"/>
              <a:t>cukup</a:t>
            </a:r>
            <a:r>
              <a:rPr lang="en-US" sz="900" dirty="0"/>
              <a:t> </a:t>
            </a:r>
            <a:r>
              <a:rPr lang="en-US" sz="900" dirty="0" err="1"/>
              <a:t>bagus</a:t>
            </a:r>
            <a:r>
              <a:rPr lang="en-US" sz="900" dirty="0"/>
              <a:t>, </a:t>
            </a:r>
            <a:r>
              <a:rPr lang="en-US" sz="900" dirty="0" err="1"/>
              <a:t>namun</a:t>
            </a:r>
            <a:r>
              <a:rPr lang="en-US" sz="900" dirty="0"/>
              <a:t> </a:t>
            </a:r>
            <a:r>
              <a:rPr lang="en-US" sz="900" dirty="0" err="1"/>
              <a:t>karena</a:t>
            </a:r>
            <a:r>
              <a:rPr lang="en-US" sz="900" dirty="0"/>
              <a:t> </a:t>
            </a:r>
            <a:r>
              <a:rPr lang="en-US" sz="900" dirty="0" err="1"/>
              <a:t>semua</a:t>
            </a:r>
            <a:r>
              <a:rPr lang="en-US" sz="900" dirty="0"/>
              <a:t> model </a:t>
            </a:r>
            <a:r>
              <a:rPr lang="en-US" sz="900" dirty="0" err="1"/>
              <a:t>pasti</a:t>
            </a:r>
            <a:r>
              <a:rPr lang="en-US" sz="900" dirty="0"/>
              <a:t> </a:t>
            </a:r>
            <a:r>
              <a:rPr lang="en-US" sz="900" dirty="0" err="1"/>
              <a:t>memiliki</a:t>
            </a:r>
            <a:r>
              <a:rPr lang="en-US" sz="900" dirty="0"/>
              <a:t> error, </a:t>
            </a:r>
            <a:r>
              <a:rPr lang="en-US" sz="900" dirty="0" err="1"/>
              <a:t>maka</a:t>
            </a:r>
            <a:r>
              <a:rPr lang="en-US" sz="900" dirty="0"/>
              <a:t> </a:t>
            </a:r>
            <a:r>
              <a:rPr lang="en-US" sz="900" dirty="0" err="1"/>
              <a:t>dalam</a:t>
            </a:r>
            <a:r>
              <a:rPr lang="en-US" sz="900" dirty="0"/>
              <a:t> </a:t>
            </a:r>
            <a:r>
              <a:rPr lang="en-US" sz="900" dirty="0" err="1"/>
              <a:t>interpretasi</a:t>
            </a:r>
            <a:r>
              <a:rPr lang="en-US" sz="900" dirty="0"/>
              <a:t> </a:t>
            </a:r>
            <a:r>
              <a:rPr lang="en-US" sz="900" dirty="0" err="1"/>
              <a:t>harus</a:t>
            </a:r>
            <a:r>
              <a:rPr lang="en-US" sz="900" dirty="0"/>
              <a:t> </a:t>
            </a:r>
            <a:r>
              <a:rPr lang="en-US" sz="900" dirty="0" err="1"/>
              <a:t>diberi</a:t>
            </a:r>
            <a:r>
              <a:rPr lang="en-US" sz="900" dirty="0"/>
              <a:t> error range yang </a:t>
            </a:r>
            <a:r>
              <a:rPr lang="en-US" sz="900" dirty="0" err="1"/>
              <a:t>sesuai</a:t>
            </a:r>
            <a:r>
              <a:rPr lang="en-US" sz="900" dirty="0"/>
              <a:t> </a:t>
            </a:r>
            <a:r>
              <a:rPr lang="en-US" sz="900" dirty="0" err="1"/>
              <a:t>sehingga</a:t>
            </a:r>
            <a:r>
              <a:rPr lang="en-US" sz="900" dirty="0"/>
              <a:t> stock planning </a:t>
            </a:r>
            <a:r>
              <a:rPr lang="en-US" sz="900" dirty="0" err="1"/>
              <a:t>dapat</a:t>
            </a:r>
            <a:r>
              <a:rPr lang="en-US" sz="900" dirty="0"/>
              <a:t> </a:t>
            </a:r>
            <a:r>
              <a:rPr lang="en-US" sz="900" dirty="0" err="1"/>
              <a:t>lebih</a:t>
            </a:r>
            <a:r>
              <a:rPr lang="en-US" sz="900" dirty="0"/>
              <a:t> </a:t>
            </a:r>
            <a:r>
              <a:rPr lang="en-US" sz="900" dirty="0" err="1"/>
              <a:t>efisien</a:t>
            </a:r>
            <a:r>
              <a:rPr lang="en-US" sz="900" dirty="0"/>
              <a:t>. </a:t>
            </a:r>
            <a:r>
              <a:rPr lang="en-US" sz="900" dirty="0" err="1"/>
              <a:t>untuk</a:t>
            </a:r>
            <a:r>
              <a:rPr lang="en-US" sz="900" dirty="0"/>
              <a:t> </a:t>
            </a:r>
            <a:r>
              <a:rPr lang="en-US" sz="900" dirty="0" err="1"/>
              <a:t>menghindari</a:t>
            </a:r>
            <a:r>
              <a:rPr lang="en-US" sz="900" dirty="0"/>
              <a:t> </a:t>
            </a:r>
            <a:r>
              <a:rPr lang="en-US" sz="900" dirty="0" err="1"/>
              <a:t>kekurangan</a:t>
            </a:r>
            <a:r>
              <a:rPr lang="en-US" sz="900" dirty="0"/>
              <a:t> stock </a:t>
            </a:r>
            <a:r>
              <a:rPr lang="en-US" sz="900" dirty="0" err="1"/>
              <a:t>maka</a:t>
            </a:r>
            <a:r>
              <a:rPr lang="en-US" sz="900" dirty="0"/>
              <a:t> </a:t>
            </a:r>
            <a:r>
              <a:rPr lang="en-US" sz="900" dirty="0" err="1"/>
              <a:t>disarankan</a:t>
            </a:r>
            <a:r>
              <a:rPr lang="en-US" sz="900" dirty="0"/>
              <a:t> </a:t>
            </a:r>
            <a:r>
              <a:rPr lang="en-US" sz="900" dirty="0" err="1"/>
              <a:t>untuk</a:t>
            </a:r>
            <a:r>
              <a:rPr lang="en-US" sz="900" dirty="0"/>
              <a:t> </a:t>
            </a:r>
            <a:r>
              <a:rPr lang="en-US" sz="900" dirty="0" err="1"/>
              <a:t>menganggap</a:t>
            </a:r>
            <a:r>
              <a:rPr lang="en-US" sz="900" dirty="0"/>
              <a:t> demand ~ forecasted values + </a:t>
            </a:r>
            <a:r>
              <a:rPr lang="en-US" sz="900" dirty="0" err="1"/>
              <a:t>sekian</a:t>
            </a:r>
            <a:r>
              <a:rPr lang="en-US" sz="900" dirty="0"/>
              <a:t> </a:t>
            </a:r>
            <a:r>
              <a:rPr lang="en-US" sz="900" dirty="0" err="1"/>
              <a:t>persen</a:t>
            </a:r>
            <a:r>
              <a:rPr lang="en-US" sz="900" dirty="0"/>
              <a:t> </a:t>
            </a:r>
            <a:r>
              <a:rPr lang="en-US" sz="900" dirty="0" err="1"/>
              <a:t>untuk</a:t>
            </a:r>
            <a:r>
              <a:rPr lang="en-US" sz="900" dirty="0"/>
              <a:t> error. </a:t>
            </a:r>
            <a:r>
              <a:rPr lang="en-US" sz="900" dirty="0" err="1"/>
              <a:t>Dengan</a:t>
            </a:r>
            <a:r>
              <a:rPr lang="en-US" sz="900" dirty="0"/>
              <a:t> </a:t>
            </a:r>
            <a:r>
              <a:rPr lang="en-US" sz="900" dirty="0" err="1"/>
              <a:t>demikian</a:t>
            </a:r>
            <a:r>
              <a:rPr lang="en-US" sz="900" dirty="0"/>
              <a:t>, </a:t>
            </a:r>
            <a:r>
              <a:rPr lang="en-US" sz="900" dirty="0" err="1"/>
              <a:t>apabila</a:t>
            </a:r>
            <a:r>
              <a:rPr lang="en-US" sz="900" dirty="0"/>
              <a:t> demand </a:t>
            </a:r>
            <a:r>
              <a:rPr lang="en-US" sz="900" dirty="0" err="1"/>
              <a:t>seperti</a:t>
            </a:r>
            <a:r>
              <a:rPr lang="en-US" sz="900" dirty="0"/>
              <a:t> </a:t>
            </a:r>
            <a:r>
              <a:rPr lang="en-US" sz="900" dirty="0" err="1"/>
              <a:t>biasanya</a:t>
            </a:r>
            <a:r>
              <a:rPr lang="en-US" sz="900" dirty="0"/>
              <a:t>, worst case scenario </a:t>
            </a:r>
            <a:r>
              <a:rPr lang="en-US" sz="900" dirty="0" err="1"/>
              <a:t>adalah</a:t>
            </a:r>
            <a:r>
              <a:rPr lang="en-US" sz="900" dirty="0"/>
              <a:t> </a:t>
            </a:r>
            <a:r>
              <a:rPr lang="en-US" sz="900" dirty="0" err="1"/>
              <a:t>toko</a:t>
            </a:r>
            <a:r>
              <a:rPr lang="en-US" sz="900" dirty="0"/>
              <a:t> </a:t>
            </a:r>
            <a:r>
              <a:rPr lang="en-US" sz="900" dirty="0" err="1"/>
              <a:t>sedikit</a:t>
            </a:r>
            <a:r>
              <a:rPr lang="en-US" sz="900" dirty="0"/>
              <a:t> overstock </a:t>
            </a:r>
            <a:r>
              <a:rPr lang="en-US" sz="900" dirty="0" err="1"/>
              <a:t>namun</a:t>
            </a:r>
            <a:r>
              <a:rPr lang="en-US" sz="900" dirty="0"/>
              <a:t> </a:t>
            </a:r>
            <a:r>
              <a:rPr lang="en-US" sz="900" dirty="0" err="1"/>
              <a:t>hal</a:t>
            </a:r>
            <a:r>
              <a:rPr lang="en-US" sz="900" dirty="0"/>
              <a:t> </a:t>
            </a:r>
            <a:r>
              <a:rPr lang="en-US" sz="900" dirty="0" err="1"/>
              <a:t>ini</a:t>
            </a:r>
            <a:r>
              <a:rPr lang="en-US" sz="900" dirty="0"/>
              <a:t> </a:t>
            </a:r>
            <a:r>
              <a:rPr lang="en-US" sz="900" dirty="0" err="1"/>
              <a:t>dapat</a:t>
            </a:r>
            <a:r>
              <a:rPr lang="en-US" sz="900" dirty="0"/>
              <a:t> </a:t>
            </a:r>
            <a:r>
              <a:rPr lang="en-US" sz="900" dirty="0" err="1"/>
              <a:t>dimasukkan</a:t>
            </a:r>
            <a:r>
              <a:rPr lang="en-US" sz="900" dirty="0"/>
              <a:t> </a:t>
            </a:r>
            <a:r>
              <a:rPr lang="en-US" sz="900" dirty="0" err="1"/>
              <a:t>perhitungan</a:t>
            </a:r>
            <a:r>
              <a:rPr lang="en-US" sz="900" dirty="0"/>
              <a:t> restock </a:t>
            </a:r>
            <a:r>
              <a:rPr lang="en-US" sz="900" dirty="0" err="1"/>
              <a:t>selanjutnya</a:t>
            </a:r>
            <a:r>
              <a:rPr lang="en-US" sz="900" dirty="0"/>
              <a:t> dan </a:t>
            </a:r>
            <a:r>
              <a:rPr lang="en-US" sz="900" dirty="0" err="1"/>
              <a:t>akan</a:t>
            </a:r>
            <a:r>
              <a:rPr lang="en-US" sz="900" dirty="0"/>
              <a:t> </a:t>
            </a:r>
            <a:r>
              <a:rPr lang="en-US" sz="900" dirty="0" err="1"/>
              <a:t>tetap</a:t>
            </a:r>
            <a:r>
              <a:rPr lang="en-US" sz="900" dirty="0"/>
              <a:t> </a:t>
            </a:r>
            <a:r>
              <a:rPr lang="en-US" sz="900" dirty="0" err="1"/>
              <a:t>menjadi</a:t>
            </a:r>
            <a:r>
              <a:rPr lang="en-US" sz="900" dirty="0"/>
              <a:t> improvement yang </a:t>
            </a:r>
            <a:r>
              <a:rPr lang="en-US" sz="900" dirty="0" err="1"/>
              <a:t>lebih</a:t>
            </a:r>
            <a:r>
              <a:rPr lang="en-US" sz="900" dirty="0"/>
              <a:t> </a:t>
            </a:r>
            <a:r>
              <a:rPr lang="en-US" sz="900" dirty="0" err="1"/>
              <a:t>baik</a:t>
            </a:r>
            <a:r>
              <a:rPr lang="en-US" sz="900" dirty="0"/>
              <a:t> </a:t>
            </a:r>
            <a:r>
              <a:rPr lang="en-US" sz="900" dirty="0" err="1"/>
              <a:t>dibandingkan</a:t>
            </a:r>
            <a:r>
              <a:rPr lang="en-US" sz="900" dirty="0"/>
              <a:t> </a:t>
            </a:r>
            <a:r>
              <a:rPr lang="en-US" sz="900" dirty="0" err="1"/>
              <a:t>sistem</a:t>
            </a:r>
            <a:r>
              <a:rPr lang="en-US" sz="900" dirty="0"/>
              <a:t> </a:t>
            </a:r>
            <a:r>
              <a:rPr lang="en-US" sz="900" dirty="0" err="1"/>
              <a:t>sebelumnya</a:t>
            </a:r>
            <a:r>
              <a:rPr lang="en-US" sz="900" dirty="0"/>
              <a:t>.</a:t>
            </a:r>
            <a:endParaRPr lang="en-US" sz="9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690</Words>
  <Application>Microsoft Office PowerPoint</Application>
  <PresentationFormat>On-screen Show (16:9)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Montserrat SemiBold</vt:lpstr>
      <vt:lpstr>Arial</vt:lpstr>
      <vt:lpstr>Calibri</vt:lpstr>
      <vt:lpstr>Montserrat</vt:lpstr>
      <vt:lpstr>Montserrat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Joseph Ariel Christopher Teja (SDS, 120040002)</cp:lastModifiedBy>
  <cp:revision>2</cp:revision>
  <dcterms:modified xsi:type="dcterms:W3CDTF">2022-09-27T03:09:51Z</dcterms:modified>
</cp:coreProperties>
</file>