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3" r:id="rId4"/>
    <p:sldId id="266" r:id="rId5"/>
    <p:sldId id="267" r:id="rId6"/>
    <p:sldId id="269" r:id="rId7"/>
    <p:sldId id="270" r:id="rId8"/>
    <p:sldId id="271" r:id="rId9"/>
    <p:sldId id="268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732"/>
  </p:normalViewPr>
  <p:slideViewPr>
    <p:cSldViewPr snapToGrid="0" snapToObjects="1">
      <p:cViewPr varScale="1">
        <p:scale>
          <a:sx n="64" d="100"/>
          <a:sy n="64" d="100"/>
        </p:scale>
        <p:origin x="3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734BC2-2453-D14E-B930-48EEF3627520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1F4366-16D6-3243-BA8A-ACFA64754E0B}">
      <dgm:prSet phldrT="[Text]"/>
      <dgm:spPr/>
      <dgm:t>
        <a:bodyPr/>
        <a:lstStyle/>
        <a:p>
          <a:r>
            <a:rPr lang="en-US" dirty="0"/>
            <a:t>Minimum Bounded Rectangle (Crop)</a:t>
          </a:r>
        </a:p>
      </dgm:t>
    </dgm:pt>
    <dgm:pt modelId="{E23F7F4E-2464-584A-B763-779E8B4E5801}" type="parTrans" cxnId="{71D2F306-C1C2-B642-8BC4-198E56F6D5B5}">
      <dgm:prSet/>
      <dgm:spPr/>
      <dgm:t>
        <a:bodyPr/>
        <a:lstStyle/>
        <a:p>
          <a:endParaRPr lang="en-US"/>
        </a:p>
      </dgm:t>
    </dgm:pt>
    <dgm:pt modelId="{E02E3EA0-03A1-414B-B497-C9052E5B4094}" type="sibTrans" cxnId="{71D2F306-C1C2-B642-8BC4-198E56F6D5B5}">
      <dgm:prSet/>
      <dgm:spPr/>
      <dgm:t>
        <a:bodyPr/>
        <a:lstStyle/>
        <a:p>
          <a:endParaRPr lang="en-US"/>
        </a:p>
      </dgm:t>
    </dgm:pt>
    <dgm:pt modelId="{9D5C52C2-281D-FD4E-93C3-3CC34B8EB954}">
      <dgm:prSet phldrT="[Text]"/>
      <dgm:spPr/>
      <dgm:t>
        <a:bodyPr/>
        <a:lstStyle/>
        <a:p>
          <a:r>
            <a:rPr lang="en-US" dirty="0"/>
            <a:t>Skeleton</a:t>
          </a:r>
        </a:p>
      </dgm:t>
    </dgm:pt>
    <dgm:pt modelId="{F49D41BC-E324-5842-82C4-0B947D3354E6}" type="parTrans" cxnId="{2E6EC92E-F602-D246-AEAA-D7441015992C}">
      <dgm:prSet/>
      <dgm:spPr/>
      <dgm:t>
        <a:bodyPr/>
        <a:lstStyle/>
        <a:p>
          <a:endParaRPr lang="en-US"/>
        </a:p>
      </dgm:t>
    </dgm:pt>
    <dgm:pt modelId="{BC4184E3-138C-A84B-A09E-3C63EA437EE2}" type="sibTrans" cxnId="{2E6EC92E-F602-D246-AEAA-D7441015992C}">
      <dgm:prSet/>
      <dgm:spPr/>
      <dgm:t>
        <a:bodyPr/>
        <a:lstStyle/>
        <a:p>
          <a:endParaRPr lang="en-US"/>
        </a:p>
      </dgm:t>
    </dgm:pt>
    <dgm:pt modelId="{C36C637A-6336-9A48-A61D-A7A05FC71C04}">
      <dgm:prSet phldrT="[Text]"/>
      <dgm:spPr/>
      <dgm:t>
        <a:bodyPr/>
        <a:lstStyle/>
        <a:p>
          <a:r>
            <a:rPr lang="en-US" dirty="0"/>
            <a:t>Resize</a:t>
          </a:r>
        </a:p>
      </dgm:t>
    </dgm:pt>
    <dgm:pt modelId="{231DDAC3-44A7-DD43-B266-E2A1792F2678}" type="parTrans" cxnId="{B919A467-D798-4C4C-9810-8A6BB11061B5}">
      <dgm:prSet/>
      <dgm:spPr/>
      <dgm:t>
        <a:bodyPr/>
        <a:lstStyle/>
        <a:p>
          <a:endParaRPr lang="en-US"/>
        </a:p>
      </dgm:t>
    </dgm:pt>
    <dgm:pt modelId="{8BF35849-0BD3-6045-B9D9-2369E934328C}" type="sibTrans" cxnId="{B919A467-D798-4C4C-9810-8A6BB11061B5}">
      <dgm:prSet/>
      <dgm:spPr/>
      <dgm:t>
        <a:bodyPr/>
        <a:lstStyle/>
        <a:p>
          <a:endParaRPr lang="en-US"/>
        </a:p>
      </dgm:t>
    </dgm:pt>
    <dgm:pt modelId="{6145EB6B-A971-0446-880A-1A8D916CEA25}">
      <dgm:prSet phldrT="[Text]"/>
      <dgm:spPr/>
      <dgm:t>
        <a:bodyPr/>
        <a:lstStyle/>
        <a:p>
          <a:r>
            <a:rPr lang="en-US" dirty="0" err="1"/>
            <a:t>Binarization</a:t>
          </a:r>
          <a:endParaRPr lang="en-US" dirty="0"/>
        </a:p>
      </dgm:t>
    </dgm:pt>
    <dgm:pt modelId="{5F48CCF1-5B86-654D-B336-1CE29E62C73E}" type="sibTrans" cxnId="{1707420F-BABA-524C-BC02-67081ECF41CE}">
      <dgm:prSet/>
      <dgm:spPr/>
      <dgm:t>
        <a:bodyPr/>
        <a:lstStyle/>
        <a:p>
          <a:endParaRPr lang="en-US"/>
        </a:p>
      </dgm:t>
    </dgm:pt>
    <dgm:pt modelId="{A4FD7745-EDE9-2D44-A0BB-1B73AFEDF094}" type="parTrans" cxnId="{1707420F-BABA-524C-BC02-67081ECF41CE}">
      <dgm:prSet/>
      <dgm:spPr/>
      <dgm:t>
        <a:bodyPr/>
        <a:lstStyle/>
        <a:p>
          <a:endParaRPr lang="en-US"/>
        </a:p>
      </dgm:t>
    </dgm:pt>
    <dgm:pt modelId="{1540269B-9343-8F47-96DC-5986E7545739}" type="pres">
      <dgm:prSet presAssocID="{B1734BC2-2453-D14E-B930-48EEF3627520}" presName="Name0" presStyleCnt="0">
        <dgm:presLayoutVars>
          <dgm:dir/>
          <dgm:animLvl val="lvl"/>
          <dgm:resizeHandles val="exact"/>
        </dgm:presLayoutVars>
      </dgm:prSet>
      <dgm:spPr/>
    </dgm:pt>
    <dgm:pt modelId="{F9C7200C-CED7-414F-AD6F-200A0E5B03EE}" type="pres">
      <dgm:prSet presAssocID="{C36C637A-6336-9A48-A61D-A7A05FC71C04}" presName="boxAndChildren" presStyleCnt="0"/>
      <dgm:spPr/>
    </dgm:pt>
    <dgm:pt modelId="{42536554-41DD-174B-B8EC-558A588AC852}" type="pres">
      <dgm:prSet presAssocID="{C36C637A-6336-9A48-A61D-A7A05FC71C04}" presName="parentTextBox" presStyleLbl="node1" presStyleIdx="0" presStyleCnt="4"/>
      <dgm:spPr/>
    </dgm:pt>
    <dgm:pt modelId="{312118FE-8058-3340-BD90-5CF2AF8F2E3F}" type="pres">
      <dgm:prSet presAssocID="{BC4184E3-138C-A84B-A09E-3C63EA437EE2}" presName="sp" presStyleCnt="0"/>
      <dgm:spPr/>
    </dgm:pt>
    <dgm:pt modelId="{08ADECD6-3689-BF48-9B21-D9189E9AEF15}" type="pres">
      <dgm:prSet presAssocID="{9D5C52C2-281D-FD4E-93C3-3CC34B8EB954}" presName="arrowAndChildren" presStyleCnt="0"/>
      <dgm:spPr/>
    </dgm:pt>
    <dgm:pt modelId="{29BBAF68-4491-614C-9FFE-CE13573D0673}" type="pres">
      <dgm:prSet presAssocID="{9D5C52C2-281D-FD4E-93C3-3CC34B8EB954}" presName="parentTextArrow" presStyleLbl="node1" presStyleIdx="1" presStyleCnt="4"/>
      <dgm:spPr/>
    </dgm:pt>
    <dgm:pt modelId="{5F6AB966-2B79-3B49-A8AE-C1933E392423}" type="pres">
      <dgm:prSet presAssocID="{E02E3EA0-03A1-414B-B497-C9052E5B4094}" presName="sp" presStyleCnt="0"/>
      <dgm:spPr/>
    </dgm:pt>
    <dgm:pt modelId="{2FE8FCCA-5753-E346-B08E-037561B86456}" type="pres">
      <dgm:prSet presAssocID="{111F4366-16D6-3243-BA8A-ACFA64754E0B}" presName="arrowAndChildren" presStyleCnt="0"/>
      <dgm:spPr/>
    </dgm:pt>
    <dgm:pt modelId="{6644E165-A28F-6447-AA97-42E8B7D70EBB}" type="pres">
      <dgm:prSet presAssocID="{111F4366-16D6-3243-BA8A-ACFA64754E0B}" presName="parentTextArrow" presStyleLbl="node1" presStyleIdx="2" presStyleCnt="4"/>
      <dgm:spPr/>
    </dgm:pt>
    <dgm:pt modelId="{E1AF1ED5-232F-4943-A6C2-83DA7494E75D}" type="pres">
      <dgm:prSet presAssocID="{5F48CCF1-5B86-654D-B336-1CE29E62C73E}" presName="sp" presStyleCnt="0"/>
      <dgm:spPr/>
    </dgm:pt>
    <dgm:pt modelId="{C8699CE0-0FAB-554B-9A62-ABAAAB3145AF}" type="pres">
      <dgm:prSet presAssocID="{6145EB6B-A971-0446-880A-1A8D916CEA25}" presName="arrowAndChildren" presStyleCnt="0"/>
      <dgm:spPr/>
    </dgm:pt>
    <dgm:pt modelId="{FF5535EB-4895-2145-8BAA-2973FCA337E2}" type="pres">
      <dgm:prSet presAssocID="{6145EB6B-A971-0446-880A-1A8D916CEA25}" presName="parentTextArrow" presStyleLbl="node1" presStyleIdx="3" presStyleCnt="4"/>
      <dgm:spPr/>
    </dgm:pt>
  </dgm:ptLst>
  <dgm:cxnLst>
    <dgm:cxn modelId="{71D2F306-C1C2-B642-8BC4-198E56F6D5B5}" srcId="{B1734BC2-2453-D14E-B930-48EEF3627520}" destId="{111F4366-16D6-3243-BA8A-ACFA64754E0B}" srcOrd="1" destOrd="0" parTransId="{E23F7F4E-2464-584A-B763-779E8B4E5801}" sibTransId="{E02E3EA0-03A1-414B-B497-C9052E5B4094}"/>
    <dgm:cxn modelId="{82A87709-8207-7E42-BB1F-A0040D3D2F74}" type="presOf" srcId="{B1734BC2-2453-D14E-B930-48EEF3627520}" destId="{1540269B-9343-8F47-96DC-5986E7545739}" srcOrd="0" destOrd="0" presId="urn:microsoft.com/office/officeart/2005/8/layout/process4"/>
    <dgm:cxn modelId="{1707420F-BABA-524C-BC02-67081ECF41CE}" srcId="{B1734BC2-2453-D14E-B930-48EEF3627520}" destId="{6145EB6B-A971-0446-880A-1A8D916CEA25}" srcOrd="0" destOrd="0" parTransId="{A4FD7745-EDE9-2D44-A0BB-1B73AFEDF094}" sibTransId="{5F48CCF1-5B86-654D-B336-1CE29E62C73E}"/>
    <dgm:cxn modelId="{0D3F941D-C644-C64E-B1AF-3C31FF3E053D}" type="presOf" srcId="{6145EB6B-A971-0446-880A-1A8D916CEA25}" destId="{FF5535EB-4895-2145-8BAA-2973FCA337E2}" srcOrd="0" destOrd="0" presId="urn:microsoft.com/office/officeart/2005/8/layout/process4"/>
    <dgm:cxn modelId="{162DA81F-CDEA-0544-B93F-7FCA51C1C158}" type="presOf" srcId="{9D5C52C2-281D-FD4E-93C3-3CC34B8EB954}" destId="{29BBAF68-4491-614C-9FFE-CE13573D0673}" srcOrd="0" destOrd="0" presId="urn:microsoft.com/office/officeart/2005/8/layout/process4"/>
    <dgm:cxn modelId="{2E6EC92E-F602-D246-AEAA-D7441015992C}" srcId="{B1734BC2-2453-D14E-B930-48EEF3627520}" destId="{9D5C52C2-281D-FD4E-93C3-3CC34B8EB954}" srcOrd="2" destOrd="0" parTransId="{F49D41BC-E324-5842-82C4-0B947D3354E6}" sibTransId="{BC4184E3-138C-A84B-A09E-3C63EA437EE2}"/>
    <dgm:cxn modelId="{20E6F842-3975-9A44-8351-B3AAD91C1939}" type="presOf" srcId="{111F4366-16D6-3243-BA8A-ACFA64754E0B}" destId="{6644E165-A28F-6447-AA97-42E8B7D70EBB}" srcOrd="0" destOrd="0" presId="urn:microsoft.com/office/officeart/2005/8/layout/process4"/>
    <dgm:cxn modelId="{B919A467-D798-4C4C-9810-8A6BB11061B5}" srcId="{B1734BC2-2453-D14E-B930-48EEF3627520}" destId="{C36C637A-6336-9A48-A61D-A7A05FC71C04}" srcOrd="3" destOrd="0" parTransId="{231DDAC3-44A7-DD43-B266-E2A1792F2678}" sibTransId="{8BF35849-0BD3-6045-B9D9-2369E934328C}"/>
    <dgm:cxn modelId="{698C4670-5860-014B-B089-6F1DF952ECF8}" type="presOf" srcId="{C36C637A-6336-9A48-A61D-A7A05FC71C04}" destId="{42536554-41DD-174B-B8EC-558A588AC852}" srcOrd="0" destOrd="0" presId="urn:microsoft.com/office/officeart/2005/8/layout/process4"/>
    <dgm:cxn modelId="{C28D2D50-C0E5-B44E-9325-BD1554451677}" type="presParOf" srcId="{1540269B-9343-8F47-96DC-5986E7545739}" destId="{F9C7200C-CED7-414F-AD6F-200A0E5B03EE}" srcOrd="0" destOrd="0" presId="urn:microsoft.com/office/officeart/2005/8/layout/process4"/>
    <dgm:cxn modelId="{5A8BC20C-3CE9-CA4E-8F45-08DFA0BA3709}" type="presParOf" srcId="{F9C7200C-CED7-414F-AD6F-200A0E5B03EE}" destId="{42536554-41DD-174B-B8EC-558A588AC852}" srcOrd="0" destOrd="0" presId="urn:microsoft.com/office/officeart/2005/8/layout/process4"/>
    <dgm:cxn modelId="{65899662-FD30-7649-A7B7-7DDB22E0C13B}" type="presParOf" srcId="{1540269B-9343-8F47-96DC-5986E7545739}" destId="{312118FE-8058-3340-BD90-5CF2AF8F2E3F}" srcOrd="1" destOrd="0" presId="urn:microsoft.com/office/officeart/2005/8/layout/process4"/>
    <dgm:cxn modelId="{13C8865C-4A5B-B345-A126-BC97C576B1ED}" type="presParOf" srcId="{1540269B-9343-8F47-96DC-5986E7545739}" destId="{08ADECD6-3689-BF48-9B21-D9189E9AEF15}" srcOrd="2" destOrd="0" presId="urn:microsoft.com/office/officeart/2005/8/layout/process4"/>
    <dgm:cxn modelId="{D92EF53D-2014-9F44-BD44-65DAF83420FE}" type="presParOf" srcId="{08ADECD6-3689-BF48-9B21-D9189E9AEF15}" destId="{29BBAF68-4491-614C-9FFE-CE13573D0673}" srcOrd="0" destOrd="0" presId="urn:microsoft.com/office/officeart/2005/8/layout/process4"/>
    <dgm:cxn modelId="{5083647B-9C2F-3E45-9D70-AD0CD924603D}" type="presParOf" srcId="{1540269B-9343-8F47-96DC-5986E7545739}" destId="{5F6AB966-2B79-3B49-A8AE-C1933E392423}" srcOrd="3" destOrd="0" presId="urn:microsoft.com/office/officeart/2005/8/layout/process4"/>
    <dgm:cxn modelId="{6D66B595-7CA0-414A-9105-E920536A86C0}" type="presParOf" srcId="{1540269B-9343-8F47-96DC-5986E7545739}" destId="{2FE8FCCA-5753-E346-B08E-037561B86456}" srcOrd="4" destOrd="0" presId="urn:microsoft.com/office/officeart/2005/8/layout/process4"/>
    <dgm:cxn modelId="{485F486D-0DA7-A14E-A2CA-6A8255FA46EB}" type="presParOf" srcId="{2FE8FCCA-5753-E346-B08E-037561B86456}" destId="{6644E165-A28F-6447-AA97-42E8B7D70EBB}" srcOrd="0" destOrd="0" presId="urn:microsoft.com/office/officeart/2005/8/layout/process4"/>
    <dgm:cxn modelId="{E623AA41-7841-B345-A972-5C33AB82FA2D}" type="presParOf" srcId="{1540269B-9343-8F47-96DC-5986E7545739}" destId="{E1AF1ED5-232F-4943-A6C2-83DA7494E75D}" srcOrd="5" destOrd="0" presId="urn:microsoft.com/office/officeart/2005/8/layout/process4"/>
    <dgm:cxn modelId="{D9D8F9DA-3C4F-EA43-A81C-C47FCFE55FA1}" type="presParOf" srcId="{1540269B-9343-8F47-96DC-5986E7545739}" destId="{C8699CE0-0FAB-554B-9A62-ABAAAB3145AF}" srcOrd="6" destOrd="0" presId="urn:microsoft.com/office/officeart/2005/8/layout/process4"/>
    <dgm:cxn modelId="{4231E11F-9AFC-4247-A601-3534B58C513D}" type="presParOf" srcId="{C8699CE0-0FAB-554B-9A62-ABAAAB3145AF}" destId="{FF5535EB-4895-2145-8BAA-2973FCA337E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36554-41DD-174B-B8EC-558A588AC852}">
      <dsp:nvSpPr>
        <dsp:cNvPr id="0" name=""/>
        <dsp:cNvSpPr/>
      </dsp:nvSpPr>
      <dsp:spPr>
        <a:xfrm>
          <a:off x="0" y="4095457"/>
          <a:ext cx="5593632" cy="8959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Resize</a:t>
          </a:r>
        </a:p>
      </dsp:txBody>
      <dsp:txXfrm>
        <a:off x="0" y="4095457"/>
        <a:ext cx="5593632" cy="895985"/>
      </dsp:txXfrm>
    </dsp:sp>
    <dsp:sp modelId="{29BBAF68-4491-614C-9FFE-CE13573D0673}">
      <dsp:nvSpPr>
        <dsp:cNvPr id="0" name=""/>
        <dsp:cNvSpPr/>
      </dsp:nvSpPr>
      <dsp:spPr>
        <a:xfrm rot="10800000">
          <a:off x="0" y="2730870"/>
          <a:ext cx="5593632" cy="1378026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Skeleton</a:t>
          </a:r>
        </a:p>
      </dsp:txBody>
      <dsp:txXfrm rot="10800000">
        <a:off x="0" y="2730870"/>
        <a:ext cx="5593632" cy="895400"/>
      </dsp:txXfrm>
    </dsp:sp>
    <dsp:sp modelId="{6644E165-A28F-6447-AA97-42E8B7D70EBB}">
      <dsp:nvSpPr>
        <dsp:cNvPr id="0" name=""/>
        <dsp:cNvSpPr/>
      </dsp:nvSpPr>
      <dsp:spPr>
        <a:xfrm rot="10800000">
          <a:off x="0" y="1366284"/>
          <a:ext cx="5593632" cy="1378026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Minimum Bounded Rectangle (Crop)</a:t>
          </a:r>
        </a:p>
      </dsp:txBody>
      <dsp:txXfrm rot="10800000">
        <a:off x="0" y="1366284"/>
        <a:ext cx="5593632" cy="895400"/>
      </dsp:txXfrm>
    </dsp:sp>
    <dsp:sp modelId="{FF5535EB-4895-2145-8BAA-2973FCA337E2}">
      <dsp:nvSpPr>
        <dsp:cNvPr id="0" name=""/>
        <dsp:cNvSpPr/>
      </dsp:nvSpPr>
      <dsp:spPr>
        <a:xfrm rot="10800000">
          <a:off x="0" y="1697"/>
          <a:ext cx="5593632" cy="1378026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Binarization</a:t>
          </a:r>
          <a:endParaRPr lang="en-US" sz="2700" kern="1200" dirty="0"/>
        </a:p>
      </dsp:txBody>
      <dsp:txXfrm rot="10800000">
        <a:off x="0" y="1697"/>
        <a:ext cx="5593632" cy="89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A88DF-88EC-124F-8385-5DB3391FFC5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9143D-017B-234E-B0E8-B2547E6C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2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9143D-017B-234E-B0E8-B2547E6C1D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4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9143D-017B-234E-B0E8-B2547E6C1D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6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8019-F87C-EF46-A2D3-F599C041D15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7AA0-B6BE-B241-83C5-C07AA21C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8019-F87C-EF46-A2D3-F599C041D15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7AA0-B6BE-B241-83C5-C07AA21C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1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8019-F87C-EF46-A2D3-F599C041D15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7AA0-B6BE-B241-83C5-C07AA21C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9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8019-F87C-EF46-A2D3-F599C041D15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7AA0-B6BE-B241-83C5-C07AA21C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8019-F87C-EF46-A2D3-F599C041D15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7AA0-B6BE-B241-83C5-C07AA21C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1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8019-F87C-EF46-A2D3-F599C041D15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7AA0-B6BE-B241-83C5-C07AA21C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8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8019-F87C-EF46-A2D3-F599C041D15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7AA0-B6BE-B241-83C5-C07AA21C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0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8019-F87C-EF46-A2D3-F599C041D15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7AA0-B6BE-B241-83C5-C07AA21C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8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8019-F87C-EF46-A2D3-F599C041D15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7AA0-B6BE-B241-83C5-C07AA21C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8019-F87C-EF46-A2D3-F599C041D15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7AA0-B6BE-B241-83C5-C07AA21C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7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8019-F87C-EF46-A2D3-F599C041D15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7AA0-B6BE-B241-83C5-C07AA21C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9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28019-F87C-EF46-A2D3-F599C041D15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7AA0-B6BE-B241-83C5-C07AA21C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43" y="5074405"/>
            <a:ext cx="10515600" cy="1926662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3300" dirty="0">
                <a:latin typeface="Andale Mono" charset="0"/>
                <a:ea typeface="Andale Mono" charset="0"/>
                <a:cs typeface="Andale Mono" charset="0"/>
              </a:rPr>
              <a:t>Presented By:</a:t>
            </a:r>
            <a:br>
              <a:rPr lang="en-US" sz="33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3300" dirty="0">
                <a:latin typeface="Andale Mono" charset="0"/>
                <a:ea typeface="Andale Mono" charset="0"/>
                <a:cs typeface="Andale Mono" charset="0"/>
              </a:rPr>
              <a:t>Joseph </a:t>
            </a:r>
            <a:r>
              <a:rPr lang="en-US" sz="3300" dirty="0" err="1">
                <a:latin typeface="Andale Mono" charset="0"/>
                <a:ea typeface="Andale Mono" charset="0"/>
                <a:cs typeface="Andale Mono" charset="0"/>
              </a:rPr>
              <a:t>Attieh</a:t>
            </a:r>
            <a:br>
              <a:rPr lang="en-US" sz="33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3300" dirty="0">
                <a:latin typeface="Andale Mono" charset="0"/>
                <a:ea typeface="Andale Mono" charset="0"/>
                <a:cs typeface="Andale Mono" charset="0"/>
              </a:rPr>
              <a:t>Clara </a:t>
            </a:r>
            <a:r>
              <a:rPr lang="en-US" sz="3300" dirty="0" err="1">
                <a:latin typeface="Andale Mono" charset="0"/>
                <a:ea typeface="Andale Mono" charset="0"/>
                <a:cs typeface="Andale Mono" charset="0"/>
              </a:rPr>
              <a:t>Akiki</a:t>
            </a:r>
            <a:br>
              <a:rPr lang="en-US" dirty="0">
                <a:latin typeface="Andale Mono" charset="0"/>
                <a:ea typeface="Andale Mono" charset="0"/>
                <a:cs typeface="Andale Mono" charset="0"/>
              </a:rPr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37" y="205440"/>
            <a:ext cx="3230711" cy="937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515" y="2477779"/>
            <a:ext cx="4456764" cy="305888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083058" y="1143000"/>
            <a:ext cx="8621485" cy="1926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Optical Character Recognition</a:t>
            </a:r>
            <a:br>
              <a:rPr lang="en-US" sz="3800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</a:br>
            <a:endParaRPr lang="en-US" sz="3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AA6863-CC94-4512-8140-57DE8E4F4056}"/>
              </a:ext>
            </a:extLst>
          </p:cNvPr>
          <p:cNvSpPr/>
          <p:nvPr/>
        </p:nvSpPr>
        <p:spPr>
          <a:xfrm>
            <a:off x="4330149" y="2705725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US" sz="88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0305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Objective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359013" cy="4545195"/>
          </a:xfrm>
        </p:spPr>
        <p:txBody>
          <a:bodyPr>
            <a:normAutofit/>
          </a:bodyPr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Learn how to 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construct</a:t>
            </a:r>
            <a:r>
              <a:rPr lang="en-US" b="1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an </a:t>
            </a:r>
            <a:r>
              <a:rPr lang="en-US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ANN based agent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that recognizes </a:t>
            </a:r>
            <a:r>
              <a:rPr lang="en-US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handwritten letters</a:t>
            </a: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JAVA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is the programming language used in our project</a:t>
            </a: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With the help of java (</a:t>
            </a:r>
            <a:r>
              <a:rPr lang="en-US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javafx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) and </a:t>
            </a:r>
            <a:r>
              <a:rPr lang="en-US" dirty="0" err="1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css</a:t>
            </a:r>
            <a:r>
              <a:rPr lang="en-US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in order to create GUIs</a:t>
            </a: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029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Pre-process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the image containing the letter</a:t>
            </a:r>
          </a:p>
          <a:p>
            <a:r>
              <a:rPr lang="en-US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Retrieve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different features</a:t>
            </a:r>
          </a:p>
          <a:p>
            <a:r>
              <a:rPr lang="en-US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Build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train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multiple </a:t>
            </a:r>
            <a:r>
              <a:rPr lang="en-US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ANN agents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(developed in project 1)</a:t>
            </a:r>
            <a:r>
              <a:rPr lang="en-US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taking as input the different features extracted </a:t>
            </a:r>
          </a:p>
          <a:p>
            <a:r>
              <a:rPr lang="en-US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Aggregate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the output of the multiple agents built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C73D2-407C-4058-8CC3-DE20EB4D3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97" y="5107440"/>
            <a:ext cx="7702233" cy="112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2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Image Pre-Processing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56246328"/>
              </p:ext>
            </p:extLst>
          </p:nvPr>
        </p:nvGraphicFramePr>
        <p:xfrm>
          <a:off x="154025" y="1690688"/>
          <a:ext cx="5593632" cy="499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794605F-7E22-4381-B769-88CE46FE35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6941" y="4348669"/>
            <a:ext cx="1959429" cy="1273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B87A45-7ADC-4BC5-88FB-117502916B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9110" y="3041109"/>
            <a:ext cx="2519952" cy="11171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81486B-D01E-4218-A8E7-0D3F014A56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9110" y="1613416"/>
            <a:ext cx="2915092" cy="12373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85" y="5638178"/>
            <a:ext cx="1440914" cy="104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359013" cy="4902980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Diagonal Feature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Zoning Feature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Projection Histogram</a:t>
            </a:r>
          </a:p>
        </p:txBody>
      </p:sp>
    </p:spTree>
    <p:extLst>
      <p:ext uri="{BB962C8B-B14F-4D97-AF65-F5344CB8AC3E}">
        <p14:creationId xmlns:p14="http://schemas.microsoft.com/office/powerpoint/2010/main" val="46841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926705" cy="4902980"/>
          </a:xfrm>
        </p:spPr>
        <p:txBody>
          <a:bodyPr>
            <a:normAutofit fontScale="62500" lnSpcReduction="20000"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Diagonal Feature: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Input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 preprocessed image of size 90*60.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Output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: Feature vector of size 69</a:t>
            </a: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1-Resize the image to 90 x 60 pixels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2-Divide into 54 equal zones each of size 10 x 10 pixels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3-For each region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Get the average value of pixels among each diagonal out of 	the 19 diagonals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Average them out to get one single value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Attribute value to region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4-For each row 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Get average values row wise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5-For each column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Get average values column wise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4C849-D63D-4C86-ADB0-EF90DA6F41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" t="198" r="5725" b="2377"/>
          <a:stretch/>
        </p:blipFill>
        <p:spPr>
          <a:xfrm>
            <a:off x="8463815" y="1212774"/>
            <a:ext cx="2942970" cy="3064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699259-D3CF-4571-B9AA-9981C19EF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548" y="4718829"/>
            <a:ext cx="2403503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85821"/>
            <a:ext cx="10515600" cy="1325563"/>
          </a:xfrm>
        </p:spPr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11384"/>
            <a:ext cx="6680198" cy="5146616"/>
          </a:xfrm>
        </p:spPr>
        <p:txBody>
          <a:bodyPr>
            <a:normAutofit fontScale="40000" lnSpcReduction="20000"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4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Zoning Feature: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4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Input</a:t>
            </a:r>
            <a:r>
              <a:rPr lang="en-US" sz="4600" dirty="0">
                <a:latin typeface="Andale Mono" charset="0"/>
                <a:ea typeface="Andale Mono" charset="0"/>
                <a:cs typeface="Andale Mono" charset="0"/>
              </a:rPr>
              <a:t>: pre-processed image of size 32x32.</a:t>
            </a:r>
          </a:p>
          <a:p>
            <a:pPr marL="0" indent="0">
              <a:buNone/>
            </a:pPr>
            <a:r>
              <a:rPr lang="en-US" sz="4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Output</a:t>
            </a:r>
            <a:r>
              <a:rPr lang="en-US" sz="4600" dirty="0">
                <a:latin typeface="Andale Mono" charset="0"/>
                <a:ea typeface="Andale Mono" charset="0"/>
                <a:cs typeface="Andale Mono" charset="0"/>
              </a:rPr>
              <a:t>: Feature vector of size 98</a:t>
            </a:r>
          </a:p>
          <a:p>
            <a:pPr marL="0" indent="0">
              <a:buNone/>
            </a:pPr>
            <a:endParaRPr lang="en-US" sz="33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3300" dirty="0">
                <a:latin typeface="Andale Mono" charset="0"/>
                <a:ea typeface="Andale Mono" charset="0"/>
                <a:cs typeface="Andale Mono" charset="0"/>
              </a:rPr>
              <a:t>1-Resize the image to 32 x 32 pixels</a:t>
            </a:r>
          </a:p>
          <a:p>
            <a:pPr marL="0" indent="0">
              <a:buNone/>
            </a:pPr>
            <a:endParaRPr lang="en-US" sz="33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3300" dirty="0">
                <a:latin typeface="Andale Mono" charset="0"/>
                <a:ea typeface="Andale Mono" charset="0"/>
                <a:cs typeface="Andale Mono" charset="0"/>
              </a:rPr>
              <a:t>2-Divide into 64 equal zones each of size 4x4 pixels</a:t>
            </a:r>
          </a:p>
          <a:p>
            <a:pPr marL="0" indent="0">
              <a:buNone/>
            </a:pPr>
            <a:endParaRPr lang="en-US" sz="33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3300" dirty="0">
                <a:latin typeface="Andale Mono" charset="0"/>
                <a:ea typeface="Andale Mono" charset="0"/>
                <a:cs typeface="Andale Mono" charset="0"/>
              </a:rPr>
              <a:t>3-Compute density for each zone:</a:t>
            </a:r>
          </a:p>
          <a:p>
            <a:pPr marL="0" indent="0">
              <a:buNone/>
            </a:pPr>
            <a:r>
              <a:rPr lang="en-US" sz="3300" dirty="0">
                <a:latin typeface="Andale Mono" charset="0"/>
                <a:ea typeface="Andale Mono" charset="0"/>
                <a:cs typeface="Andale Mono" charset="0"/>
              </a:rPr>
              <a:t>Get the average value of on pixels(black) over all the pixels in that zone</a:t>
            </a:r>
          </a:p>
          <a:p>
            <a:pPr marL="0" indent="0">
              <a:buNone/>
            </a:pPr>
            <a:endParaRPr lang="en-US" sz="33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3300" dirty="0">
                <a:latin typeface="Andale Mono" charset="0"/>
                <a:ea typeface="Andale Mono" charset="0"/>
                <a:cs typeface="Andale Mono" charset="0"/>
              </a:rPr>
              <a:t>4-Compute Up-Down, Right-Left density:</a:t>
            </a:r>
          </a:p>
          <a:p>
            <a:pPr marL="0" indent="0">
              <a:buNone/>
            </a:pPr>
            <a:r>
              <a:rPr lang="en-US" sz="3300" dirty="0">
                <a:latin typeface="Andale Mono" charset="0"/>
                <a:ea typeface="Andale Mono" charset="0"/>
                <a:cs typeface="Andale Mono" charset="0"/>
              </a:rPr>
              <a:t>Calculate the total number of on pixels in the up, down, left and right regions</a:t>
            </a:r>
          </a:p>
          <a:p>
            <a:pPr marL="0" indent="0">
              <a:buNone/>
            </a:pPr>
            <a:r>
              <a:rPr lang="en-US" sz="3300" dirty="0">
                <a:latin typeface="Andale Mono" charset="0"/>
                <a:ea typeface="Andale Mono" charset="0"/>
                <a:cs typeface="Andale Mono" charset="0"/>
              </a:rPr>
              <a:t>Diff1=(up-down)/total number of pixels</a:t>
            </a:r>
          </a:p>
          <a:p>
            <a:pPr marL="0" indent="0">
              <a:buNone/>
            </a:pPr>
            <a:r>
              <a:rPr lang="en-US" sz="3300" dirty="0">
                <a:latin typeface="Andale Mono" charset="0"/>
                <a:ea typeface="Andale Mono" charset="0"/>
                <a:cs typeface="Andale Mono" charset="0"/>
              </a:rPr>
              <a:t>Diff2=(left-right)/total number of pixels</a:t>
            </a:r>
          </a:p>
          <a:p>
            <a:pPr marL="0" indent="0">
              <a:buNone/>
            </a:pPr>
            <a:endParaRPr lang="en-US" sz="33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3300" dirty="0">
                <a:latin typeface="Andale Mono" charset="0"/>
                <a:ea typeface="Andale Mono" charset="0"/>
                <a:cs typeface="Andale Mono" charset="0"/>
              </a:rPr>
              <a:t>5-Compute the consecutive density:</a:t>
            </a:r>
          </a:p>
          <a:p>
            <a:pPr marL="0" indent="0">
              <a:buNone/>
            </a:pPr>
            <a:r>
              <a:rPr lang="en-US" sz="3300" dirty="0">
                <a:latin typeface="Andale Mono" charset="0"/>
                <a:ea typeface="Andale Mono" charset="0"/>
                <a:cs typeface="Andale Mono" charset="0"/>
              </a:rPr>
              <a:t>Calculate the density of two consecutive zones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98833" y="2896387"/>
            <a:ext cx="47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05979" y="4310162"/>
            <a:ext cx="89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DOWN</a:t>
            </a:r>
            <a:endParaRPr lang="en-US" dirty="0"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11135816" y="2360027"/>
            <a:ext cx="0" cy="12081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11135816" y="3589135"/>
            <a:ext cx="0" cy="10903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518400" y="2113613"/>
            <a:ext cx="16106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379850" y="2117042"/>
            <a:ext cx="16106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64358" y="1744281"/>
            <a:ext cx="71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737985" y="1727832"/>
            <a:ext cx="78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395691" y="4416061"/>
            <a:ext cx="0" cy="344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518400" y="4874104"/>
            <a:ext cx="4459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flipH="1">
            <a:off x="7125614" y="4416061"/>
            <a:ext cx="1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59165" y="4874104"/>
            <a:ext cx="46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5701B-9BF1-4C4F-B892-4A3B7EDAA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0" y="2343886"/>
            <a:ext cx="3489240" cy="241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9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85821"/>
            <a:ext cx="10515600" cy="1325563"/>
          </a:xfrm>
        </p:spPr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11384"/>
            <a:ext cx="6680198" cy="5146616"/>
          </a:xfrm>
        </p:spPr>
        <p:txBody>
          <a:bodyPr>
            <a:normAutofit fontScale="62500" lnSpcReduction="20000"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sz="4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Projection Histogram: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lang="en-US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4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Input</a:t>
            </a:r>
            <a:r>
              <a:rPr lang="en-US" sz="4600" dirty="0">
                <a:latin typeface="Andale Mono" charset="0"/>
                <a:ea typeface="Andale Mono" charset="0"/>
                <a:cs typeface="Andale Mono" charset="0"/>
              </a:rPr>
              <a:t>: pre-processed image of size 32x32.</a:t>
            </a:r>
          </a:p>
          <a:p>
            <a:pPr marL="0" indent="0">
              <a:buNone/>
            </a:pPr>
            <a:r>
              <a:rPr lang="en-US" sz="4600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Output</a:t>
            </a:r>
            <a:r>
              <a:rPr lang="en-US" sz="4600" dirty="0">
                <a:latin typeface="Andale Mono" charset="0"/>
                <a:ea typeface="Andale Mono" charset="0"/>
                <a:cs typeface="Andale Mono" charset="0"/>
              </a:rPr>
              <a:t>: Feature vector of size 127</a:t>
            </a:r>
          </a:p>
          <a:p>
            <a:pPr marL="0" indent="0">
              <a:buNone/>
            </a:pPr>
            <a:endParaRPr lang="en-US" sz="27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2700" dirty="0">
                <a:latin typeface="Andale Mono" charset="0"/>
                <a:ea typeface="Andale Mono" charset="0"/>
                <a:cs typeface="Andale Mono" charset="0"/>
              </a:rPr>
              <a:t>1- Horizontal projection</a:t>
            </a:r>
          </a:p>
          <a:p>
            <a:pPr marL="0" indent="0">
              <a:buNone/>
            </a:pPr>
            <a:r>
              <a:rPr lang="en-US" sz="2700" dirty="0">
                <a:latin typeface="Andale Mono" charset="0"/>
                <a:ea typeface="Andale Mono" charset="0"/>
                <a:cs typeface="Andale Mono" charset="0"/>
              </a:rPr>
              <a:t>	For each row:</a:t>
            </a:r>
          </a:p>
          <a:p>
            <a:pPr marL="0" indent="0">
              <a:buNone/>
            </a:pPr>
            <a:r>
              <a:rPr lang="en-US" sz="2700" dirty="0">
                <a:latin typeface="Andale Mono" charset="0"/>
                <a:ea typeface="Andale Mono" charset="0"/>
                <a:cs typeface="Andale Mono" charset="0"/>
              </a:rPr>
              <a:t>		if pixel is black then </a:t>
            </a:r>
            <a:r>
              <a:rPr lang="en-US" sz="2700" dirty="0" err="1">
                <a:latin typeface="Andale Mono" charset="0"/>
                <a:ea typeface="Andale Mono" charset="0"/>
                <a:cs typeface="Andale Mono" charset="0"/>
              </a:rPr>
              <a:t>countR</a:t>
            </a:r>
            <a:r>
              <a:rPr lang="en-US" sz="2700" dirty="0">
                <a:latin typeface="Andale Mono" charset="0"/>
                <a:ea typeface="Andale Mono" charset="0"/>
                <a:cs typeface="Andale Mono" charset="0"/>
              </a:rPr>
              <a:t>++</a:t>
            </a:r>
          </a:p>
          <a:p>
            <a:pPr marL="0" indent="0">
              <a:buNone/>
            </a:pPr>
            <a:r>
              <a:rPr lang="en-US" sz="2700" dirty="0">
                <a:latin typeface="Andale Mono" charset="0"/>
                <a:ea typeface="Andale Mono" charset="0"/>
                <a:cs typeface="Andale Mono" charset="0"/>
              </a:rPr>
              <a:t>2- Vertical projection</a:t>
            </a:r>
          </a:p>
          <a:p>
            <a:pPr marL="0" indent="0">
              <a:buNone/>
            </a:pPr>
            <a:r>
              <a:rPr lang="en-US" sz="2700" dirty="0">
                <a:latin typeface="Andale Mono" charset="0"/>
                <a:ea typeface="Andale Mono" charset="0"/>
                <a:cs typeface="Andale Mono" charset="0"/>
              </a:rPr>
              <a:t> 	For each column:</a:t>
            </a:r>
          </a:p>
          <a:p>
            <a:pPr marL="0" indent="0">
              <a:buNone/>
            </a:pPr>
            <a:r>
              <a:rPr lang="en-US" sz="2700" dirty="0">
                <a:latin typeface="Andale Mono" charset="0"/>
                <a:ea typeface="Andale Mono" charset="0"/>
                <a:cs typeface="Andale Mono" charset="0"/>
              </a:rPr>
              <a:t>		if pixel is black then </a:t>
            </a:r>
            <a:r>
              <a:rPr lang="en-US" sz="2700" dirty="0" err="1">
                <a:latin typeface="Andale Mono" charset="0"/>
                <a:ea typeface="Andale Mono" charset="0"/>
                <a:cs typeface="Andale Mono" charset="0"/>
              </a:rPr>
              <a:t>countC</a:t>
            </a:r>
            <a:r>
              <a:rPr lang="en-US" sz="2700" dirty="0">
                <a:latin typeface="Andale Mono" charset="0"/>
                <a:ea typeface="Andale Mono" charset="0"/>
                <a:cs typeface="Andale Mono" charset="0"/>
              </a:rPr>
              <a:t>++</a:t>
            </a:r>
          </a:p>
          <a:p>
            <a:pPr marL="0" indent="0">
              <a:buNone/>
            </a:pPr>
            <a:r>
              <a:rPr lang="en-US" sz="2700" dirty="0">
                <a:latin typeface="Andale Mono" charset="0"/>
                <a:ea typeface="Andale Mono" charset="0"/>
                <a:cs typeface="Andale Mono" charset="0"/>
              </a:rPr>
              <a:t>3- Diagonal projection</a:t>
            </a:r>
          </a:p>
          <a:p>
            <a:pPr marL="0" indent="0">
              <a:buNone/>
            </a:pPr>
            <a:r>
              <a:rPr lang="en-US" sz="2700" dirty="0">
                <a:latin typeface="Andale Mono" charset="0"/>
                <a:ea typeface="Andale Mono" charset="0"/>
                <a:cs typeface="Andale Mono" charset="0"/>
              </a:rPr>
              <a:t> 	For each diagonal: </a:t>
            </a:r>
          </a:p>
          <a:p>
            <a:pPr marL="0" indent="0">
              <a:buNone/>
            </a:pPr>
            <a:r>
              <a:rPr lang="en-US" sz="2700" dirty="0">
                <a:latin typeface="Andale Mono" charset="0"/>
                <a:ea typeface="Andale Mono" charset="0"/>
                <a:cs typeface="Andale Mono" charset="0"/>
              </a:rPr>
              <a:t>		if pixel is black then </a:t>
            </a:r>
            <a:r>
              <a:rPr lang="en-US" sz="2700" dirty="0" err="1">
                <a:latin typeface="Andale Mono" charset="0"/>
                <a:ea typeface="Andale Mono" charset="0"/>
                <a:cs typeface="Andale Mono" charset="0"/>
              </a:rPr>
              <a:t>countD</a:t>
            </a:r>
            <a:r>
              <a:rPr lang="en-US" sz="2700" dirty="0">
                <a:latin typeface="Andale Mono" charset="0"/>
                <a:ea typeface="Andale Mono" charset="0"/>
                <a:cs typeface="Andale Mono" charset="0"/>
              </a:rPr>
              <a:t>++</a:t>
            </a:r>
          </a:p>
          <a:p>
            <a:pPr marL="0" indent="0">
              <a:buNone/>
            </a:pPr>
            <a:endParaRPr lang="en-US" sz="33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sz="3300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72211DD-DD87-453C-90C4-A6ABB004FE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1607937"/>
            <a:ext cx="2279650" cy="150114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01CBC48-6DA4-430B-B1ED-4837C4B23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5688" y="3670100"/>
            <a:ext cx="2678113" cy="261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3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Overall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65C4D-D628-4E46-9083-6139E3286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4" y="1536016"/>
            <a:ext cx="5841327" cy="3125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696725-6A04-49C7-8859-F41F85225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747" y="5068288"/>
            <a:ext cx="7543762" cy="1528101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8649841" y="2902012"/>
            <a:ext cx="540911" cy="2740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90752" y="2715873"/>
            <a:ext cx="134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ndale Mono" charset="0"/>
                <a:ea typeface="Andale Mono" charset="0"/>
                <a:cs typeface="Andale Mono" charset="0"/>
              </a:rPr>
              <a:t>Weighted sum</a:t>
            </a:r>
          </a:p>
        </p:txBody>
      </p:sp>
    </p:spTree>
    <p:extLst>
      <p:ext uri="{BB962C8B-B14F-4D97-AF65-F5344CB8AC3E}">
        <p14:creationId xmlns:p14="http://schemas.microsoft.com/office/powerpoint/2010/main" val="165663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292</Words>
  <Application>Microsoft Office PowerPoint</Application>
  <PresentationFormat>Widescreen</PresentationFormat>
  <Paragraphs>84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Andale Mono</vt:lpstr>
      <vt:lpstr>Arial</vt:lpstr>
      <vt:lpstr>Calibri</vt:lpstr>
      <vt:lpstr>Calibri Light</vt:lpstr>
      <vt:lpstr>Helvetica</vt:lpstr>
      <vt:lpstr>Wingdings</vt:lpstr>
      <vt:lpstr>Office Theme</vt:lpstr>
      <vt:lpstr>Presented By: Joseph Attieh Clara Akiki </vt:lpstr>
      <vt:lpstr>Objective and Tools</vt:lpstr>
      <vt:lpstr>Overview</vt:lpstr>
      <vt:lpstr>Image Pre-Processing</vt:lpstr>
      <vt:lpstr>Feature Extraction</vt:lpstr>
      <vt:lpstr>Feature Extraction</vt:lpstr>
      <vt:lpstr>Feature Extraction</vt:lpstr>
      <vt:lpstr>Feature Extraction</vt:lpstr>
      <vt:lpstr>Overall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Joseph Attieh</cp:lastModifiedBy>
  <cp:revision>110</cp:revision>
  <dcterms:created xsi:type="dcterms:W3CDTF">2018-11-07T09:00:25Z</dcterms:created>
  <dcterms:modified xsi:type="dcterms:W3CDTF">2018-12-05T17:51:39Z</dcterms:modified>
</cp:coreProperties>
</file>