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handoutMasterIdLst>
    <p:handoutMasterId r:id="rId22"/>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59" d="100"/>
          <a:sy n="59" d="100"/>
        </p:scale>
        <p:origin x="3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727456-73F4-4BAF-BABD-31C5E452BB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784EE3A-B06D-4614-B180-712A21AE3B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32A2DF-AF2A-47A6-876C-663CAE33316F}" type="datetimeFigureOut">
              <a:rPr lang="en-US" smtClean="0"/>
              <a:t>12/4/2017</a:t>
            </a:fld>
            <a:endParaRPr lang="en-US"/>
          </a:p>
        </p:txBody>
      </p:sp>
      <p:sp>
        <p:nvSpPr>
          <p:cNvPr id="4" name="Footer Placeholder 3">
            <a:extLst>
              <a:ext uri="{FF2B5EF4-FFF2-40B4-BE49-F238E27FC236}">
                <a16:creationId xmlns:a16="http://schemas.microsoft.com/office/drawing/2014/main" id="{8D4EEE61-1679-4A4A-AA84-A746A23091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8E78F45-562D-4292-956C-F5525E856A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6C7ADD-BD0B-4132-A6A4-77BB2554680E}" type="slidenum">
              <a:rPr lang="en-US" smtClean="0"/>
              <a:t>‹#›</a:t>
            </a:fld>
            <a:endParaRPr lang="en-US"/>
          </a:p>
        </p:txBody>
      </p:sp>
    </p:spTree>
    <p:extLst>
      <p:ext uri="{BB962C8B-B14F-4D97-AF65-F5344CB8AC3E}">
        <p14:creationId xmlns:p14="http://schemas.microsoft.com/office/powerpoint/2010/main" val="1348655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CED088-8E5F-4A02-BEF7-FB66206E0F26}" type="datetimeFigureOut">
              <a:rPr lang="en-US" smtClean="0"/>
              <a:t>12/4/2017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8DB8E-F2A0-4592-9B9B-151B98973365}" type="slidenum">
              <a:rPr lang="en-US" smtClean="0"/>
              <a:t>‹#›</a:t>
            </a:fld>
            <a:endParaRPr lang="en-US"/>
          </a:p>
        </p:txBody>
      </p:sp>
    </p:spTree>
    <p:extLst>
      <p:ext uri="{BB962C8B-B14F-4D97-AF65-F5344CB8AC3E}">
        <p14:creationId xmlns:p14="http://schemas.microsoft.com/office/powerpoint/2010/main" val="12850611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26B3DC-869F-4FAD-A4CB-526016D7BE8C}" type="datetime1">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A9CE3-5341-4579-A7D0-EDE0B509B0EA}" type="slidenum">
              <a:rPr lang="en-US" smtClean="0"/>
              <a:t>‹#›</a:t>
            </a:fld>
            <a:endParaRPr lang="en-US"/>
          </a:p>
        </p:txBody>
      </p:sp>
    </p:spTree>
    <p:extLst>
      <p:ext uri="{BB962C8B-B14F-4D97-AF65-F5344CB8AC3E}">
        <p14:creationId xmlns:p14="http://schemas.microsoft.com/office/powerpoint/2010/main" val="163446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D7E90C-677B-4C5A-AB8A-66F3027DD203}" type="datetime1">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A9CE3-5341-4579-A7D0-EDE0B509B0EA}" type="slidenum">
              <a:rPr lang="en-US" smtClean="0"/>
              <a:t>‹#›</a:t>
            </a:fld>
            <a:endParaRPr lang="en-US"/>
          </a:p>
        </p:txBody>
      </p:sp>
    </p:spTree>
    <p:extLst>
      <p:ext uri="{BB962C8B-B14F-4D97-AF65-F5344CB8AC3E}">
        <p14:creationId xmlns:p14="http://schemas.microsoft.com/office/powerpoint/2010/main" val="2441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482E5-570D-4846-ABEA-D0FB86038B2D}" type="datetime1">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A9CE3-5341-4579-A7D0-EDE0B509B0EA}" type="slidenum">
              <a:rPr lang="en-US" smtClean="0"/>
              <a:t>‹#›</a:t>
            </a:fld>
            <a:endParaRPr lang="en-US"/>
          </a:p>
        </p:txBody>
      </p:sp>
    </p:spTree>
    <p:extLst>
      <p:ext uri="{BB962C8B-B14F-4D97-AF65-F5344CB8AC3E}">
        <p14:creationId xmlns:p14="http://schemas.microsoft.com/office/powerpoint/2010/main" val="334686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E1E8B-824C-406B-A9E0-75E40175174A}" type="datetime1">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A9CE3-5341-4579-A7D0-EDE0B509B0EA}" type="slidenum">
              <a:rPr lang="en-US" smtClean="0"/>
              <a:t>‹#›</a:t>
            </a:fld>
            <a:endParaRPr lang="en-US"/>
          </a:p>
        </p:txBody>
      </p:sp>
    </p:spTree>
    <p:extLst>
      <p:ext uri="{BB962C8B-B14F-4D97-AF65-F5344CB8AC3E}">
        <p14:creationId xmlns:p14="http://schemas.microsoft.com/office/powerpoint/2010/main" val="105776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83BF0E-F2C1-489B-BF54-A5FB47CA8793}" type="datetime1">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A9CE3-5341-4579-A7D0-EDE0B509B0EA}" type="slidenum">
              <a:rPr lang="en-US" smtClean="0"/>
              <a:t>‹#›</a:t>
            </a:fld>
            <a:endParaRPr lang="en-US"/>
          </a:p>
        </p:txBody>
      </p:sp>
    </p:spTree>
    <p:extLst>
      <p:ext uri="{BB962C8B-B14F-4D97-AF65-F5344CB8AC3E}">
        <p14:creationId xmlns:p14="http://schemas.microsoft.com/office/powerpoint/2010/main" val="3556931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96B10-FAA1-4DAA-AEF9-990C55F575D9}" type="datetime1">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A9CE3-5341-4579-A7D0-EDE0B509B0EA}" type="slidenum">
              <a:rPr lang="en-US" smtClean="0"/>
              <a:t>‹#›</a:t>
            </a:fld>
            <a:endParaRPr lang="en-US"/>
          </a:p>
        </p:txBody>
      </p:sp>
    </p:spTree>
    <p:extLst>
      <p:ext uri="{BB962C8B-B14F-4D97-AF65-F5344CB8AC3E}">
        <p14:creationId xmlns:p14="http://schemas.microsoft.com/office/powerpoint/2010/main" val="191182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5B9737-6D32-4D8D-ACF9-01F84C59D387}" type="datetime1">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A9CE3-5341-4579-A7D0-EDE0B509B0EA}" type="slidenum">
              <a:rPr lang="en-US" smtClean="0"/>
              <a:t>‹#›</a:t>
            </a:fld>
            <a:endParaRPr lang="en-US"/>
          </a:p>
        </p:txBody>
      </p:sp>
    </p:spTree>
    <p:extLst>
      <p:ext uri="{BB962C8B-B14F-4D97-AF65-F5344CB8AC3E}">
        <p14:creationId xmlns:p14="http://schemas.microsoft.com/office/powerpoint/2010/main" val="3490868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DDFB4E-9A10-476A-B829-BF74931CA8F2}" type="datetime1">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A9CE3-5341-4579-A7D0-EDE0B509B0EA}" type="slidenum">
              <a:rPr lang="en-US" smtClean="0"/>
              <a:t>‹#›</a:t>
            </a:fld>
            <a:endParaRPr lang="en-US"/>
          </a:p>
        </p:txBody>
      </p:sp>
    </p:spTree>
    <p:extLst>
      <p:ext uri="{BB962C8B-B14F-4D97-AF65-F5344CB8AC3E}">
        <p14:creationId xmlns:p14="http://schemas.microsoft.com/office/powerpoint/2010/main" val="308401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5263E-5B35-49D3-8722-9980A7BC9FBE}" type="datetime1">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A9CE3-5341-4579-A7D0-EDE0B509B0EA}" type="slidenum">
              <a:rPr lang="en-US" smtClean="0"/>
              <a:t>‹#›</a:t>
            </a:fld>
            <a:endParaRPr lang="en-US"/>
          </a:p>
        </p:txBody>
      </p:sp>
    </p:spTree>
    <p:extLst>
      <p:ext uri="{BB962C8B-B14F-4D97-AF65-F5344CB8AC3E}">
        <p14:creationId xmlns:p14="http://schemas.microsoft.com/office/powerpoint/2010/main" val="381368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A6DBF3-6246-4712-B0F4-671591FC3160}" type="datetime1">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A9CE3-5341-4579-A7D0-EDE0B509B0EA}" type="slidenum">
              <a:rPr lang="en-US" smtClean="0"/>
              <a:t>‹#›</a:t>
            </a:fld>
            <a:endParaRPr lang="en-US"/>
          </a:p>
        </p:txBody>
      </p:sp>
    </p:spTree>
    <p:extLst>
      <p:ext uri="{BB962C8B-B14F-4D97-AF65-F5344CB8AC3E}">
        <p14:creationId xmlns:p14="http://schemas.microsoft.com/office/powerpoint/2010/main" val="353285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B3664D-77EE-42FC-911D-2538F064E184}" type="datetime1">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A9CE3-5341-4579-A7D0-EDE0B509B0EA}" type="slidenum">
              <a:rPr lang="en-US" smtClean="0"/>
              <a:t>‹#›</a:t>
            </a:fld>
            <a:endParaRPr lang="en-US"/>
          </a:p>
        </p:txBody>
      </p:sp>
    </p:spTree>
    <p:extLst>
      <p:ext uri="{BB962C8B-B14F-4D97-AF65-F5344CB8AC3E}">
        <p14:creationId xmlns:p14="http://schemas.microsoft.com/office/powerpoint/2010/main" val="186371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49C6A-6F53-4F49-817C-C1AC74A4EA86}" type="datetime1">
              <a:rPr lang="en-US" smtClean="0"/>
              <a:t>12/4/2017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A9CE3-5341-4579-A7D0-EDE0B509B0EA}" type="slidenum">
              <a:rPr lang="en-US" smtClean="0"/>
              <a:t>‹#›</a:t>
            </a:fld>
            <a:endParaRPr lang="en-US"/>
          </a:p>
        </p:txBody>
      </p:sp>
    </p:spTree>
    <p:extLst>
      <p:ext uri="{BB962C8B-B14F-4D97-AF65-F5344CB8AC3E}">
        <p14:creationId xmlns:p14="http://schemas.microsoft.com/office/powerpoint/2010/main" val="31308188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29DE7B6-DC7C-4BA1-B406-EDDA0C0A31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School of Engineering">
            <a:extLst>
              <a:ext uri="{FF2B5EF4-FFF2-40B4-BE49-F238E27FC236}">
                <a16:creationId xmlns:a16="http://schemas.microsoft.com/office/drawing/2014/main" id="{9711994A-A33A-4D80-A415-47C7D184B6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81623" y="2637774"/>
            <a:ext cx="3224046" cy="9246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A3F3F10-8257-4B14-87A5-1FE59821CB60}"/>
              </a:ext>
            </a:extLst>
          </p:cNvPr>
          <p:cNvSpPr>
            <a:spLocks noGrp="1"/>
          </p:cNvSpPr>
          <p:nvPr>
            <p:ph type="ctrTitle"/>
          </p:nvPr>
        </p:nvSpPr>
        <p:spPr>
          <a:xfrm>
            <a:off x="5018170" y="1306070"/>
            <a:ext cx="6107030" cy="2663407"/>
          </a:xfrm>
        </p:spPr>
        <p:txBody>
          <a:bodyPr>
            <a:normAutofit/>
          </a:bodyPr>
          <a:lstStyle/>
          <a:p>
            <a:pPr algn="l"/>
            <a:r>
              <a:rPr lang="en-US" sz="5400" dirty="0">
                <a:solidFill>
                  <a:srgbClr val="FFFFFF"/>
                </a:solidFill>
              </a:rPr>
              <a:t>Microprocessors Lab</a:t>
            </a:r>
            <a:br>
              <a:rPr lang="en-US" sz="5400" dirty="0">
                <a:solidFill>
                  <a:srgbClr val="FFFFFF"/>
                </a:solidFill>
              </a:rPr>
            </a:br>
            <a:r>
              <a:rPr lang="en-US" sz="5400" dirty="0">
                <a:solidFill>
                  <a:srgbClr val="FFFFFF"/>
                </a:solidFill>
              </a:rPr>
              <a:t> 	SIMON GAME</a:t>
            </a:r>
          </a:p>
        </p:txBody>
      </p:sp>
      <p:sp>
        <p:nvSpPr>
          <p:cNvPr id="3" name="Subtitle 2">
            <a:extLst>
              <a:ext uri="{FF2B5EF4-FFF2-40B4-BE49-F238E27FC236}">
                <a16:creationId xmlns:a16="http://schemas.microsoft.com/office/drawing/2014/main" id="{16A0F5D0-D16C-40F9-906C-051EE6FD3622}"/>
              </a:ext>
            </a:extLst>
          </p:cNvPr>
          <p:cNvSpPr>
            <a:spLocks noGrp="1"/>
          </p:cNvSpPr>
          <p:nvPr>
            <p:ph type="subTitle" idx="1"/>
          </p:nvPr>
        </p:nvSpPr>
        <p:spPr>
          <a:xfrm>
            <a:off x="5189620" y="4106004"/>
            <a:ext cx="5478380" cy="1860883"/>
          </a:xfrm>
        </p:spPr>
        <p:txBody>
          <a:bodyPr>
            <a:normAutofit/>
          </a:bodyPr>
          <a:lstStyle/>
          <a:p>
            <a:pPr algn="l"/>
            <a:r>
              <a:rPr lang="en-US" dirty="0">
                <a:solidFill>
                  <a:srgbClr val="FFFFFF"/>
                </a:solidFill>
              </a:rPr>
              <a:t>Submitted to : Ms. </a:t>
            </a:r>
            <a:r>
              <a:rPr lang="en-US" dirty="0" err="1">
                <a:solidFill>
                  <a:srgbClr val="FFFFFF"/>
                </a:solidFill>
              </a:rPr>
              <a:t>Rayana</a:t>
            </a:r>
            <a:r>
              <a:rPr lang="en-US" dirty="0">
                <a:solidFill>
                  <a:srgbClr val="FFFFFF"/>
                </a:solidFill>
              </a:rPr>
              <a:t> Jaafar</a:t>
            </a:r>
          </a:p>
          <a:p>
            <a:pPr algn="l"/>
            <a:r>
              <a:rPr lang="en-US" dirty="0">
                <a:solidFill>
                  <a:srgbClr val="FFFFFF"/>
                </a:solidFill>
              </a:rPr>
              <a:t>Presented by:</a:t>
            </a:r>
          </a:p>
          <a:p>
            <a:pPr algn="l"/>
            <a:r>
              <a:rPr lang="en-US" dirty="0">
                <a:solidFill>
                  <a:srgbClr val="FFFFFF"/>
                </a:solidFill>
              </a:rPr>
              <a:t>	Clara </a:t>
            </a:r>
            <a:r>
              <a:rPr lang="en-US" dirty="0" err="1">
                <a:solidFill>
                  <a:srgbClr val="FFFFFF"/>
                </a:solidFill>
              </a:rPr>
              <a:t>Akiki</a:t>
            </a:r>
            <a:endParaRPr lang="en-US" dirty="0">
              <a:solidFill>
                <a:srgbClr val="FFFFFF"/>
              </a:solidFill>
            </a:endParaRPr>
          </a:p>
          <a:p>
            <a:pPr algn="l"/>
            <a:r>
              <a:rPr lang="en-US" dirty="0">
                <a:solidFill>
                  <a:srgbClr val="FFFFFF"/>
                </a:solidFill>
              </a:rPr>
              <a:t>	Joseph Attieh</a:t>
            </a:r>
          </a:p>
          <a:p>
            <a:pPr algn="l"/>
            <a:endParaRPr lang="en-US" dirty="0">
              <a:solidFill>
                <a:srgbClr val="FFFFFF"/>
              </a:solidFill>
            </a:endParaRPr>
          </a:p>
        </p:txBody>
      </p:sp>
      <p:sp>
        <p:nvSpPr>
          <p:cNvPr id="4" name="Slide Number Placeholder 3">
            <a:extLst>
              <a:ext uri="{FF2B5EF4-FFF2-40B4-BE49-F238E27FC236}">
                <a16:creationId xmlns:a16="http://schemas.microsoft.com/office/drawing/2014/main" id="{0EF1739A-4CB4-4D08-A2E7-0ECD2649DD0A}"/>
              </a:ext>
            </a:extLst>
          </p:cNvPr>
          <p:cNvSpPr>
            <a:spLocks noGrp="1"/>
          </p:cNvSpPr>
          <p:nvPr>
            <p:ph type="sldNum" sz="quarter" idx="12"/>
          </p:nvPr>
        </p:nvSpPr>
        <p:spPr/>
        <p:txBody>
          <a:bodyPr/>
          <a:lstStyle/>
          <a:p>
            <a:fld id="{3B5A9CE3-5341-4579-A7D0-EDE0B509B0EA}" type="slidenum">
              <a:rPr lang="en-US" smtClean="0"/>
              <a:t>1</a:t>
            </a:fld>
            <a:endParaRPr lang="en-US"/>
          </a:p>
        </p:txBody>
      </p:sp>
    </p:spTree>
    <p:extLst>
      <p:ext uri="{BB962C8B-B14F-4D97-AF65-F5344CB8AC3E}">
        <p14:creationId xmlns:p14="http://schemas.microsoft.com/office/powerpoint/2010/main" val="118584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37AF-E4BC-4CD6-803C-0896A587F6A6}"/>
              </a:ext>
            </a:extLst>
          </p:cNvPr>
          <p:cNvSpPr>
            <a:spLocks noGrp="1"/>
          </p:cNvSpPr>
          <p:nvPr>
            <p:ph type="title"/>
          </p:nvPr>
        </p:nvSpPr>
        <p:spPr/>
        <p:txBody>
          <a:bodyPr/>
          <a:lstStyle/>
          <a:p>
            <a:r>
              <a:rPr lang="en-US" dirty="0"/>
              <a:t>Task 4</a:t>
            </a:r>
          </a:p>
        </p:txBody>
      </p:sp>
      <p:sp>
        <p:nvSpPr>
          <p:cNvPr id="3" name="Content Placeholder 2">
            <a:extLst>
              <a:ext uri="{FF2B5EF4-FFF2-40B4-BE49-F238E27FC236}">
                <a16:creationId xmlns:a16="http://schemas.microsoft.com/office/drawing/2014/main" id="{8917C1F3-73B2-497A-9411-A1425D8F1FB9}"/>
              </a:ext>
            </a:extLst>
          </p:cNvPr>
          <p:cNvSpPr>
            <a:spLocks noGrp="1"/>
          </p:cNvSpPr>
          <p:nvPr>
            <p:ph idx="1"/>
          </p:nvPr>
        </p:nvSpPr>
        <p:spPr/>
        <p:txBody>
          <a:bodyPr>
            <a:normAutofit fontScale="92500" lnSpcReduction="20000"/>
          </a:bodyPr>
          <a:lstStyle/>
          <a:p>
            <a:r>
              <a:rPr lang="en-US" dirty="0"/>
              <a:t>Objective 1: The user should be able to type the sequence and we should compare it with the numbers previously generated</a:t>
            </a:r>
          </a:p>
          <a:p>
            <a:r>
              <a:rPr lang="en-US" dirty="0"/>
              <a:t>Solution</a:t>
            </a:r>
          </a:p>
          <a:p>
            <a:pPr marL="457200" lvl="1" indent="0">
              <a:buNone/>
            </a:pPr>
            <a:r>
              <a:rPr lang="en-US" dirty="0"/>
              <a:t>while bit 5 (Receive Data Register Full Flag) of SCI0SR1 is 0 recheck until it become 1</a:t>
            </a:r>
          </a:p>
          <a:p>
            <a:pPr marL="457200" lvl="1" indent="0">
              <a:buNone/>
            </a:pPr>
            <a:r>
              <a:rPr lang="en-US" dirty="0"/>
              <a:t>X ← #SEQUENCE  B ← offset</a:t>
            </a:r>
          </a:p>
          <a:p>
            <a:pPr marL="457200" lvl="1" indent="0">
              <a:buNone/>
            </a:pPr>
            <a:r>
              <a:rPr lang="en-US" dirty="0"/>
              <a:t>LDAA B,X  (the number generated previously)</a:t>
            </a:r>
          </a:p>
          <a:p>
            <a:pPr marL="457200" lvl="1" indent="0">
              <a:buNone/>
            </a:pPr>
            <a:r>
              <a:rPr lang="en-US" dirty="0"/>
              <a:t>ADD 48 to get the ASCII equivalent</a:t>
            </a:r>
          </a:p>
          <a:p>
            <a:pPr marL="457200" lvl="1" indent="0">
              <a:buNone/>
            </a:pPr>
            <a:r>
              <a:rPr lang="en-US" dirty="0"/>
              <a:t>CMP with contents of SCI0DRL (input from user)</a:t>
            </a:r>
          </a:p>
          <a:p>
            <a:pPr marL="457200" lvl="1" indent="0">
              <a:buNone/>
            </a:pPr>
            <a:r>
              <a:rPr lang="en-US" dirty="0"/>
              <a:t>	if not equal, go to FALSE (user made a mistake no need to keep checking)</a:t>
            </a:r>
          </a:p>
          <a:p>
            <a:pPr marL="457200" lvl="1" indent="0">
              <a:buNone/>
            </a:pPr>
            <a:r>
              <a:rPr lang="en-US" dirty="0"/>
              <a:t>Clear Status register (Read SCI0SR1 and SCI0DRL) to receive another character</a:t>
            </a:r>
          </a:p>
          <a:p>
            <a:pPr marL="457200" lvl="1" indent="0">
              <a:buNone/>
            </a:pPr>
            <a:r>
              <a:rPr lang="en-US" dirty="0"/>
              <a:t>CMP offset with length</a:t>
            </a:r>
            <a:br>
              <a:rPr lang="en-US" dirty="0"/>
            </a:br>
            <a:r>
              <a:rPr lang="en-US" dirty="0"/>
              <a:t>	if equal,  go to TRUE (user entered all the sequence without branching to FALSE)</a:t>
            </a:r>
          </a:p>
          <a:p>
            <a:pPr marL="457200" lvl="1" indent="0">
              <a:buNone/>
            </a:pPr>
            <a:r>
              <a:rPr lang="en-US" dirty="0"/>
              <a:t>Branch to beginning</a:t>
            </a:r>
          </a:p>
          <a:p>
            <a:pPr marL="457200" lvl="1" indent="0">
              <a:buNone/>
            </a:pPr>
            <a:endParaRPr lang="en-US" dirty="0"/>
          </a:p>
          <a:p>
            <a:pPr marL="457200" lvl="1" indent="0">
              <a:buNone/>
            </a:pPr>
            <a:endParaRPr lang="en-US" dirty="0"/>
          </a:p>
          <a:p>
            <a:pPr marL="457200" lvl="1" indent="0">
              <a:buNone/>
            </a:pPr>
            <a:endParaRPr lang="en-US" dirty="0"/>
          </a:p>
          <a:p>
            <a:endParaRPr lang="en-US" dirty="0"/>
          </a:p>
          <a:p>
            <a:endParaRPr lang="en-US" dirty="0"/>
          </a:p>
        </p:txBody>
      </p:sp>
      <p:cxnSp>
        <p:nvCxnSpPr>
          <p:cNvPr id="5" name="Straight Connector 4">
            <a:extLst>
              <a:ext uri="{FF2B5EF4-FFF2-40B4-BE49-F238E27FC236}">
                <a16:creationId xmlns:a16="http://schemas.microsoft.com/office/drawing/2014/main" id="{11DC0F3C-74D3-4FF2-95A9-C7C643E1A069}"/>
              </a:ext>
            </a:extLst>
          </p:cNvPr>
          <p:cNvCxnSpPr/>
          <p:nvPr/>
        </p:nvCxnSpPr>
        <p:spPr>
          <a:xfrm flipH="1">
            <a:off x="571500" y="5638800"/>
            <a:ext cx="7048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3782D0B-7B0B-4EF3-86CD-75A909574670}"/>
              </a:ext>
            </a:extLst>
          </p:cNvPr>
          <p:cNvCxnSpPr/>
          <p:nvPr/>
        </p:nvCxnSpPr>
        <p:spPr>
          <a:xfrm flipV="1">
            <a:off x="571500" y="3009900"/>
            <a:ext cx="0" cy="264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F25DE75-BC99-4BB8-9850-D035BE84D127}"/>
              </a:ext>
            </a:extLst>
          </p:cNvPr>
          <p:cNvCxnSpPr/>
          <p:nvPr/>
        </p:nvCxnSpPr>
        <p:spPr>
          <a:xfrm>
            <a:off x="571500" y="3009900"/>
            <a:ext cx="514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E10BBB7D-AF41-433E-8C0E-F3A2A7859219}"/>
              </a:ext>
            </a:extLst>
          </p:cNvPr>
          <p:cNvSpPr>
            <a:spLocks noGrp="1"/>
          </p:cNvSpPr>
          <p:nvPr>
            <p:ph type="sldNum" sz="quarter" idx="12"/>
          </p:nvPr>
        </p:nvSpPr>
        <p:spPr/>
        <p:txBody>
          <a:bodyPr/>
          <a:lstStyle/>
          <a:p>
            <a:fld id="{3B5A9CE3-5341-4579-A7D0-EDE0B509B0EA}" type="slidenum">
              <a:rPr lang="en-US" smtClean="0"/>
              <a:t>10</a:t>
            </a:fld>
            <a:endParaRPr lang="en-US"/>
          </a:p>
        </p:txBody>
      </p:sp>
    </p:spTree>
    <p:extLst>
      <p:ext uri="{BB962C8B-B14F-4D97-AF65-F5344CB8AC3E}">
        <p14:creationId xmlns:p14="http://schemas.microsoft.com/office/powerpoint/2010/main" val="134966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EE1AB-6DBF-4DF6-88D2-A9BD8DEBDC14}"/>
              </a:ext>
            </a:extLst>
          </p:cNvPr>
          <p:cNvSpPr>
            <a:spLocks noGrp="1"/>
          </p:cNvSpPr>
          <p:nvPr>
            <p:ph idx="1"/>
          </p:nvPr>
        </p:nvSpPr>
        <p:spPr>
          <a:xfrm>
            <a:off x="838200" y="1143000"/>
            <a:ext cx="10515600" cy="5033963"/>
          </a:xfrm>
        </p:spPr>
        <p:txBody>
          <a:bodyPr>
            <a:normAutofit/>
          </a:bodyPr>
          <a:lstStyle/>
          <a:p>
            <a:r>
              <a:rPr lang="en-US" dirty="0"/>
              <a:t>Objective 2: If the user sends any wrong answer, we should display “You Lost” then loop back to the starting point of the program. Else, if the user enters the correct combination, display “Correct” on the first line of the LCD and proceed to increase the sequence length by 1. </a:t>
            </a:r>
          </a:p>
          <a:p>
            <a:r>
              <a:rPr lang="en-US" dirty="0"/>
              <a:t>Solution:</a:t>
            </a:r>
          </a:p>
          <a:p>
            <a:pPr marL="457200" lvl="1" indent="0">
              <a:buNone/>
            </a:pPr>
            <a:r>
              <a:rPr lang="en-US" dirty="0"/>
              <a:t>If the user wins:</a:t>
            </a:r>
          </a:p>
          <a:p>
            <a:pPr marL="457200" lvl="1" indent="0">
              <a:buNone/>
            </a:pPr>
            <a:r>
              <a:rPr lang="en-US" dirty="0"/>
              <a:t>	Clear screen and print “Correct”</a:t>
            </a:r>
          </a:p>
          <a:p>
            <a:pPr marL="457200" lvl="1" indent="0">
              <a:buNone/>
            </a:pPr>
            <a:r>
              <a:rPr lang="en-US" dirty="0"/>
              <a:t>	Increment LEVEL</a:t>
            </a:r>
          </a:p>
          <a:p>
            <a:pPr marL="457200" lvl="1" indent="0">
              <a:buNone/>
            </a:pPr>
            <a:r>
              <a:rPr lang="en-US" dirty="0"/>
              <a:t>	Print “Be Ready”</a:t>
            </a:r>
          </a:p>
          <a:p>
            <a:pPr marL="457200" lvl="1" indent="0">
              <a:buNone/>
            </a:pPr>
            <a:r>
              <a:rPr lang="en-US" dirty="0"/>
              <a:t>	Jump to where we generated random </a:t>
            </a:r>
          </a:p>
          <a:p>
            <a:pPr marL="457200" lvl="1" indent="0">
              <a:buNone/>
            </a:pPr>
            <a:r>
              <a:rPr lang="en-US" dirty="0"/>
              <a:t>numbers (task 2)</a:t>
            </a:r>
          </a:p>
        </p:txBody>
      </p:sp>
      <p:sp>
        <p:nvSpPr>
          <p:cNvPr id="4" name="TextBox 3">
            <a:extLst>
              <a:ext uri="{FF2B5EF4-FFF2-40B4-BE49-F238E27FC236}">
                <a16:creationId xmlns:a16="http://schemas.microsoft.com/office/drawing/2014/main" id="{0D8CB1B8-E949-42AE-B644-5DFBB9E6C0B7}"/>
              </a:ext>
            </a:extLst>
          </p:cNvPr>
          <p:cNvSpPr txBox="1"/>
          <p:nvPr/>
        </p:nvSpPr>
        <p:spPr>
          <a:xfrm>
            <a:off x="6096000" y="3303766"/>
            <a:ext cx="5257800" cy="1200329"/>
          </a:xfrm>
          <a:prstGeom prst="rect">
            <a:avLst/>
          </a:prstGeom>
          <a:noFill/>
        </p:spPr>
        <p:txBody>
          <a:bodyPr wrap="square" rtlCol="0">
            <a:spAutoFit/>
          </a:bodyPr>
          <a:lstStyle/>
          <a:p>
            <a:pPr lvl="1"/>
            <a:r>
              <a:rPr lang="en-US" sz="2400" dirty="0"/>
              <a:t>If the user loses:</a:t>
            </a:r>
          </a:p>
          <a:p>
            <a:pPr lvl="1"/>
            <a:r>
              <a:rPr lang="en-US" sz="2400" dirty="0"/>
              <a:t>	Clear screen and print “You lost”</a:t>
            </a:r>
          </a:p>
          <a:p>
            <a:pPr lvl="1"/>
            <a:r>
              <a:rPr lang="en-US" sz="2400" dirty="0"/>
              <a:t>	Jump to the start of our program</a:t>
            </a:r>
          </a:p>
        </p:txBody>
      </p:sp>
      <p:sp>
        <p:nvSpPr>
          <p:cNvPr id="5" name="Slide Number Placeholder 4">
            <a:extLst>
              <a:ext uri="{FF2B5EF4-FFF2-40B4-BE49-F238E27FC236}">
                <a16:creationId xmlns:a16="http://schemas.microsoft.com/office/drawing/2014/main" id="{548BABF6-9758-4E83-901E-4663ED1909CC}"/>
              </a:ext>
            </a:extLst>
          </p:cNvPr>
          <p:cNvSpPr>
            <a:spLocks noGrp="1"/>
          </p:cNvSpPr>
          <p:nvPr>
            <p:ph type="sldNum" sz="quarter" idx="12"/>
          </p:nvPr>
        </p:nvSpPr>
        <p:spPr/>
        <p:txBody>
          <a:bodyPr/>
          <a:lstStyle/>
          <a:p>
            <a:fld id="{3B5A9CE3-5341-4579-A7D0-EDE0B509B0EA}" type="slidenum">
              <a:rPr lang="en-US" smtClean="0"/>
              <a:t>11</a:t>
            </a:fld>
            <a:endParaRPr lang="en-US"/>
          </a:p>
        </p:txBody>
      </p:sp>
    </p:spTree>
    <p:extLst>
      <p:ext uri="{BB962C8B-B14F-4D97-AF65-F5344CB8AC3E}">
        <p14:creationId xmlns:p14="http://schemas.microsoft.com/office/powerpoint/2010/main" val="67742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8DE6-9E86-4056-8ABF-0717887CC9F1}"/>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4ED5C6AD-EEB1-40A0-9C6E-AD67A378A87F}"/>
              </a:ext>
            </a:extLst>
          </p:cNvPr>
          <p:cNvSpPr>
            <a:spLocks noGrp="1"/>
          </p:cNvSpPr>
          <p:nvPr>
            <p:ph idx="1"/>
          </p:nvPr>
        </p:nvSpPr>
        <p:spPr>
          <a:xfrm>
            <a:off x="838200" y="1825625"/>
            <a:ext cx="10515600" cy="4667250"/>
          </a:xfrm>
        </p:spPr>
        <p:txBody>
          <a:bodyPr>
            <a:normAutofit fontScale="92500"/>
          </a:bodyPr>
          <a:lstStyle/>
          <a:p>
            <a:r>
              <a:rPr lang="en-US" dirty="0"/>
              <a:t>Objective 1: Play a sound of the buzzer each time the user wins and looses</a:t>
            </a:r>
          </a:p>
          <a:p>
            <a:r>
              <a:rPr lang="en-US" dirty="0"/>
              <a:t>Solution:</a:t>
            </a:r>
          </a:p>
          <a:p>
            <a:pPr marL="457200" lvl="1" indent="0">
              <a:buNone/>
            </a:pPr>
            <a:r>
              <a:rPr lang="en-US" dirty="0"/>
              <a:t>Enable the Buzzer as an output on PORT T </a:t>
            </a:r>
          </a:p>
          <a:p>
            <a:pPr marL="457200" lvl="1" indent="0">
              <a:buNone/>
            </a:pPr>
            <a:r>
              <a:rPr lang="en-US" dirty="0"/>
              <a:t>Create a counter with a given value</a:t>
            </a:r>
          </a:p>
          <a:p>
            <a:pPr marL="457200" lvl="1" indent="0">
              <a:buNone/>
            </a:pPr>
            <a:r>
              <a:rPr lang="en-US" dirty="0"/>
              <a:t>Change the frequency of the buzzer by :</a:t>
            </a:r>
          </a:p>
          <a:p>
            <a:pPr marL="457200" lvl="1" indent="0">
              <a:buNone/>
            </a:pPr>
            <a:r>
              <a:rPr lang="en-US" dirty="0"/>
              <a:t>	setting bit corresponding to the buzzer to 1</a:t>
            </a:r>
          </a:p>
          <a:p>
            <a:pPr marL="457200" lvl="1" indent="0">
              <a:buNone/>
            </a:pPr>
            <a:r>
              <a:rPr lang="en-US" dirty="0"/>
              <a:t>	delay</a:t>
            </a:r>
          </a:p>
          <a:p>
            <a:pPr marL="457200" lvl="1" indent="0">
              <a:buNone/>
            </a:pPr>
            <a:r>
              <a:rPr lang="en-US" dirty="0"/>
              <a:t>	set bit corresponding to the buzzer to 0</a:t>
            </a:r>
          </a:p>
          <a:p>
            <a:pPr marL="457200" lvl="1" indent="0">
              <a:buNone/>
            </a:pPr>
            <a:r>
              <a:rPr lang="en-US" dirty="0"/>
              <a:t>	delay</a:t>
            </a:r>
          </a:p>
          <a:p>
            <a:pPr marL="457200" lvl="1" indent="0">
              <a:buNone/>
            </a:pPr>
            <a:r>
              <a:rPr lang="en-US" dirty="0"/>
              <a:t>Decrement counter</a:t>
            </a:r>
          </a:p>
          <a:p>
            <a:pPr marL="457200" lvl="1" indent="0">
              <a:buNone/>
            </a:pPr>
            <a:r>
              <a:rPr lang="en-US" dirty="0"/>
              <a:t>CMP with  0</a:t>
            </a:r>
          </a:p>
          <a:p>
            <a:pPr marL="457200" lvl="1" indent="0">
              <a:buNone/>
            </a:pPr>
            <a:r>
              <a:rPr lang="en-US" dirty="0"/>
              <a:t>We change the tone of the two subroutines by changing the frequency (the delay)</a:t>
            </a:r>
          </a:p>
        </p:txBody>
      </p:sp>
      <p:cxnSp>
        <p:nvCxnSpPr>
          <p:cNvPr id="5" name="Straight Connector 4">
            <a:extLst>
              <a:ext uri="{FF2B5EF4-FFF2-40B4-BE49-F238E27FC236}">
                <a16:creationId xmlns:a16="http://schemas.microsoft.com/office/drawing/2014/main" id="{9402B0F9-6F26-4EE4-B221-FF2FE2BA2D44}"/>
              </a:ext>
            </a:extLst>
          </p:cNvPr>
          <p:cNvCxnSpPr>
            <a:cxnSpLocks/>
          </p:cNvCxnSpPr>
          <p:nvPr/>
        </p:nvCxnSpPr>
        <p:spPr>
          <a:xfrm>
            <a:off x="3124200" y="5876152"/>
            <a:ext cx="4686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7291A02-5F46-4685-AF86-99C61A7F2948}"/>
              </a:ext>
            </a:extLst>
          </p:cNvPr>
          <p:cNvCxnSpPr>
            <a:cxnSpLocks/>
          </p:cNvCxnSpPr>
          <p:nvPr/>
        </p:nvCxnSpPr>
        <p:spPr>
          <a:xfrm flipV="1">
            <a:off x="7810500" y="3685402"/>
            <a:ext cx="0" cy="2190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BBB5F6B-1941-4E91-B252-EFA0045E24A9}"/>
              </a:ext>
            </a:extLst>
          </p:cNvPr>
          <p:cNvCxnSpPr>
            <a:cxnSpLocks/>
          </p:cNvCxnSpPr>
          <p:nvPr/>
        </p:nvCxnSpPr>
        <p:spPr>
          <a:xfrm flipH="1">
            <a:off x="6096000" y="3704452"/>
            <a:ext cx="1714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ED3744D-89DB-4C72-97BC-BCCEADCC5BC4}"/>
              </a:ext>
            </a:extLst>
          </p:cNvPr>
          <p:cNvSpPr txBox="1"/>
          <p:nvPr/>
        </p:nvSpPr>
        <p:spPr>
          <a:xfrm>
            <a:off x="7172325" y="4605636"/>
            <a:ext cx="971549" cy="369332"/>
          </a:xfrm>
          <a:prstGeom prst="rect">
            <a:avLst/>
          </a:prstGeom>
          <a:solidFill>
            <a:schemeClr val="bg1"/>
          </a:solidFill>
        </p:spPr>
        <p:txBody>
          <a:bodyPr wrap="square" rtlCol="0">
            <a:spAutoFit/>
          </a:bodyPr>
          <a:lstStyle/>
          <a:p>
            <a:r>
              <a:rPr lang="en-US" dirty="0"/>
              <a:t>If not 0</a:t>
            </a:r>
          </a:p>
        </p:txBody>
      </p:sp>
      <p:sp>
        <p:nvSpPr>
          <p:cNvPr id="18" name="Slide Number Placeholder 17">
            <a:extLst>
              <a:ext uri="{FF2B5EF4-FFF2-40B4-BE49-F238E27FC236}">
                <a16:creationId xmlns:a16="http://schemas.microsoft.com/office/drawing/2014/main" id="{4F01488C-F0B5-4374-BFA3-A6557DD40F21}"/>
              </a:ext>
            </a:extLst>
          </p:cNvPr>
          <p:cNvSpPr>
            <a:spLocks noGrp="1"/>
          </p:cNvSpPr>
          <p:nvPr>
            <p:ph type="sldNum" sz="quarter" idx="12"/>
          </p:nvPr>
        </p:nvSpPr>
        <p:spPr/>
        <p:txBody>
          <a:bodyPr/>
          <a:lstStyle/>
          <a:p>
            <a:fld id="{3B5A9CE3-5341-4579-A7D0-EDE0B509B0EA}" type="slidenum">
              <a:rPr lang="en-US" smtClean="0"/>
              <a:t>12</a:t>
            </a:fld>
            <a:endParaRPr lang="en-US"/>
          </a:p>
        </p:txBody>
      </p:sp>
    </p:spTree>
    <p:extLst>
      <p:ext uri="{BB962C8B-B14F-4D97-AF65-F5344CB8AC3E}">
        <p14:creationId xmlns:p14="http://schemas.microsoft.com/office/powerpoint/2010/main" val="331764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730B-5189-4960-85B3-39BE38A8CC62}"/>
              </a:ext>
            </a:extLst>
          </p:cNvPr>
          <p:cNvSpPr>
            <a:spLocks noGrp="1"/>
          </p:cNvSpPr>
          <p:nvPr>
            <p:ph type="title"/>
          </p:nvPr>
        </p:nvSpPr>
        <p:spPr>
          <a:xfrm>
            <a:off x="838200" y="365125"/>
            <a:ext cx="10515600" cy="1325563"/>
          </a:xfrm>
        </p:spPr>
        <p:txBody>
          <a:bodyPr/>
          <a:lstStyle/>
          <a:p>
            <a:endParaRPr lang="en-US" dirty="0"/>
          </a:p>
        </p:txBody>
      </p:sp>
      <p:sp>
        <p:nvSpPr>
          <p:cNvPr id="3" name="Content Placeholder 2">
            <a:extLst>
              <a:ext uri="{FF2B5EF4-FFF2-40B4-BE49-F238E27FC236}">
                <a16:creationId xmlns:a16="http://schemas.microsoft.com/office/drawing/2014/main" id="{0EC7926E-FEA7-441E-BA1B-C32DDBDCF83B}"/>
              </a:ext>
            </a:extLst>
          </p:cNvPr>
          <p:cNvSpPr>
            <a:spLocks noGrp="1"/>
          </p:cNvSpPr>
          <p:nvPr>
            <p:ph idx="1"/>
          </p:nvPr>
        </p:nvSpPr>
        <p:spPr>
          <a:xfrm>
            <a:off x="838200" y="1825625"/>
            <a:ext cx="10515600" cy="4351338"/>
          </a:xfrm>
        </p:spPr>
        <p:txBody>
          <a:bodyPr/>
          <a:lstStyle/>
          <a:p>
            <a:r>
              <a:rPr lang="en-US" dirty="0"/>
              <a:t>Objective 2: Use colorful LEDs</a:t>
            </a:r>
          </a:p>
          <a:p>
            <a:r>
              <a:rPr lang="en-US" dirty="0"/>
              <a:t>Solution:</a:t>
            </a:r>
          </a:p>
          <a:p>
            <a:pPr marL="457200" lvl="1" indent="0">
              <a:buNone/>
            </a:pPr>
            <a:r>
              <a:rPr lang="en-US" dirty="0"/>
              <a:t>Connect LEDs to PORTB and remove jumpers</a:t>
            </a:r>
          </a:p>
          <a:p>
            <a:pPr marL="457200" lvl="1" indent="0">
              <a:buNone/>
            </a:pPr>
            <a:r>
              <a:rPr lang="en-US" dirty="0"/>
              <a:t>	LED4 is connected to PB7</a:t>
            </a:r>
          </a:p>
          <a:p>
            <a:pPr marL="457200" lvl="1" indent="0">
              <a:buNone/>
            </a:pPr>
            <a:r>
              <a:rPr lang="en-US" dirty="0"/>
              <a:t>	LED3 is connected to PB6</a:t>
            </a:r>
          </a:p>
          <a:p>
            <a:pPr marL="457200" lvl="1" indent="0">
              <a:buNone/>
            </a:pPr>
            <a:r>
              <a:rPr lang="en-US" dirty="0"/>
              <a:t>	LED2 is connected to PB5</a:t>
            </a:r>
          </a:p>
          <a:p>
            <a:pPr marL="457200" lvl="1" indent="0">
              <a:buNone/>
            </a:pPr>
            <a:r>
              <a:rPr lang="en-US" dirty="0"/>
              <a:t>	LED1 is connected to PB4</a:t>
            </a:r>
          </a:p>
          <a:p>
            <a:pPr marL="457200" lvl="1" indent="0">
              <a:buNone/>
            </a:pPr>
            <a:r>
              <a:rPr lang="en-US" dirty="0"/>
              <a:t>Each time in our code we want to use a LED:</a:t>
            </a:r>
          </a:p>
          <a:p>
            <a:pPr marL="457200" lvl="1" indent="0">
              <a:buNone/>
            </a:pPr>
            <a:r>
              <a:rPr lang="en-US" dirty="0"/>
              <a:t>	set bit corresponding to LED to 0 → LED is off</a:t>
            </a:r>
          </a:p>
          <a:p>
            <a:pPr marL="457200" lvl="1" indent="0">
              <a:buNone/>
            </a:pPr>
            <a:r>
              <a:rPr lang="en-US" dirty="0"/>
              <a:t>	 set bit corresponding to LED to 1 → LED is on</a:t>
            </a:r>
          </a:p>
        </p:txBody>
      </p:sp>
      <p:pic>
        <p:nvPicPr>
          <p:cNvPr id="4" name="Picture 3">
            <a:extLst>
              <a:ext uri="{FF2B5EF4-FFF2-40B4-BE49-F238E27FC236}">
                <a16:creationId xmlns:a16="http://schemas.microsoft.com/office/drawing/2014/main" id="{E57375BA-79B4-4458-A721-C86D78D24D8A}"/>
              </a:ext>
            </a:extLst>
          </p:cNvPr>
          <p:cNvPicPr/>
          <p:nvPr/>
        </p:nvPicPr>
        <p:blipFill rotWithShape="1">
          <a:blip r:embed="rId2">
            <a:extLst>
              <a:ext uri="{28A0092B-C50C-407E-A947-70E740481C1C}">
                <a14:useLocalDpi xmlns:a14="http://schemas.microsoft.com/office/drawing/2010/main" val="0"/>
              </a:ext>
            </a:extLst>
          </a:blip>
          <a:srcRect l="7663"/>
          <a:stretch/>
        </p:blipFill>
        <p:spPr>
          <a:xfrm>
            <a:off x="7620000" y="479583"/>
            <a:ext cx="4533900" cy="5898833"/>
          </a:xfrm>
          <a:prstGeom prst="rect">
            <a:avLst/>
          </a:prstGeom>
        </p:spPr>
      </p:pic>
      <p:sp>
        <p:nvSpPr>
          <p:cNvPr id="6" name="Rectangle 5">
            <a:extLst>
              <a:ext uri="{FF2B5EF4-FFF2-40B4-BE49-F238E27FC236}">
                <a16:creationId xmlns:a16="http://schemas.microsoft.com/office/drawing/2014/main" id="{4FE513E1-CDF9-4E0B-8187-81B5570B6F38}"/>
              </a:ext>
            </a:extLst>
          </p:cNvPr>
          <p:cNvSpPr/>
          <p:nvPr/>
        </p:nvSpPr>
        <p:spPr>
          <a:xfrm>
            <a:off x="8591550" y="4438650"/>
            <a:ext cx="1657350" cy="8001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F54EFE21-53DC-4DE9-B374-0F3E1D3E736E}"/>
              </a:ext>
            </a:extLst>
          </p:cNvPr>
          <p:cNvSpPr>
            <a:spLocks noGrp="1"/>
          </p:cNvSpPr>
          <p:nvPr>
            <p:ph type="sldNum" sz="quarter" idx="12"/>
          </p:nvPr>
        </p:nvSpPr>
        <p:spPr/>
        <p:txBody>
          <a:bodyPr/>
          <a:lstStyle/>
          <a:p>
            <a:fld id="{3B5A9CE3-5341-4579-A7D0-EDE0B509B0EA}" type="slidenum">
              <a:rPr lang="en-US" smtClean="0"/>
              <a:t>13</a:t>
            </a:fld>
            <a:endParaRPr lang="en-US"/>
          </a:p>
        </p:txBody>
      </p:sp>
    </p:spTree>
    <p:extLst>
      <p:ext uri="{BB962C8B-B14F-4D97-AF65-F5344CB8AC3E}">
        <p14:creationId xmlns:p14="http://schemas.microsoft.com/office/powerpoint/2010/main" val="221329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7327" y="1237963"/>
            <a:ext cx="5243946" cy="881784"/>
          </a:xfrm>
        </p:spPr>
        <p:txBody>
          <a:bodyPr>
            <a:normAutofit fontScale="90000"/>
          </a:bodyPr>
          <a:lstStyle/>
          <a:p>
            <a:r>
              <a:rPr lang="en-US" b="1" dirty="0"/>
              <a:t>Difficulties encountered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799" y="2336635"/>
            <a:ext cx="6464975" cy="3094347"/>
          </a:xfrm>
          <a:prstGeom prst="rect">
            <a:avLst/>
          </a:prstGeom>
        </p:spPr>
      </p:pic>
    </p:spTree>
    <p:extLst>
      <p:ext uri="{BB962C8B-B14F-4D97-AF65-F5344CB8AC3E}">
        <p14:creationId xmlns:p14="http://schemas.microsoft.com/office/powerpoint/2010/main" val="182524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1</a:t>
            </a:r>
          </a:p>
        </p:txBody>
      </p:sp>
      <p:sp>
        <p:nvSpPr>
          <p:cNvPr id="3" name="Content Placeholder 2"/>
          <p:cNvSpPr>
            <a:spLocks noGrp="1"/>
          </p:cNvSpPr>
          <p:nvPr>
            <p:ph idx="1"/>
          </p:nvPr>
        </p:nvSpPr>
        <p:spPr>
          <a:xfrm>
            <a:off x="838200" y="1825625"/>
            <a:ext cx="10515600" cy="2834865"/>
          </a:xfrm>
        </p:spPr>
        <p:txBody>
          <a:bodyPr>
            <a:normAutofit fontScale="92500" lnSpcReduction="20000"/>
          </a:bodyPr>
          <a:lstStyle/>
          <a:p>
            <a:pPr marL="0" indent="0">
              <a:buNone/>
            </a:pPr>
            <a:r>
              <a:rPr lang="en-US" dirty="0"/>
              <a:t>Displaying Simon Game and Welcome for only 3 seconds without using interrupts</a:t>
            </a:r>
          </a:p>
          <a:p>
            <a:endParaRPr lang="en-US" dirty="0"/>
          </a:p>
          <a:p>
            <a:pPr>
              <a:buFont typeface="Wingdings" charset="2"/>
              <a:buChar char="Ø"/>
            </a:pPr>
            <a:r>
              <a:rPr lang="en-US" dirty="0"/>
              <a:t>Solution:</a:t>
            </a:r>
          </a:p>
          <a:p>
            <a:pPr marL="0" indent="0">
              <a:buNone/>
            </a:pPr>
            <a:r>
              <a:rPr lang="en-US" dirty="0"/>
              <a:t>	Tried first to vary the delay using trial and error. </a:t>
            </a:r>
          </a:p>
          <a:p>
            <a:pPr marL="0" indent="0">
              <a:buNone/>
            </a:pPr>
            <a:r>
              <a:rPr lang="en-US" dirty="0"/>
              <a:t>	Used delay that took a lot of effort and work to determine the value to load in the register (defining the delay) in order to display for </a:t>
            </a:r>
            <a:r>
              <a:rPr lang="en-US" b="1" dirty="0"/>
              <a:t>exactly</a:t>
            </a:r>
            <a:r>
              <a:rPr lang="en-US" dirty="0"/>
              <a:t> 3 seconds.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010" y="4436202"/>
            <a:ext cx="2061031" cy="2061031"/>
          </a:xfrm>
          <a:prstGeom prst="rect">
            <a:avLst/>
          </a:prstGeom>
        </p:spPr>
      </p:pic>
    </p:spTree>
    <p:extLst>
      <p:ext uri="{BB962C8B-B14F-4D97-AF65-F5344CB8AC3E}">
        <p14:creationId xmlns:p14="http://schemas.microsoft.com/office/powerpoint/2010/main" val="3734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2</a:t>
            </a:r>
          </a:p>
        </p:txBody>
      </p:sp>
      <p:sp>
        <p:nvSpPr>
          <p:cNvPr id="3" name="Content Placeholder 2"/>
          <p:cNvSpPr>
            <a:spLocks noGrp="1"/>
          </p:cNvSpPr>
          <p:nvPr>
            <p:ph idx="1"/>
          </p:nvPr>
        </p:nvSpPr>
        <p:spPr>
          <a:xfrm>
            <a:off x="838200" y="1825625"/>
            <a:ext cx="10515600" cy="2628388"/>
          </a:xfrm>
        </p:spPr>
        <p:txBody>
          <a:bodyPr/>
          <a:lstStyle/>
          <a:p>
            <a:pPr marL="0" indent="0">
              <a:buNone/>
            </a:pPr>
            <a:r>
              <a:rPr lang="en-US" dirty="0"/>
              <a:t>Making the random generator fully randomized</a:t>
            </a:r>
          </a:p>
          <a:p>
            <a:pPr marL="0" indent="0">
              <a:buNone/>
            </a:pPr>
            <a:endParaRPr lang="en-US" dirty="0"/>
          </a:p>
          <a:p>
            <a:pPr>
              <a:buFont typeface="Wingdings" charset="2"/>
              <a:buChar char="Ø"/>
            </a:pPr>
            <a:r>
              <a:rPr lang="en-US" dirty="0"/>
              <a:t>Solution: Created a subroutine that only generates one random value and contains a </a:t>
            </a:r>
            <a:r>
              <a:rPr lang="en-US" b="1" dirty="0"/>
              <a:t>customized delay.</a:t>
            </a:r>
            <a:r>
              <a:rPr lang="en-US" dirty="0"/>
              <a:t> In the main code, we jumped to that subroutine to create the sequence of numbers.</a:t>
            </a:r>
            <a:endParaRPr lang="en-US" b="1" dirty="0"/>
          </a:p>
        </p:txBody>
      </p:sp>
    </p:spTree>
    <p:extLst>
      <p:ext uri="{BB962C8B-B14F-4D97-AF65-F5344CB8AC3E}">
        <p14:creationId xmlns:p14="http://schemas.microsoft.com/office/powerpoint/2010/main" val="637619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3</a:t>
            </a:r>
          </a:p>
        </p:txBody>
      </p:sp>
      <p:sp>
        <p:nvSpPr>
          <p:cNvPr id="4" name="Content Placeholder 2"/>
          <p:cNvSpPr>
            <a:spLocks noGrp="1"/>
          </p:cNvSpPr>
          <p:nvPr>
            <p:ph idx="1"/>
          </p:nvPr>
        </p:nvSpPr>
        <p:spPr>
          <a:xfrm>
            <a:off x="838200" y="1825625"/>
            <a:ext cx="10515600" cy="2834865"/>
          </a:xfrm>
        </p:spPr>
        <p:txBody>
          <a:bodyPr>
            <a:normAutofit/>
          </a:bodyPr>
          <a:lstStyle/>
          <a:p>
            <a:pPr marL="0" indent="0">
              <a:buNone/>
            </a:pPr>
            <a:r>
              <a:rPr lang="en-US" dirty="0"/>
              <a:t>Changing the sequence of random numbers every time it is increased when the player wins (it repeats the same sequence then it adds a number)</a:t>
            </a:r>
          </a:p>
          <a:p>
            <a:endParaRPr lang="en-US" dirty="0"/>
          </a:p>
          <a:p>
            <a:pPr>
              <a:buFont typeface="Wingdings" charset="2"/>
              <a:buChar char="Ø"/>
            </a:pPr>
            <a:r>
              <a:rPr lang="en-US" dirty="0"/>
              <a:t>Solution:  Clearing the offset after generating the sequence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509" y="4795427"/>
            <a:ext cx="3480619" cy="1451081"/>
          </a:xfrm>
          <a:prstGeom prst="rect">
            <a:avLst/>
          </a:prstGeom>
        </p:spPr>
      </p:pic>
    </p:spTree>
    <p:extLst>
      <p:ext uri="{BB962C8B-B14F-4D97-AF65-F5344CB8AC3E}">
        <p14:creationId xmlns:p14="http://schemas.microsoft.com/office/powerpoint/2010/main" val="525806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4</a:t>
            </a:r>
          </a:p>
        </p:txBody>
      </p:sp>
      <p:sp>
        <p:nvSpPr>
          <p:cNvPr id="3" name="Content Placeholder 2"/>
          <p:cNvSpPr>
            <a:spLocks noGrp="1"/>
          </p:cNvSpPr>
          <p:nvPr>
            <p:ph idx="1"/>
          </p:nvPr>
        </p:nvSpPr>
        <p:spPr>
          <a:xfrm>
            <a:off x="838200" y="1825625"/>
            <a:ext cx="10515600" cy="2554646"/>
          </a:xfrm>
        </p:spPr>
        <p:txBody>
          <a:bodyPr/>
          <a:lstStyle/>
          <a:p>
            <a:pPr marL="0" indent="0">
              <a:buNone/>
            </a:pPr>
            <a:r>
              <a:rPr lang="en-US" dirty="0"/>
              <a:t>Entering a sequence of values in putty instead of entering value per value</a:t>
            </a:r>
          </a:p>
          <a:p>
            <a:endParaRPr lang="en-US" dirty="0"/>
          </a:p>
          <a:p>
            <a:pPr>
              <a:buFont typeface="Wingdings" charset="2"/>
              <a:buChar char="Ø"/>
            </a:pPr>
            <a:r>
              <a:rPr lang="en-US" dirty="0"/>
              <a:t>Solution: Cleared the SCI status register 1 and SCI data register</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660" t="5849" r="6754" b="6302"/>
          <a:stretch/>
        </p:blipFill>
        <p:spPr>
          <a:xfrm>
            <a:off x="9135861" y="4515209"/>
            <a:ext cx="2561378" cy="1971856"/>
          </a:xfrm>
          <a:prstGeom prst="rect">
            <a:avLst/>
          </a:prstGeom>
        </p:spPr>
      </p:pic>
    </p:spTree>
    <p:extLst>
      <p:ext uri="{BB962C8B-B14F-4D97-AF65-F5344CB8AC3E}">
        <p14:creationId xmlns:p14="http://schemas.microsoft.com/office/powerpoint/2010/main" val="340503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EF03F8-4389-4F02-9F13-FE55FABAC670}"/>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a:solidFill>
                  <a:schemeClr val="tx1">
                    <a:lumMod val="85000"/>
                    <a:lumOff val="15000"/>
                  </a:schemeClr>
                </a:solidFill>
                <a:latin typeface="+mj-lt"/>
                <a:ea typeface="+mj-ea"/>
                <a:cs typeface="+mj-cs"/>
              </a:rPr>
              <a:t>Thank you !</a:t>
            </a:r>
          </a:p>
        </p:txBody>
      </p:sp>
      <p:sp>
        <p:nvSpPr>
          <p:cNvPr id="4" name="Slide Number Placeholder 3">
            <a:extLst>
              <a:ext uri="{FF2B5EF4-FFF2-40B4-BE49-F238E27FC236}">
                <a16:creationId xmlns:a16="http://schemas.microsoft.com/office/drawing/2014/main" id="{E805479E-D4B2-4D98-952F-094BEB93DAB1}"/>
              </a:ext>
            </a:extLst>
          </p:cNvPr>
          <p:cNvSpPr>
            <a:spLocks noGrp="1"/>
          </p:cNvSpPr>
          <p:nvPr>
            <p:ph type="sldNum" sz="quarter" idx="12"/>
          </p:nvPr>
        </p:nvSpPr>
        <p:spPr/>
        <p:txBody>
          <a:bodyPr/>
          <a:lstStyle/>
          <a:p>
            <a:fld id="{3B5A9CE3-5341-4579-A7D0-EDE0B509B0EA}" type="slidenum">
              <a:rPr lang="en-US" smtClean="0"/>
              <a:t>19</a:t>
            </a:fld>
            <a:endParaRPr lang="en-US"/>
          </a:p>
        </p:txBody>
      </p:sp>
    </p:spTree>
    <p:extLst>
      <p:ext uri="{BB962C8B-B14F-4D97-AF65-F5344CB8AC3E}">
        <p14:creationId xmlns:p14="http://schemas.microsoft.com/office/powerpoint/2010/main" val="142918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14">
            <a:extLst>
              <a:ext uri="{FF2B5EF4-FFF2-40B4-BE49-F238E27FC236}">
                <a16:creationId xmlns:a16="http://schemas.microsoft.com/office/drawing/2014/main" id="{C81A3EA1-283A-488A-B7B5-013B2F82496E}"/>
              </a:ext>
            </a:extLst>
          </p:cNvPr>
          <p:cNvPicPr>
            <a:picLocks noGrp="1" noChangeAspect="1"/>
          </p:cNvPicPr>
          <p:nvPr>
            <p:ph idx="1"/>
          </p:nvPr>
        </p:nvPicPr>
        <p:blipFill>
          <a:blip r:embed="rId2"/>
          <a:stretch>
            <a:fillRect/>
          </a:stretch>
        </p:blipFill>
        <p:spPr>
          <a:xfrm>
            <a:off x="7038188" y="2723018"/>
            <a:ext cx="4925212" cy="2486112"/>
          </a:xfrm>
          <a:prstGeom prst="rect">
            <a:avLst/>
          </a:prstGeom>
        </p:spPr>
      </p:pic>
      <p:sp>
        <p:nvSpPr>
          <p:cNvPr id="18" name="Title 1">
            <a:extLst>
              <a:ext uri="{FF2B5EF4-FFF2-40B4-BE49-F238E27FC236}">
                <a16:creationId xmlns:a16="http://schemas.microsoft.com/office/drawing/2014/main" id="{A2BEC639-3AE4-40D9-A9EB-C721834FC6D8}"/>
              </a:ext>
            </a:extLst>
          </p:cNvPr>
          <p:cNvSpPr>
            <a:spLocks noGrp="1"/>
          </p:cNvSpPr>
          <p:nvPr>
            <p:ph type="title"/>
          </p:nvPr>
        </p:nvSpPr>
        <p:spPr>
          <a:xfrm>
            <a:off x="838200" y="507126"/>
            <a:ext cx="10515600" cy="1325563"/>
          </a:xfrm>
        </p:spPr>
        <p:txBody>
          <a:bodyPr>
            <a:normAutofit/>
          </a:bodyPr>
          <a:lstStyle/>
          <a:p>
            <a:r>
              <a:rPr lang="en-US" dirty="0"/>
              <a:t>Task 1 </a:t>
            </a:r>
          </a:p>
        </p:txBody>
      </p:sp>
      <p:sp>
        <p:nvSpPr>
          <p:cNvPr id="19" name="Content Placeholder 2">
            <a:extLst>
              <a:ext uri="{FF2B5EF4-FFF2-40B4-BE49-F238E27FC236}">
                <a16:creationId xmlns:a16="http://schemas.microsoft.com/office/drawing/2014/main" id="{DA148CC6-B4D2-4703-926E-00767EA45C4D}"/>
              </a:ext>
            </a:extLst>
          </p:cNvPr>
          <p:cNvSpPr txBox="1">
            <a:spLocks/>
          </p:cNvSpPr>
          <p:nvPr/>
        </p:nvSpPr>
        <p:spPr>
          <a:xfrm>
            <a:off x="838200" y="1663912"/>
            <a:ext cx="10515600" cy="477622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Objective 1: “Simon Game” should be scrolling to the RIGHT while welcome is on the second line</a:t>
            </a:r>
          </a:p>
          <a:p>
            <a:r>
              <a:rPr lang="en-US" sz="2400" dirty="0"/>
              <a:t>Solution:</a:t>
            </a:r>
          </a:p>
          <a:p>
            <a:pPr marL="0" indent="0">
              <a:buFont typeface="Arial" panose="020B0604020202020204" pitchFamily="34" charset="0"/>
              <a:buNone/>
            </a:pPr>
            <a:r>
              <a:rPr lang="en-US" sz="2400" dirty="0"/>
              <a:t> 	X ← Simon Game     A ← OFFSET</a:t>
            </a:r>
          </a:p>
          <a:p>
            <a:pPr marL="0" indent="0">
              <a:buFont typeface="Arial" panose="020B0604020202020204" pitchFamily="34" charset="0"/>
              <a:buNone/>
            </a:pPr>
            <a:r>
              <a:rPr lang="en-US" sz="2400" dirty="0"/>
              <a:t>	LDAB A, X </a:t>
            </a:r>
          </a:p>
          <a:p>
            <a:pPr marL="0" indent="0">
              <a:buFont typeface="Arial" panose="020B0604020202020204" pitchFamily="34" charset="0"/>
              <a:buNone/>
            </a:pPr>
            <a:r>
              <a:rPr lang="en-US" sz="2400" dirty="0"/>
              <a:t>	Print on LCD </a:t>
            </a:r>
          </a:p>
          <a:p>
            <a:pPr marL="0" indent="0">
              <a:buFont typeface="Arial" panose="020B0604020202020204" pitchFamily="34" charset="0"/>
              <a:buNone/>
            </a:pPr>
            <a:r>
              <a:rPr lang="en-US" sz="2400" dirty="0"/>
              <a:t>	Increment OFFSET</a:t>
            </a:r>
          </a:p>
          <a:p>
            <a:pPr marL="0" indent="0">
              <a:buFont typeface="Arial" panose="020B0604020202020204" pitchFamily="34" charset="0"/>
              <a:buNone/>
            </a:pPr>
            <a:r>
              <a:rPr lang="en-US" sz="2400" dirty="0"/>
              <a:t>	CMP with length</a:t>
            </a:r>
          </a:p>
          <a:p>
            <a:pPr marL="0" indent="0">
              <a:buFont typeface="Arial" panose="020B0604020202020204" pitchFamily="34" charset="0"/>
              <a:buNone/>
            </a:pPr>
            <a:r>
              <a:rPr lang="en-US" sz="2400" dirty="0"/>
              <a:t>	If 0 → OFFSET = 0</a:t>
            </a:r>
          </a:p>
          <a:p>
            <a:pPr marL="0" indent="0">
              <a:buFont typeface="Arial" panose="020B0604020202020204" pitchFamily="34" charset="0"/>
              <a:buNone/>
            </a:pPr>
            <a:r>
              <a:rPr lang="en-US" sz="2400" dirty="0"/>
              <a:t>	Increment POSITION</a:t>
            </a:r>
          </a:p>
          <a:p>
            <a:pPr marL="0" indent="0">
              <a:buFont typeface="Arial" panose="020B0604020202020204" pitchFamily="34" charset="0"/>
              <a:buNone/>
            </a:pPr>
            <a:r>
              <a:rPr lang="en-US" sz="2400" dirty="0"/>
              <a:t> 	CMP with #8      </a:t>
            </a:r>
          </a:p>
          <a:p>
            <a:pPr marL="0" indent="0">
              <a:buFont typeface="Arial" panose="020B0604020202020204" pitchFamily="34" charset="0"/>
              <a:buNone/>
            </a:pPr>
            <a:r>
              <a:rPr lang="en-US" sz="2400" dirty="0"/>
              <a:t>	Beginning of line ( #$80) </a:t>
            </a:r>
          </a:p>
          <a:p>
            <a:pPr marL="0" indent="0">
              <a:buFont typeface="Arial" panose="020B0604020202020204" pitchFamily="34" charset="0"/>
              <a:buNone/>
            </a:pPr>
            <a:r>
              <a:rPr lang="en-US" sz="2400" dirty="0"/>
              <a:t>	Clear POSITION</a:t>
            </a:r>
          </a:p>
          <a:p>
            <a:pPr marL="0" indent="0">
              <a:buFont typeface="Arial" panose="020B0604020202020204" pitchFamily="34" charset="0"/>
              <a:buNone/>
            </a:pPr>
            <a:r>
              <a:rPr lang="en-US" sz="2400" dirty="0"/>
              <a:t>	Decrement COUNTER</a:t>
            </a:r>
          </a:p>
          <a:p>
            <a:pPr marL="0" indent="0">
              <a:buFont typeface="Arial" panose="020B0604020202020204" pitchFamily="34" charset="0"/>
              <a:buNone/>
            </a:pPr>
            <a:r>
              <a:rPr lang="en-US" sz="2400" dirty="0"/>
              <a:t>	Go to second line (#$A8) and Print Welcome </a:t>
            </a:r>
          </a:p>
          <a:p>
            <a:pPr marL="0" indent="0">
              <a:buFont typeface="Arial" panose="020B0604020202020204" pitchFamily="34" charset="0"/>
              <a:buNone/>
            </a:pPr>
            <a:r>
              <a:rPr lang="en-US" sz="2400" dirty="0"/>
              <a:t>	Store  Counter in Offset</a:t>
            </a:r>
          </a:p>
          <a:p>
            <a:pPr marL="0" indent="0">
              <a:buFont typeface="Arial" panose="020B0604020202020204" pitchFamily="34" charset="0"/>
              <a:buNone/>
            </a:pPr>
            <a:r>
              <a:rPr lang="en-US" sz="2400" dirty="0"/>
              <a:t>	CMP with #5 	 </a:t>
            </a:r>
          </a:p>
        </p:txBody>
      </p:sp>
      <p:cxnSp>
        <p:nvCxnSpPr>
          <p:cNvPr id="20" name="Straight Connector 19">
            <a:extLst>
              <a:ext uri="{FF2B5EF4-FFF2-40B4-BE49-F238E27FC236}">
                <a16:creationId xmlns:a16="http://schemas.microsoft.com/office/drawing/2014/main" id="{68B7F5CC-A947-44A3-80F8-6BFE371CE540}"/>
              </a:ext>
            </a:extLst>
          </p:cNvPr>
          <p:cNvCxnSpPr>
            <a:cxnSpLocks/>
          </p:cNvCxnSpPr>
          <p:nvPr/>
        </p:nvCxnSpPr>
        <p:spPr>
          <a:xfrm>
            <a:off x="3193773" y="4399722"/>
            <a:ext cx="19878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B7F7C1-841D-4B1C-954D-3DFCD8A5BE1E}"/>
              </a:ext>
            </a:extLst>
          </p:cNvPr>
          <p:cNvCxnSpPr>
            <a:cxnSpLocks/>
          </p:cNvCxnSpPr>
          <p:nvPr/>
        </p:nvCxnSpPr>
        <p:spPr>
          <a:xfrm flipV="1">
            <a:off x="5181600" y="2385390"/>
            <a:ext cx="0" cy="2014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EB4AC09-398D-4DE6-BDE7-9A742F0374C9}"/>
              </a:ext>
            </a:extLst>
          </p:cNvPr>
          <p:cNvCxnSpPr>
            <a:cxnSpLocks/>
          </p:cNvCxnSpPr>
          <p:nvPr/>
        </p:nvCxnSpPr>
        <p:spPr>
          <a:xfrm flipH="1">
            <a:off x="4505739" y="2385390"/>
            <a:ext cx="675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E25857-B810-4D09-AEA3-715F87307EB5}"/>
              </a:ext>
            </a:extLst>
          </p:cNvPr>
          <p:cNvCxnSpPr>
            <a:cxnSpLocks/>
          </p:cNvCxnSpPr>
          <p:nvPr/>
        </p:nvCxnSpPr>
        <p:spPr>
          <a:xfrm>
            <a:off x="3193773" y="6076122"/>
            <a:ext cx="3207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BF21E69-66DC-4897-8A1B-4A17ACF2E19B}"/>
              </a:ext>
            </a:extLst>
          </p:cNvPr>
          <p:cNvCxnSpPr>
            <a:cxnSpLocks/>
          </p:cNvCxnSpPr>
          <p:nvPr/>
        </p:nvCxnSpPr>
        <p:spPr>
          <a:xfrm flipV="1">
            <a:off x="6400800" y="2266121"/>
            <a:ext cx="0" cy="3810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B22B3E7-5E79-4C3D-B73B-2200417DA2B0}"/>
              </a:ext>
            </a:extLst>
          </p:cNvPr>
          <p:cNvCxnSpPr>
            <a:cxnSpLocks/>
          </p:cNvCxnSpPr>
          <p:nvPr/>
        </p:nvCxnSpPr>
        <p:spPr>
          <a:xfrm flipH="1">
            <a:off x="4505739" y="2266121"/>
            <a:ext cx="1895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761B1EF-84D3-4722-8969-89818416912E}"/>
              </a:ext>
            </a:extLst>
          </p:cNvPr>
          <p:cNvSpPr txBox="1"/>
          <p:nvPr/>
        </p:nvSpPr>
        <p:spPr>
          <a:xfrm>
            <a:off x="4797288" y="3248201"/>
            <a:ext cx="781876" cy="338554"/>
          </a:xfrm>
          <a:prstGeom prst="rect">
            <a:avLst/>
          </a:prstGeom>
          <a:solidFill>
            <a:schemeClr val="bg1"/>
          </a:solidFill>
        </p:spPr>
        <p:txBody>
          <a:bodyPr wrap="square" rtlCol="0">
            <a:spAutoFit/>
          </a:bodyPr>
          <a:lstStyle/>
          <a:p>
            <a:r>
              <a:rPr lang="en-US" sz="1600" dirty="0"/>
              <a:t>If not 8</a:t>
            </a:r>
          </a:p>
        </p:txBody>
      </p:sp>
      <p:sp>
        <p:nvSpPr>
          <p:cNvPr id="27" name="TextBox 26">
            <a:extLst>
              <a:ext uri="{FF2B5EF4-FFF2-40B4-BE49-F238E27FC236}">
                <a16:creationId xmlns:a16="http://schemas.microsoft.com/office/drawing/2014/main" id="{AE8179ED-DBC1-4435-A97D-374F5A898080}"/>
              </a:ext>
            </a:extLst>
          </p:cNvPr>
          <p:cNvSpPr txBox="1"/>
          <p:nvPr/>
        </p:nvSpPr>
        <p:spPr>
          <a:xfrm>
            <a:off x="6009862" y="4171122"/>
            <a:ext cx="781876" cy="338554"/>
          </a:xfrm>
          <a:prstGeom prst="rect">
            <a:avLst/>
          </a:prstGeom>
          <a:solidFill>
            <a:schemeClr val="bg1"/>
          </a:solidFill>
        </p:spPr>
        <p:txBody>
          <a:bodyPr wrap="square" rtlCol="0">
            <a:spAutoFit/>
          </a:bodyPr>
          <a:lstStyle/>
          <a:p>
            <a:r>
              <a:rPr lang="en-US" sz="1600" dirty="0"/>
              <a:t>If not 5</a:t>
            </a:r>
          </a:p>
        </p:txBody>
      </p:sp>
      <p:sp>
        <p:nvSpPr>
          <p:cNvPr id="4" name="Slide Number Placeholder 3">
            <a:extLst>
              <a:ext uri="{FF2B5EF4-FFF2-40B4-BE49-F238E27FC236}">
                <a16:creationId xmlns:a16="http://schemas.microsoft.com/office/drawing/2014/main" id="{15440604-DB0A-4A3B-8BFF-66E72C1E8C32}"/>
              </a:ext>
            </a:extLst>
          </p:cNvPr>
          <p:cNvSpPr>
            <a:spLocks noGrp="1"/>
          </p:cNvSpPr>
          <p:nvPr>
            <p:ph type="sldNum" sz="quarter" idx="12"/>
          </p:nvPr>
        </p:nvSpPr>
        <p:spPr/>
        <p:txBody>
          <a:bodyPr/>
          <a:lstStyle/>
          <a:p>
            <a:fld id="{3B5A9CE3-5341-4579-A7D0-EDE0B509B0EA}" type="slidenum">
              <a:rPr lang="en-US" smtClean="0"/>
              <a:t>2</a:t>
            </a:fld>
            <a:endParaRPr lang="en-US"/>
          </a:p>
        </p:txBody>
      </p:sp>
    </p:spTree>
    <p:extLst>
      <p:ext uri="{BB962C8B-B14F-4D97-AF65-F5344CB8AC3E}">
        <p14:creationId xmlns:p14="http://schemas.microsoft.com/office/powerpoint/2010/main" val="228148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01E0AA-E54D-4FBE-932A-B3E7E182B98C}"/>
              </a:ext>
            </a:extLst>
          </p:cNvPr>
          <p:cNvSpPr txBox="1">
            <a:spLocks/>
          </p:cNvSpPr>
          <p:nvPr/>
        </p:nvSpPr>
        <p:spPr>
          <a:xfrm>
            <a:off x="838200" y="947701"/>
            <a:ext cx="10515600" cy="4843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Objective 2: “Simon Game should be scrolling for 3 seconds only”</a:t>
            </a:r>
          </a:p>
          <a:p>
            <a:r>
              <a:rPr lang="en-US" sz="2400" dirty="0"/>
              <a:t>Solution: Changing the delay used by SENDDATA and SENDINSTR </a:t>
            </a:r>
          </a:p>
          <a:p>
            <a:pPr marL="457200" lvl="1" indent="0">
              <a:buNone/>
            </a:pPr>
            <a:r>
              <a:rPr lang="en-US" sz="2000" dirty="0"/>
              <a:t>→  delay uniformly distributed between the characters</a:t>
            </a:r>
          </a:p>
          <a:p>
            <a:pPr marL="457200" lvl="1" indent="0">
              <a:buNone/>
            </a:pPr>
            <a:r>
              <a:rPr lang="en-US" sz="2000" dirty="0"/>
              <a:t>→  all the message takes 3 seconds</a:t>
            </a:r>
          </a:p>
          <a:p>
            <a:pPr marL="457200" lvl="1" indent="0">
              <a:buNone/>
            </a:pPr>
            <a:endParaRPr lang="en-US" sz="2000" dirty="0"/>
          </a:p>
          <a:p>
            <a:pPr marL="0" indent="0">
              <a:buNone/>
            </a:pPr>
            <a:r>
              <a:rPr lang="en-US" sz="2400" dirty="0"/>
              <a:t> 		</a:t>
            </a:r>
          </a:p>
          <a:p>
            <a:pPr marL="0" indent="0">
              <a:buNone/>
            </a:pPr>
            <a:endParaRPr lang="en-US" sz="2400" dirty="0"/>
          </a:p>
          <a:p>
            <a:pPr marL="0" indent="0">
              <a:buNone/>
            </a:pPr>
            <a:r>
              <a:rPr lang="en-US" sz="2400" dirty="0"/>
              <a:t>	</a:t>
            </a:r>
          </a:p>
        </p:txBody>
      </p:sp>
      <p:sp>
        <p:nvSpPr>
          <p:cNvPr id="10" name="Rectangle: Rounded Corners 9">
            <a:extLst>
              <a:ext uri="{FF2B5EF4-FFF2-40B4-BE49-F238E27FC236}">
                <a16:creationId xmlns:a16="http://schemas.microsoft.com/office/drawing/2014/main" id="{D68877DE-B289-49BB-A436-0AE7CC627412}"/>
              </a:ext>
            </a:extLst>
          </p:cNvPr>
          <p:cNvSpPr/>
          <p:nvPr/>
        </p:nvSpPr>
        <p:spPr>
          <a:xfrm>
            <a:off x="543340" y="2594943"/>
            <a:ext cx="3654296" cy="1848507"/>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dirty="0"/>
              <a:t>MCU speed = 2𝑀𝐻𝑧                                 </a:t>
            </a:r>
          </a:p>
          <a:p>
            <a:r>
              <a:rPr lang="en-US" dirty="0"/>
              <a:t>	 1 cycle          →  1/2𝑀=0.5 𝜇𝑠</a:t>
            </a:r>
          </a:p>
          <a:p>
            <a:r>
              <a:rPr lang="en-US" dirty="0"/>
              <a:t>	        ? ?          →  3 seconds </a:t>
            </a:r>
          </a:p>
          <a:p>
            <a:endParaRPr lang="en-US" dirty="0"/>
          </a:p>
        </p:txBody>
      </p:sp>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F37215D7-2889-40BA-8161-07F2A6A2F7D5}"/>
                  </a:ext>
                </a:extLst>
              </p:cNvPr>
              <p:cNvSpPr/>
              <p:nvPr/>
            </p:nvSpPr>
            <p:spPr>
              <a:xfrm>
                <a:off x="4505748" y="3610694"/>
                <a:ext cx="3193774" cy="218050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dirty="0"/>
                  <a:t>Number of times we enter the delay function in previous code : 249 times </a:t>
                </a:r>
              </a:p>
              <a:p>
                <a:r>
                  <a:rPr lang="en-US" dirty="0"/>
                  <a:t>249 delays → </a:t>
                </a:r>
                <a14:m>
                  <m:oMath xmlns:m="http://schemas.openxmlformats.org/officeDocument/2006/math">
                    <m:r>
                      <a:rPr lang="en-US" i="1">
                        <a:latin typeface="Cambria Math" panose="02040503050406030204" pitchFamily="18" charset="0"/>
                        <a:ea typeface="Cambria Math" panose="02040503050406030204" pitchFamily="18" charset="0"/>
                      </a:rPr>
                      <m:t>6×</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6</m:t>
                        </m:r>
                      </m:sup>
                    </m:sSup>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𝑐𝑦𝑐𝑙𝑒𝑠</m:t>
                    </m:r>
                  </m:oMath>
                </a14:m>
                <a:endParaRPr lang="en-US" dirty="0"/>
              </a:p>
              <a:p>
                <a:r>
                  <a:rPr lang="en-US" dirty="0"/>
                  <a:t>One delay → ??</a:t>
                </a:r>
              </a:p>
            </p:txBody>
          </p:sp>
        </mc:Choice>
        <mc:Fallback xmlns="">
          <p:sp>
            <p:nvSpPr>
              <p:cNvPr id="11" name="Rectangle: Rounded Corners 10">
                <a:extLst>
                  <a:ext uri="{FF2B5EF4-FFF2-40B4-BE49-F238E27FC236}">
                    <a16:creationId xmlns:a16="http://schemas.microsoft.com/office/drawing/2014/main" id="{F37215D7-2889-40BA-8161-07F2A6A2F7D5}"/>
                  </a:ext>
                </a:extLst>
              </p:cNvPr>
              <p:cNvSpPr>
                <a:spLocks noRot="1" noChangeAspect="1" noMove="1" noResize="1" noEditPoints="1" noAdjustHandles="1" noChangeArrowheads="1" noChangeShapeType="1" noTextEdit="1"/>
              </p:cNvSpPr>
              <p:nvPr/>
            </p:nvSpPr>
            <p:spPr>
              <a:xfrm>
                <a:off x="4505748" y="3610694"/>
                <a:ext cx="3193774" cy="2180506"/>
              </a:xfrm>
              <a:prstGeom prst="roundRect">
                <a:avLst/>
              </a:prstGeom>
              <a:blipFill>
                <a:blip r:embed="rId2"/>
                <a:stretch>
                  <a:fillRect/>
                </a:stretch>
              </a:blipFill>
              <a:ln w="9525" cap="flat" cmpd="sng" algn="ctr">
                <a:solidFill>
                  <a:schemeClr val="accent1"/>
                </a:solidFill>
                <a:prstDash val="solid"/>
                <a:round/>
                <a:headEnd type="none" w="med" len="med"/>
                <a:tailEnd type="none" w="med" len="med"/>
              </a:ln>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23E74462-6C3C-40B3-9895-5681CABB195F}"/>
              </a:ext>
            </a:extLst>
          </p:cNvPr>
          <p:cNvSpPr/>
          <p:nvPr/>
        </p:nvSpPr>
        <p:spPr>
          <a:xfrm>
            <a:off x="8691791" y="1927405"/>
            <a:ext cx="3286539" cy="20240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Number  DC.B 0</a:t>
            </a:r>
          </a:p>
          <a:p>
            <a:r>
              <a:rPr lang="en-US" dirty="0">
                <a:solidFill>
                  <a:schemeClr val="tx1"/>
                </a:solidFill>
              </a:rPr>
              <a:t>DELAY	PSHX</a:t>
            </a:r>
          </a:p>
          <a:p>
            <a:r>
              <a:rPr lang="en-US" dirty="0">
                <a:solidFill>
                  <a:schemeClr val="tx1"/>
                </a:solidFill>
              </a:rPr>
              <a:t>		LDX  (any </a:t>
            </a:r>
            <a:r>
              <a:rPr lang="en-US" dirty="0" err="1">
                <a:solidFill>
                  <a:schemeClr val="tx1"/>
                </a:solidFill>
              </a:rPr>
              <a:t>nbr</a:t>
            </a:r>
            <a:r>
              <a:rPr lang="en-US" dirty="0">
                <a:solidFill>
                  <a:schemeClr val="tx1"/>
                </a:solidFill>
              </a:rPr>
              <a:t>)</a:t>
            </a:r>
          </a:p>
          <a:p>
            <a:r>
              <a:rPr lang="en-US" dirty="0">
                <a:solidFill>
                  <a:schemeClr val="tx1"/>
                </a:solidFill>
              </a:rPr>
              <a:t>		DBNE X, *</a:t>
            </a:r>
          </a:p>
          <a:p>
            <a:r>
              <a:rPr lang="en-US" dirty="0">
                <a:solidFill>
                  <a:schemeClr val="tx1"/>
                </a:solidFill>
              </a:rPr>
              <a:t>		INC Number</a:t>
            </a:r>
          </a:p>
          <a:p>
            <a:r>
              <a:rPr lang="en-US" dirty="0">
                <a:solidFill>
                  <a:schemeClr val="tx1"/>
                </a:solidFill>
              </a:rPr>
              <a:t>		PULY</a:t>
            </a:r>
          </a:p>
          <a:p>
            <a:r>
              <a:rPr lang="en-US" dirty="0">
                <a:solidFill>
                  <a:schemeClr val="tx1"/>
                </a:solidFill>
              </a:rPr>
              <a:t>		RTS	</a:t>
            </a:r>
          </a:p>
        </p:txBody>
      </p:sp>
      <mc:AlternateContent xmlns:mc="http://schemas.openxmlformats.org/markup-compatibility/2006" xmlns:a14="http://schemas.microsoft.com/office/drawing/2010/main">
        <mc:Choice Requires="a14">
          <p:sp>
            <p:nvSpPr>
              <p:cNvPr id="13" name="Rectangle: Rounded Corners 12">
                <a:extLst>
                  <a:ext uri="{FF2B5EF4-FFF2-40B4-BE49-F238E27FC236}">
                    <a16:creationId xmlns:a16="http://schemas.microsoft.com/office/drawing/2014/main" id="{097B621E-78D9-4DBF-A1FE-4414E3009D70}"/>
                  </a:ext>
                </a:extLst>
              </p:cNvPr>
              <p:cNvSpPr/>
              <p:nvPr/>
            </p:nvSpPr>
            <p:spPr>
              <a:xfrm>
                <a:off x="8007635" y="4444692"/>
                <a:ext cx="3359435" cy="202401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dirty="0"/>
                  <a:t>One DBNE   → 3 cycles</a:t>
                </a:r>
              </a:p>
              <a:p>
                <a:endParaRPr lang="en-US" dirty="0"/>
              </a:p>
              <a:p>
                <a:r>
                  <a:rPr lang="en-US" dirty="0"/>
                  <a:t>	     ??    → </a:t>
                </a:r>
                <a14:m>
                  <m:oMath xmlns:m="http://schemas.openxmlformats.org/officeDocument/2006/math">
                    <m:r>
                      <a:rPr lang="en-US" i="1">
                        <a:latin typeface="Cambria Math" panose="02040503050406030204" pitchFamily="18" charset="0"/>
                        <a:ea typeface="Cambria Math" panose="02040503050406030204" pitchFamily="18" charset="0"/>
                      </a:rPr>
                      <m:t>24 096</m:t>
                    </m:r>
                  </m:oMath>
                </a14:m>
                <a:r>
                  <a:rPr lang="en-US" dirty="0"/>
                  <a:t> cycles</a:t>
                </a:r>
              </a:p>
            </p:txBody>
          </p:sp>
        </mc:Choice>
        <mc:Fallback xmlns="">
          <p:sp>
            <p:nvSpPr>
              <p:cNvPr id="13" name="Rectangle: Rounded Corners 12">
                <a:extLst>
                  <a:ext uri="{FF2B5EF4-FFF2-40B4-BE49-F238E27FC236}">
                    <a16:creationId xmlns:a16="http://schemas.microsoft.com/office/drawing/2014/main" id="{097B621E-78D9-4DBF-A1FE-4414E3009D70}"/>
                  </a:ext>
                </a:extLst>
              </p:cNvPr>
              <p:cNvSpPr>
                <a:spLocks noRot="1" noChangeAspect="1" noMove="1" noResize="1" noEditPoints="1" noAdjustHandles="1" noChangeArrowheads="1" noChangeShapeType="1" noTextEdit="1"/>
              </p:cNvSpPr>
              <p:nvPr/>
            </p:nvSpPr>
            <p:spPr>
              <a:xfrm>
                <a:off x="8007635" y="4444692"/>
                <a:ext cx="3359435" cy="2024015"/>
              </a:xfrm>
              <a:prstGeom prst="roundRect">
                <a:avLst/>
              </a:prstGeom>
              <a:blipFill>
                <a:blip r:embed="rId3"/>
                <a:stretch>
                  <a:fillRect/>
                </a:stretch>
              </a:blipFill>
              <a:ln w="9525" cap="flat" cmpd="sng" algn="ctr">
                <a:solidFill>
                  <a:schemeClr val="accent1"/>
                </a:solidFill>
                <a:prstDash val="solid"/>
                <a:round/>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9029FC2-DD36-40DF-B944-F2F9D78C8377}"/>
                  </a:ext>
                </a:extLst>
              </p:cNvPr>
              <p:cNvSpPr txBox="1"/>
              <p:nvPr/>
            </p:nvSpPr>
            <p:spPr>
              <a:xfrm>
                <a:off x="5941955" y="5104106"/>
                <a:ext cx="1734386" cy="432106"/>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1100" b="0" i="1" smtClean="0">
                              <a:latin typeface="Cambria Math" panose="02040503050406030204" pitchFamily="18" charset="0"/>
                            </a:rPr>
                          </m:ctrlPr>
                        </m:fPr>
                        <m:num>
                          <m:r>
                            <a:rPr lang="en-US" sz="1100" i="1">
                              <a:latin typeface="Cambria Math" panose="02040503050406030204" pitchFamily="18" charset="0"/>
                              <a:ea typeface="Cambria Math" panose="02040503050406030204" pitchFamily="18" charset="0"/>
                            </a:rPr>
                            <m:t>6×</m:t>
                          </m:r>
                          <m:sSup>
                            <m:sSupPr>
                              <m:ctrlPr>
                                <a:rPr lang="en-US" sz="1100" i="1">
                                  <a:latin typeface="Cambria Math" panose="02040503050406030204" pitchFamily="18" charset="0"/>
                                  <a:ea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10</m:t>
                              </m:r>
                            </m:e>
                            <m:sup>
                              <m:r>
                                <a:rPr lang="en-US" sz="1100" i="1">
                                  <a:latin typeface="Cambria Math" panose="02040503050406030204" pitchFamily="18" charset="0"/>
                                  <a:ea typeface="Cambria Math" panose="02040503050406030204" pitchFamily="18" charset="0"/>
                                </a:rPr>
                                <m:t>6</m:t>
                              </m:r>
                            </m:sup>
                          </m:sSup>
                        </m:num>
                        <m:den>
                          <m:r>
                            <a:rPr lang="en-US" sz="1100" b="0" i="1" smtClean="0">
                              <a:latin typeface="Cambria Math" panose="02040503050406030204" pitchFamily="18" charset="0"/>
                            </a:rPr>
                            <m:t>249</m:t>
                          </m:r>
                        </m:den>
                      </m:f>
                      <m:r>
                        <a:rPr lang="en-US" sz="1100" i="1">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24 096 </m:t>
                      </m:r>
                      <m:r>
                        <a:rPr lang="en-US" sz="1100" b="0" i="1" smtClean="0">
                          <a:latin typeface="Cambria Math" panose="02040503050406030204" pitchFamily="18" charset="0"/>
                          <a:ea typeface="Cambria Math" panose="02040503050406030204" pitchFamily="18" charset="0"/>
                        </a:rPr>
                        <m:t>𝑐𝑦𝑐𝑙𝑒𝑠</m:t>
                      </m:r>
                    </m:oMath>
                  </m:oMathPara>
                </a14:m>
                <a:endParaRPr lang="en-US" sz="1100" dirty="0"/>
              </a:p>
            </p:txBody>
          </p:sp>
        </mc:Choice>
        <mc:Fallback xmlns="">
          <p:sp>
            <p:nvSpPr>
              <p:cNvPr id="14" name="TextBox 13">
                <a:extLst>
                  <a:ext uri="{FF2B5EF4-FFF2-40B4-BE49-F238E27FC236}">
                    <a16:creationId xmlns:a16="http://schemas.microsoft.com/office/drawing/2014/main" id="{D9029FC2-DD36-40DF-B944-F2F9D78C8377}"/>
                  </a:ext>
                </a:extLst>
              </p:cNvPr>
              <p:cNvSpPr txBox="1">
                <a:spLocks noRot="1" noChangeAspect="1" noMove="1" noResize="1" noEditPoints="1" noAdjustHandles="1" noChangeArrowheads="1" noChangeShapeType="1" noTextEdit="1"/>
              </p:cNvSpPr>
              <p:nvPr/>
            </p:nvSpPr>
            <p:spPr>
              <a:xfrm>
                <a:off x="5941955" y="5104106"/>
                <a:ext cx="1734386" cy="43210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79FA5AC-793C-452A-88C8-AC8D346229EF}"/>
                  </a:ext>
                </a:extLst>
              </p:cNvPr>
              <p:cNvSpPr txBox="1"/>
              <p:nvPr/>
            </p:nvSpPr>
            <p:spPr>
              <a:xfrm>
                <a:off x="8075573" y="5536212"/>
                <a:ext cx="1232436" cy="439223"/>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1200" b="0" i="1" smtClean="0">
                              <a:latin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24 096</m:t>
                          </m:r>
                        </m:num>
                        <m:den>
                          <m:r>
                            <a:rPr lang="en-US" sz="1200" b="0" i="1" smtClean="0">
                              <a:latin typeface="Cambria Math" panose="02040503050406030204" pitchFamily="18" charset="0"/>
                            </a:rPr>
                            <m:t>3</m:t>
                          </m:r>
                        </m:den>
                      </m:f>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8032</m:t>
                      </m:r>
                    </m:oMath>
                  </m:oMathPara>
                </a14:m>
                <a:endParaRPr lang="en-US" sz="1200" dirty="0"/>
              </a:p>
            </p:txBody>
          </p:sp>
        </mc:Choice>
        <mc:Fallback xmlns="">
          <p:sp>
            <p:nvSpPr>
              <p:cNvPr id="15" name="TextBox 14">
                <a:extLst>
                  <a:ext uri="{FF2B5EF4-FFF2-40B4-BE49-F238E27FC236}">
                    <a16:creationId xmlns:a16="http://schemas.microsoft.com/office/drawing/2014/main" id="{079FA5AC-793C-452A-88C8-AC8D346229EF}"/>
                  </a:ext>
                </a:extLst>
              </p:cNvPr>
              <p:cNvSpPr txBox="1">
                <a:spLocks noRot="1" noChangeAspect="1" noMove="1" noResize="1" noEditPoints="1" noAdjustHandles="1" noChangeArrowheads="1" noChangeShapeType="1" noTextEdit="1"/>
              </p:cNvSpPr>
              <p:nvPr/>
            </p:nvSpPr>
            <p:spPr>
              <a:xfrm>
                <a:off x="8075573" y="5536212"/>
                <a:ext cx="1232436" cy="439223"/>
              </a:xfrm>
              <a:prstGeom prst="rect">
                <a:avLst/>
              </a:prstGeom>
              <a:blipFill>
                <a:blip r:embed="rId5"/>
                <a:stretch>
                  <a:fillRect b="-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5D51F6-1707-4918-B4D4-7595D53F1F9C}"/>
                  </a:ext>
                </a:extLst>
              </p:cNvPr>
              <p:cNvSpPr txBox="1"/>
              <p:nvPr/>
            </p:nvSpPr>
            <p:spPr>
              <a:xfrm>
                <a:off x="697418" y="3486809"/>
                <a:ext cx="1679695" cy="468141"/>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1200" i="1" smtClean="0">
                              <a:latin typeface="Cambria Math" panose="02040503050406030204" pitchFamily="18" charset="0"/>
                            </a:rPr>
                          </m:ctrlPr>
                        </m:fPr>
                        <m:num>
                          <m:r>
                            <a:rPr lang="en-US" sz="1200" i="1">
                              <a:latin typeface="Cambria Math" panose="02040503050406030204" pitchFamily="18" charset="0"/>
                            </a:rPr>
                            <m:t>3</m:t>
                          </m:r>
                        </m:num>
                        <m:den>
                          <m:r>
                            <a:rPr lang="en-US" sz="1200" i="1">
                              <a:latin typeface="Cambria Math" panose="02040503050406030204" pitchFamily="18" charset="0"/>
                            </a:rPr>
                            <m:t>0.5</m:t>
                          </m:r>
                          <m:r>
                            <a:rPr lang="en-US" sz="1200" i="1">
                              <a:latin typeface="Cambria Math" panose="02040503050406030204" pitchFamily="18" charset="0"/>
                              <a:ea typeface="Cambria Math" panose="02040503050406030204" pitchFamily="18" charset="0"/>
                            </a:rPr>
                            <m:t>𝜇</m:t>
                          </m:r>
                        </m:den>
                      </m:f>
                      <m:r>
                        <a:rPr lang="en-US" sz="1200" i="1">
                          <a:latin typeface="Cambria Math" panose="02040503050406030204" pitchFamily="18" charset="0"/>
                          <a:ea typeface="Cambria Math" panose="02040503050406030204" pitchFamily="18" charset="0"/>
                        </a:rPr>
                        <m:t>= 6×</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10</m:t>
                          </m:r>
                        </m:e>
                        <m:sup>
                          <m:r>
                            <a:rPr lang="en-US" sz="1200" i="1">
                              <a:latin typeface="Cambria Math" panose="02040503050406030204" pitchFamily="18" charset="0"/>
                              <a:ea typeface="Cambria Math" panose="02040503050406030204" pitchFamily="18" charset="0"/>
                            </a:rPr>
                            <m:t>6</m:t>
                          </m:r>
                        </m:sup>
                      </m:sSup>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𝑐𝑦𝑐𝑙𝑒𝑠</m:t>
                      </m:r>
                    </m:oMath>
                  </m:oMathPara>
                </a14:m>
                <a:endParaRPr lang="en-US" sz="1200" dirty="0"/>
              </a:p>
            </p:txBody>
          </p:sp>
        </mc:Choice>
        <mc:Fallback xmlns="">
          <p:sp>
            <p:nvSpPr>
              <p:cNvPr id="16" name="TextBox 15">
                <a:extLst>
                  <a:ext uri="{FF2B5EF4-FFF2-40B4-BE49-F238E27FC236}">
                    <a16:creationId xmlns:a16="http://schemas.microsoft.com/office/drawing/2014/main" id="{6E5D51F6-1707-4918-B4D4-7595D53F1F9C}"/>
                  </a:ext>
                </a:extLst>
              </p:cNvPr>
              <p:cNvSpPr txBox="1">
                <a:spLocks noRot="1" noChangeAspect="1" noMove="1" noResize="1" noEditPoints="1" noAdjustHandles="1" noChangeArrowheads="1" noChangeShapeType="1" noTextEdit="1"/>
              </p:cNvSpPr>
              <p:nvPr/>
            </p:nvSpPr>
            <p:spPr>
              <a:xfrm>
                <a:off x="697418" y="3486809"/>
                <a:ext cx="1679695" cy="468141"/>
              </a:xfrm>
              <a:prstGeom prst="rect">
                <a:avLst/>
              </a:prstGeom>
              <a:blipFill>
                <a:blip r:embed="rId6"/>
                <a:stretch>
                  <a:fillRect/>
                </a:stretch>
              </a:blipFill>
            </p:spPr>
            <p:txBody>
              <a:bodyPr/>
              <a:lstStyle/>
              <a:p>
                <a:r>
                  <a:rPr lang="en-US">
                    <a:noFill/>
                  </a:rPr>
                  <a:t> </a:t>
                </a:r>
              </a:p>
            </p:txBody>
          </p:sp>
        </mc:Fallback>
      </mc:AlternateContent>
      <p:sp>
        <p:nvSpPr>
          <p:cNvPr id="17" name="Oval 16">
            <a:extLst>
              <a:ext uri="{FF2B5EF4-FFF2-40B4-BE49-F238E27FC236}">
                <a16:creationId xmlns:a16="http://schemas.microsoft.com/office/drawing/2014/main" id="{B927923F-4CCB-4F6F-85A9-E6CB16916518}"/>
              </a:ext>
            </a:extLst>
          </p:cNvPr>
          <p:cNvSpPr/>
          <p:nvPr/>
        </p:nvSpPr>
        <p:spPr>
          <a:xfrm>
            <a:off x="8795364" y="5536212"/>
            <a:ext cx="422381" cy="439223"/>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0F9A687-8D59-4AB2-840B-92F61CB660F3}"/>
              </a:ext>
            </a:extLst>
          </p:cNvPr>
          <p:cNvSpPr txBox="1"/>
          <p:nvPr/>
        </p:nvSpPr>
        <p:spPr>
          <a:xfrm>
            <a:off x="9053333" y="6000644"/>
            <a:ext cx="1349624" cy="369332"/>
          </a:xfrm>
          <a:prstGeom prst="rect">
            <a:avLst/>
          </a:prstGeom>
          <a:noFill/>
        </p:spPr>
        <p:txBody>
          <a:bodyPr wrap="square" rtlCol="0">
            <a:spAutoFit/>
          </a:bodyPr>
          <a:lstStyle/>
          <a:p>
            <a:r>
              <a:rPr lang="en-US" dirty="0"/>
              <a:t>Stored in X</a:t>
            </a:r>
          </a:p>
        </p:txBody>
      </p:sp>
      <p:sp>
        <p:nvSpPr>
          <p:cNvPr id="19" name="Slide Number Placeholder 18">
            <a:extLst>
              <a:ext uri="{FF2B5EF4-FFF2-40B4-BE49-F238E27FC236}">
                <a16:creationId xmlns:a16="http://schemas.microsoft.com/office/drawing/2014/main" id="{3A90D749-7E07-49EC-BFD5-CEAB576E7E5E}"/>
              </a:ext>
            </a:extLst>
          </p:cNvPr>
          <p:cNvSpPr>
            <a:spLocks noGrp="1"/>
          </p:cNvSpPr>
          <p:nvPr>
            <p:ph type="sldNum" sz="quarter" idx="12"/>
          </p:nvPr>
        </p:nvSpPr>
        <p:spPr/>
        <p:txBody>
          <a:bodyPr/>
          <a:lstStyle/>
          <a:p>
            <a:fld id="{3B5A9CE3-5341-4579-A7D0-EDE0B509B0EA}" type="slidenum">
              <a:rPr lang="en-US" smtClean="0"/>
              <a:t>3</a:t>
            </a:fld>
            <a:endParaRPr lang="en-US"/>
          </a:p>
        </p:txBody>
      </p:sp>
    </p:spTree>
    <p:extLst>
      <p:ext uri="{BB962C8B-B14F-4D97-AF65-F5344CB8AC3E}">
        <p14:creationId xmlns:p14="http://schemas.microsoft.com/office/powerpoint/2010/main" val="225741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4852D82-AF0A-4C89-BD50-C7FB5A670AC3}"/>
              </a:ext>
            </a:extLst>
          </p:cNvPr>
          <p:cNvSpPr txBox="1">
            <a:spLocks/>
          </p:cNvSpPr>
          <p:nvPr/>
        </p:nvSpPr>
        <p:spPr>
          <a:xfrm>
            <a:off x="838200" y="1028699"/>
            <a:ext cx="10515600" cy="541143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Objective 3: “Pick the level of difficulty ” should be scrolling to the LEFT </a:t>
            </a:r>
          </a:p>
          <a:p>
            <a:r>
              <a:rPr lang="en-US" sz="2400" dirty="0"/>
              <a:t>Solution (like in the lab):</a:t>
            </a:r>
          </a:p>
          <a:p>
            <a:pPr marL="0" indent="0">
              <a:buFont typeface="Arial" panose="020B0604020202020204" pitchFamily="34" charset="0"/>
              <a:buNone/>
            </a:pPr>
            <a:r>
              <a:rPr lang="en-US" sz="2400" dirty="0"/>
              <a:t> 	X ← Pick the level of difficulty   B ← OFFSET</a:t>
            </a:r>
          </a:p>
          <a:p>
            <a:pPr marL="0" indent="0">
              <a:buFont typeface="Arial" panose="020B0604020202020204" pitchFamily="34" charset="0"/>
              <a:buNone/>
            </a:pPr>
            <a:r>
              <a:rPr lang="en-US" sz="2400" dirty="0"/>
              <a:t>	LDAA B, X </a:t>
            </a:r>
          </a:p>
          <a:p>
            <a:pPr marL="0" indent="0">
              <a:buFont typeface="Arial" panose="020B0604020202020204" pitchFamily="34" charset="0"/>
              <a:buNone/>
            </a:pPr>
            <a:r>
              <a:rPr lang="en-US" sz="2400" dirty="0"/>
              <a:t>	Print on LCD </a:t>
            </a:r>
          </a:p>
          <a:p>
            <a:pPr marL="0" indent="0">
              <a:buFont typeface="Arial" panose="020B0604020202020204" pitchFamily="34" charset="0"/>
              <a:buNone/>
            </a:pPr>
            <a:r>
              <a:rPr lang="en-US" sz="2400" dirty="0"/>
              <a:t>	Increment OFFSET</a:t>
            </a:r>
          </a:p>
          <a:p>
            <a:pPr marL="0" indent="0">
              <a:buFont typeface="Arial" panose="020B0604020202020204" pitchFamily="34" charset="0"/>
              <a:buNone/>
            </a:pPr>
            <a:r>
              <a:rPr lang="en-US" sz="2400" dirty="0"/>
              <a:t>	CMP with length</a:t>
            </a:r>
          </a:p>
          <a:p>
            <a:pPr marL="0" indent="0">
              <a:buFont typeface="Arial" panose="020B0604020202020204" pitchFamily="34" charset="0"/>
              <a:buNone/>
            </a:pPr>
            <a:r>
              <a:rPr lang="en-US" sz="2400" dirty="0"/>
              <a:t>	If 0 → OFFSET = 0</a:t>
            </a:r>
          </a:p>
          <a:p>
            <a:pPr marL="0" indent="0">
              <a:buFont typeface="Arial" panose="020B0604020202020204" pitchFamily="34" charset="0"/>
              <a:buNone/>
            </a:pPr>
            <a:r>
              <a:rPr lang="en-US" sz="2400" dirty="0"/>
              <a:t>	Increment POSITION</a:t>
            </a:r>
          </a:p>
          <a:p>
            <a:pPr marL="0" indent="0">
              <a:buFont typeface="Arial" panose="020B0604020202020204" pitchFamily="34" charset="0"/>
              <a:buNone/>
            </a:pPr>
            <a:r>
              <a:rPr lang="en-US" sz="2400" dirty="0"/>
              <a:t> 	CMP with #8      </a:t>
            </a:r>
          </a:p>
          <a:p>
            <a:pPr marL="0" indent="0">
              <a:buFont typeface="Arial" panose="020B0604020202020204" pitchFamily="34" charset="0"/>
              <a:buNone/>
            </a:pPr>
            <a:r>
              <a:rPr lang="en-US" sz="2400" dirty="0"/>
              <a:t>	Beginning of line ( #$80) </a:t>
            </a:r>
          </a:p>
          <a:p>
            <a:pPr marL="0" indent="0">
              <a:buFont typeface="Arial" panose="020B0604020202020204" pitchFamily="34" charset="0"/>
              <a:buNone/>
            </a:pPr>
            <a:r>
              <a:rPr lang="en-US" sz="2400" dirty="0"/>
              <a:t>	Clear POSITION</a:t>
            </a:r>
          </a:p>
          <a:p>
            <a:pPr marL="0" indent="0">
              <a:buFont typeface="Arial" panose="020B0604020202020204" pitchFamily="34" charset="0"/>
              <a:buNone/>
            </a:pPr>
            <a:r>
              <a:rPr lang="en-US" sz="2400" dirty="0"/>
              <a:t>	Increment COUNTER</a:t>
            </a:r>
          </a:p>
          <a:p>
            <a:pPr marL="0" indent="0">
              <a:buFont typeface="Arial" panose="020B0604020202020204" pitchFamily="34" charset="0"/>
              <a:buNone/>
            </a:pPr>
            <a:r>
              <a:rPr lang="en-US" sz="2400" dirty="0"/>
              <a:t>	CMP with length</a:t>
            </a:r>
          </a:p>
          <a:p>
            <a:pPr marL="0" indent="0">
              <a:buFont typeface="Arial" panose="020B0604020202020204" pitchFamily="34" charset="0"/>
              <a:buNone/>
            </a:pPr>
            <a:r>
              <a:rPr lang="en-US" sz="2400" dirty="0"/>
              <a:t>	Clear COUNTER</a:t>
            </a:r>
          </a:p>
          <a:p>
            <a:pPr marL="0" indent="0">
              <a:buFont typeface="Arial" panose="020B0604020202020204" pitchFamily="34" charset="0"/>
              <a:buNone/>
            </a:pPr>
            <a:r>
              <a:rPr lang="en-US" sz="2400" dirty="0"/>
              <a:t>	Store  Counter in Offset</a:t>
            </a:r>
          </a:p>
          <a:p>
            <a:pPr marL="0" indent="0">
              <a:buFont typeface="Arial" panose="020B0604020202020204" pitchFamily="34" charset="0"/>
              <a:buNone/>
            </a:pPr>
            <a:r>
              <a:rPr lang="en-US" sz="2400" dirty="0"/>
              <a:t>	Code to check Push Buttons (NEXT)	 </a:t>
            </a:r>
          </a:p>
        </p:txBody>
      </p:sp>
      <p:cxnSp>
        <p:nvCxnSpPr>
          <p:cNvPr id="8" name="Straight Connector 7">
            <a:extLst>
              <a:ext uri="{FF2B5EF4-FFF2-40B4-BE49-F238E27FC236}">
                <a16:creationId xmlns:a16="http://schemas.microsoft.com/office/drawing/2014/main" id="{B22A33CD-3459-4260-87D6-FAD562DDA8DC}"/>
              </a:ext>
            </a:extLst>
          </p:cNvPr>
          <p:cNvCxnSpPr>
            <a:cxnSpLocks/>
          </p:cNvCxnSpPr>
          <p:nvPr/>
        </p:nvCxnSpPr>
        <p:spPr>
          <a:xfrm>
            <a:off x="3657601" y="4028112"/>
            <a:ext cx="2810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DB64C26-242A-4718-A028-15C77D79D4B2}"/>
              </a:ext>
            </a:extLst>
          </p:cNvPr>
          <p:cNvCxnSpPr>
            <a:cxnSpLocks/>
          </p:cNvCxnSpPr>
          <p:nvPr/>
        </p:nvCxnSpPr>
        <p:spPr>
          <a:xfrm flipV="1">
            <a:off x="6467889" y="1866071"/>
            <a:ext cx="0" cy="2162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F52138F-3EB2-49F9-BC2B-492580FC3EF2}"/>
              </a:ext>
            </a:extLst>
          </p:cNvPr>
          <p:cNvCxnSpPr>
            <a:cxnSpLocks/>
          </p:cNvCxnSpPr>
          <p:nvPr/>
        </p:nvCxnSpPr>
        <p:spPr>
          <a:xfrm flipH="1">
            <a:off x="5792027" y="1866071"/>
            <a:ext cx="675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C6535B-9409-44F9-83C5-8430146BE1FE}"/>
              </a:ext>
            </a:extLst>
          </p:cNvPr>
          <p:cNvCxnSpPr>
            <a:cxnSpLocks/>
          </p:cNvCxnSpPr>
          <p:nvPr/>
        </p:nvCxnSpPr>
        <p:spPr>
          <a:xfrm>
            <a:off x="3298961" y="6266622"/>
            <a:ext cx="43881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A8CD929-5BD5-4DAD-B9D9-FBD7580EB030}"/>
              </a:ext>
            </a:extLst>
          </p:cNvPr>
          <p:cNvCxnSpPr>
            <a:cxnSpLocks/>
          </p:cNvCxnSpPr>
          <p:nvPr/>
        </p:nvCxnSpPr>
        <p:spPr>
          <a:xfrm flipH="1" flipV="1">
            <a:off x="7677564" y="1656521"/>
            <a:ext cx="28574" cy="4610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E1B447A-4025-40CF-B856-FA0410404387}"/>
              </a:ext>
            </a:extLst>
          </p:cNvPr>
          <p:cNvCxnSpPr>
            <a:cxnSpLocks/>
          </p:cNvCxnSpPr>
          <p:nvPr/>
        </p:nvCxnSpPr>
        <p:spPr>
          <a:xfrm flipH="1">
            <a:off x="5782503" y="1656521"/>
            <a:ext cx="1895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C49CB9D-EA40-4536-B061-666940B83A61}"/>
              </a:ext>
            </a:extLst>
          </p:cNvPr>
          <p:cNvSpPr txBox="1"/>
          <p:nvPr/>
        </p:nvSpPr>
        <p:spPr>
          <a:xfrm>
            <a:off x="6076951" y="3108912"/>
            <a:ext cx="781876" cy="338554"/>
          </a:xfrm>
          <a:prstGeom prst="rect">
            <a:avLst/>
          </a:prstGeom>
          <a:solidFill>
            <a:schemeClr val="bg1"/>
          </a:solidFill>
        </p:spPr>
        <p:txBody>
          <a:bodyPr wrap="square" rtlCol="0">
            <a:spAutoFit/>
          </a:bodyPr>
          <a:lstStyle/>
          <a:p>
            <a:r>
              <a:rPr lang="en-US" sz="1600" dirty="0"/>
              <a:t>If not 8</a:t>
            </a:r>
          </a:p>
        </p:txBody>
      </p:sp>
      <p:sp>
        <p:nvSpPr>
          <p:cNvPr id="19" name="TextBox 18">
            <a:extLst>
              <a:ext uri="{FF2B5EF4-FFF2-40B4-BE49-F238E27FC236}">
                <a16:creationId xmlns:a16="http://schemas.microsoft.com/office/drawing/2014/main" id="{5E981AFC-9D75-4FD1-9134-5F4D3A7F5691}"/>
              </a:ext>
            </a:extLst>
          </p:cNvPr>
          <p:cNvSpPr txBox="1"/>
          <p:nvPr/>
        </p:nvSpPr>
        <p:spPr>
          <a:xfrm>
            <a:off x="6995909" y="3779826"/>
            <a:ext cx="1420457" cy="1077218"/>
          </a:xfrm>
          <a:prstGeom prst="rect">
            <a:avLst/>
          </a:prstGeom>
          <a:solidFill>
            <a:schemeClr val="bg1"/>
          </a:solidFill>
        </p:spPr>
        <p:txBody>
          <a:bodyPr wrap="square" rtlCol="0">
            <a:spAutoFit/>
          </a:bodyPr>
          <a:lstStyle/>
          <a:p>
            <a:r>
              <a:rPr lang="en-US" sz="1600" dirty="0"/>
              <a:t>Keeps branching until a button is pressed</a:t>
            </a:r>
          </a:p>
        </p:txBody>
      </p:sp>
      <p:cxnSp>
        <p:nvCxnSpPr>
          <p:cNvPr id="23" name="Straight Connector 22">
            <a:extLst>
              <a:ext uri="{FF2B5EF4-FFF2-40B4-BE49-F238E27FC236}">
                <a16:creationId xmlns:a16="http://schemas.microsoft.com/office/drawing/2014/main" id="{8999A26B-F3CC-4E41-9D68-04B6E0C369DC}"/>
              </a:ext>
            </a:extLst>
          </p:cNvPr>
          <p:cNvCxnSpPr/>
          <p:nvPr/>
        </p:nvCxnSpPr>
        <p:spPr>
          <a:xfrm>
            <a:off x="3756161" y="5162550"/>
            <a:ext cx="11396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EBFFE37-3580-4787-AA23-2B097CE43C10}"/>
              </a:ext>
            </a:extLst>
          </p:cNvPr>
          <p:cNvCxnSpPr>
            <a:cxnSpLocks/>
          </p:cNvCxnSpPr>
          <p:nvPr/>
        </p:nvCxnSpPr>
        <p:spPr>
          <a:xfrm>
            <a:off x="4895850" y="5162550"/>
            <a:ext cx="0"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F0BDD32-56D9-4B56-8C6F-86A9C4110435}"/>
              </a:ext>
            </a:extLst>
          </p:cNvPr>
          <p:cNvCxnSpPr/>
          <p:nvPr/>
        </p:nvCxnSpPr>
        <p:spPr>
          <a:xfrm flipH="1">
            <a:off x="4095750" y="5772150"/>
            <a:ext cx="800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15F9E96-1CEB-431A-ADE4-D6D377A41BC6}"/>
              </a:ext>
            </a:extLst>
          </p:cNvPr>
          <p:cNvSpPr txBox="1"/>
          <p:nvPr/>
        </p:nvSpPr>
        <p:spPr>
          <a:xfrm>
            <a:off x="4451077" y="5318468"/>
            <a:ext cx="1133887" cy="338554"/>
          </a:xfrm>
          <a:prstGeom prst="rect">
            <a:avLst/>
          </a:prstGeom>
          <a:solidFill>
            <a:schemeClr val="bg1"/>
          </a:solidFill>
        </p:spPr>
        <p:txBody>
          <a:bodyPr wrap="square" rtlCol="0">
            <a:spAutoFit/>
          </a:bodyPr>
          <a:lstStyle/>
          <a:p>
            <a:r>
              <a:rPr lang="en-US" sz="1600" dirty="0"/>
              <a:t>If not equal</a:t>
            </a:r>
          </a:p>
        </p:txBody>
      </p:sp>
      <p:sp>
        <p:nvSpPr>
          <p:cNvPr id="39" name="Slide Number Placeholder 38">
            <a:extLst>
              <a:ext uri="{FF2B5EF4-FFF2-40B4-BE49-F238E27FC236}">
                <a16:creationId xmlns:a16="http://schemas.microsoft.com/office/drawing/2014/main" id="{2A331620-A62F-4497-A9B2-0E4AE525EDD3}"/>
              </a:ext>
            </a:extLst>
          </p:cNvPr>
          <p:cNvSpPr>
            <a:spLocks noGrp="1"/>
          </p:cNvSpPr>
          <p:nvPr>
            <p:ph type="sldNum" sz="quarter" idx="12"/>
          </p:nvPr>
        </p:nvSpPr>
        <p:spPr/>
        <p:txBody>
          <a:bodyPr/>
          <a:lstStyle/>
          <a:p>
            <a:fld id="{3B5A9CE3-5341-4579-A7D0-EDE0B509B0EA}" type="slidenum">
              <a:rPr lang="en-US" smtClean="0"/>
              <a:t>4</a:t>
            </a:fld>
            <a:endParaRPr lang="en-US"/>
          </a:p>
        </p:txBody>
      </p:sp>
    </p:spTree>
    <p:extLst>
      <p:ext uri="{BB962C8B-B14F-4D97-AF65-F5344CB8AC3E}">
        <p14:creationId xmlns:p14="http://schemas.microsoft.com/office/powerpoint/2010/main" val="319648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FDA36-F210-41C6-B158-6BF53C421728}"/>
              </a:ext>
            </a:extLst>
          </p:cNvPr>
          <p:cNvSpPr>
            <a:spLocks noGrp="1"/>
          </p:cNvSpPr>
          <p:nvPr>
            <p:ph idx="1"/>
          </p:nvPr>
        </p:nvSpPr>
        <p:spPr>
          <a:xfrm>
            <a:off x="838200" y="647700"/>
            <a:ext cx="10515600" cy="5848350"/>
          </a:xfrm>
        </p:spPr>
        <p:txBody>
          <a:bodyPr>
            <a:normAutofit/>
          </a:bodyPr>
          <a:lstStyle/>
          <a:p>
            <a:r>
              <a:rPr lang="en-US" dirty="0"/>
              <a:t>Objective 4: The program should wait for the user to press a Button</a:t>
            </a:r>
          </a:p>
          <a:p>
            <a:r>
              <a:rPr lang="en-US" dirty="0"/>
              <a:t>Solution: check Push Buttons </a:t>
            </a:r>
          </a:p>
          <a:p>
            <a:pPr marL="457200" lvl="1" indent="0">
              <a:buNone/>
            </a:pPr>
            <a:r>
              <a:rPr lang="en-US" dirty="0"/>
              <a:t>Push Button connected to PORT B </a:t>
            </a:r>
          </a:p>
          <a:p>
            <a:pPr marL="457200" lvl="1" indent="0">
              <a:buNone/>
            </a:pPr>
            <a:r>
              <a:rPr lang="en-US" dirty="0"/>
              <a:t>Push Button 1 </a:t>
            </a:r>
            <a:r>
              <a:rPr lang="en-US" dirty="0">
                <a:sym typeface="Wingdings" panose="05000000000000000000" pitchFamily="2" charset="2"/>
              </a:rPr>
              <a:t> PB0</a:t>
            </a:r>
          </a:p>
          <a:p>
            <a:pPr marL="457200" lvl="1" indent="0">
              <a:buNone/>
            </a:pPr>
            <a:r>
              <a:rPr lang="en-US" dirty="0">
                <a:sym typeface="Wingdings" panose="05000000000000000000" pitchFamily="2" charset="2"/>
              </a:rPr>
              <a:t>Push Button 2  PB1</a:t>
            </a:r>
          </a:p>
          <a:p>
            <a:pPr marL="457200" lvl="1" indent="0">
              <a:buNone/>
            </a:pPr>
            <a:r>
              <a:rPr lang="en-US" dirty="0">
                <a:sym typeface="Wingdings" panose="05000000000000000000" pitchFamily="2" charset="2"/>
              </a:rPr>
              <a:t>Push Button 3  PB2</a:t>
            </a:r>
          </a:p>
          <a:p>
            <a:pPr marL="457200" lvl="1" indent="0">
              <a:buNone/>
            </a:pPr>
            <a:endParaRPr lang="en-US" dirty="0">
              <a:sym typeface="Wingdings" panose="05000000000000000000" pitchFamily="2" charset="2"/>
            </a:endParaRPr>
          </a:p>
          <a:p>
            <a:pPr marL="457200" lvl="1" indent="0">
              <a:buNone/>
            </a:pPr>
            <a:r>
              <a:rPr lang="en-US" dirty="0">
                <a:sym typeface="Wingdings" panose="05000000000000000000" pitchFamily="2" charset="2"/>
              </a:rPr>
              <a:t>to check if we pressed:</a:t>
            </a:r>
          </a:p>
          <a:p>
            <a:pPr marL="457200" lvl="1" indent="0">
              <a:buNone/>
            </a:pPr>
            <a:r>
              <a:rPr lang="en-US" dirty="0">
                <a:sym typeface="Wingdings" panose="05000000000000000000" pitchFamily="2" charset="2"/>
              </a:rPr>
              <a:t>	Push Button 1  Check if PB0 is 1  BITA #1</a:t>
            </a:r>
          </a:p>
          <a:p>
            <a:pPr marL="457200" lvl="1" indent="0">
              <a:buNone/>
            </a:pPr>
            <a:r>
              <a:rPr lang="en-US" dirty="0">
                <a:sym typeface="Wingdings" panose="05000000000000000000" pitchFamily="2" charset="2"/>
              </a:rPr>
              <a:t>			     If equal go to EASY</a:t>
            </a:r>
          </a:p>
          <a:p>
            <a:pPr marL="457200" lvl="1" indent="0">
              <a:buNone/>
            </a:pPr>
            <a:r>
              <a:rPr lang="en-US" dirty="0">
                <a:sym typeface="Wingdings" panose="05000000000000000000" pitchFamily="2" charset="2"/>
              </a:rPr>
              <a:t>	Push Button 2  Check if PB1 is 1  BITA #2</a:t>
            </a:r>
          </a:p>
          <a:p>
            <a:pPr marL="457200" lvl="1" indent="0">
              <a:buNone/>
            </a:pPr>
            <a:r>
              <a:rPr lang="en-US" dirty="0">
                <a:sym typeface="Wingdings" panose="05000000000000000000" pitchFamily="2" charset="2"/>
              </a:rPr>
              <a:t>			      If equal go to MEDIUM</a:t>
            </a:r>
          </a:p>
          <a:p>
            <a:pPr marL="457200" lvl="1" indent="0">
              <a:buNone/>
            </a:pPr>
            <a:r>
              <a:rPr lang="en-US" dirty="0">
                <a:sym typeface="Wingdings" panose="05000000000000000000" pitchFamily="2" charset="2"/>
              </a:rPr>
              <a:t>	Push Button 3  Check if PB2 is 1  BITA #3</a:t>
            </a:r>
          </a:p>
          <a:p>
            <a:pPr marL="457200" lvl="1" indent="0">
              <a:buNone/>
            </a:pPr>
            <a:r>
              <a:rPr lang="en-US" dirty="0">
                <a:sym typeface="Wingdings" panose="05000000000000000000" pitchFamily="2" charset="2"/>
              </a:rPr>
              <a:t>			      If equal go to HARD</a:t>
            </a:r>
          </a:p>
          <a:p>
            <a:pPr marL="457200" lvl="1" indent="0">
              <a:buNone/>
            </a:pPr>
            <a:endParaRPr lang="en-US" dirty="0">
              <a:sym typeface="Wingdings" panose="05000000000000000000" pitchFamily="2" charset="2"/>
            </a:endParaRPr>
          </a:p>
        </p:txBody>
      </p:sp>
      <p:pic>
        <p:nvPicPr>
          <p:cNvPr id="4" name="Picture 3">
            <a:extLst>
              <a:ext uri="{FF2B5EF4-FFF2-40B4-BE49-F238E27FC236}">
                <a16:creationId xmlns:a16="http://schemas.microsoft.com/office/drawing/2014/main" id="{CD821E94-6626-428D-89FC-56B0907C0E30}"/>
              </a:ext>
            </a:extLst>
          </p:cNvPr>
          <p:cNvPicPr/>
          <p:nvPr/>
        </p:nvPicPr>
        <p:blipFill rotWithShape="1">
          <a:blip r:embed="rId2">
            <a:extLst>
              <a:ext uri="{28A0092B-C50C-407E-A947-70E740481C1C}">
                <a14:useLocalDpi xmlns:a14="http://schemas.microsoft.com/office/drawing/2010/main" val="0"/>
              </a:ext>
            </a:extLst>
          </a:blip>
          <a:srcRect l="7663"/>
          <a:stretch/>
        </p:blipFill>
        <p:spPr>
          <a:xfrm>
            <a:off x="7239000" y="1019175"/>
            <a:ext cx="4533900" cy="5362575"/>
          </a:xfrm>
          <a:prstGeom prst="rect">
            <a:avLst/>
          </a:prstGeom>
        </p:spPr>
      </p:pic>
      <p:sp>
        <p:nvSpPr>
          <p:cNvPr id="17" name="Rectangle 16">
            <a:extLst>
              <a:ext uri="{FF2B5EF4-FFF2-40B4-BE49-F238E27FC236}">
                <a16:creationId xmlns:a16="http://schemas.microsoft.com/office/drawing/2014/main" id="{6FFE0C46-FE9D-4266-AC51-32382F8938BB}"/>
              </a:ext>
            </a:extLst>
          </p:cNvPr>
          <p:cNvSpPr/>
          <p:nvPr/>
        </p:nvSpPr>
        <p:spPr>
          <a:xfrm>
            <a:off x="8248650" y="5448300"/>
            <a:ext cx="1657350" cy="609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a:extLst>
              <a:ext uri="{FF2B5EF4-FFF2-40B4-BE49-F238E27FC236}">
                <a16:creationId xmlns:a16="http://schemas.microsoft.com/office/drawing/2014/main" id="{F7199AD4-0F94-4203-968B-AED83046D2CA}"/>
              </a:ext>
            </a:extLst>
          </p:cNvPr>
          <p:cNvSpPr>
            <a:spLocks noGrp="1"/>
          </p:cNvSpPr>
          <p:nvPr>
            <p:ph type="sldNum" sz="quarter" idx="12"/>
          </p:nvPr>
        </p:nvSpPr>
        <p:spPr/>
        <p:txBody>
          <a:bodyPr/>
          <a:lstStyle/>
          <a:p>
            <a:fld id="{3B5A9CE3-5341-4579-A7D0-EDE0B509B0EA}" type="slidenum">
              <a:rPr lang="en-US" smtClean="0"/>
              <a:t>5</a:t>
            </a:fld>
            <a:endParaRPr lang="en-US"/>
          </a:p>
        </p:txBody>
      </p:sp>
    </p:spTree>
    <p:extLst>
      <p:ext uri="{BB962C8B-B14F-4D97-AF65-F5344CB8AC3E}">
        <p14:creationId xmlns:p14="http://schemas.microsoft.com/office/powerpoint/2010/main" val="32944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2BABE-59B0-44BE-A8A7-42A4625BD309}"/>
              </a:ext>
            </a:extLst>
          </p:cNvPr>
          <p:cNvSpPr>
            <a:spLocks noGrp="1"/>
          </p:cNvSpPr>
          <p:nvPr>
            <p:ph idx="1"/>
          </p:nvPr>
        </p:nvSpPr>
        <p:spPr>
          <a:xfrm>
            <a:off x="838200" y="609600"/>
            <a:ext cx="10515600" cy="5829300"/>
          </a:xfrm>
        </p:spPr>
        <p:txBody>
          <a:bodyPr>
            <a:normAutofit fontScale="62500" lnSpcReduction="20000"/>
          </a:bodyPr>
          <a:lstStyle/>
          <a:p>
            <a:r>
              <a:rPr lang="en-US" dirty="0"/>
              <a:t>Objective 5:  Starting sequence length should be initialized to 5, 10 and 15 while displaying the selected level on the first line of the LCD. A countdown from 3 to 1 is displayed on the second line</a:t>
            </a:r>
          </a:p>
          <a:p>
            <a:pPr marL="0" indent="0">
              <a:buNone/>
            </a:pPr>
            <a:r>
              <a:rPr lang="en-US" dirty="0"/>
              <a:t>  Solution:</a:t>
            </a:r>
          </a:p>
          <a:p>
            <a:pPr marL="0" indent="0">
              <a:buNone/>
            </a:pPr>
            <a:r>
              <a:rPr lang="en-US" dirty="0"/>
              <a:t>	Create a variable in memory called LEVEL </a:t>
            </a:r>
          </a:p>
          <a:p>
            <a:pPr marL="0" indent="0">
              <a:buNone/>
            </a:pPr>
            <a:r>
              <a:rPr lang="en-US" dirty="0"/>
              <a:t>	Initialize this variable in EASY, MEDIUM AND HARD</a:t>
            </a:r>
          </a:p>
          <a:p>
            <a:pPr marL="0" indent="0">
              <a:buNone/>
            </a:pPr>
            <a:r>
              <a:rPr lang="en-US" dirty="0"/>
              <a:t>		 →</a:t>
            </a:r>
            <a:r>
              <a:rPr lang="en-US" dirty="0">
                <a:sym typeface="Wingdings" panose="05000000000000000000" pitchFamily="2" charset="2"/>
              </a:rPr>
              <a:t> EASY :  move 5 to </a:t>
            </a:r>
            <a:r>
              <a:rPr lang="en-US" dirty="0"/>
              <a:t>LEVEL</a:t>
            </a:r>
          </a:p>
          <a:p>
            <a:pPr marL="0" indent="0">
              <a:buNone/>
            </a:pPr>
            <a:r>
              <a:rPr lang="en-US" dirty="0">
                <a:sym typeface="Wingdings" panose="05000000000000000000" pitchFamily="2" charset="2"/>
              </a:rPr>
              <a:t>			       print on the screen EASY</a:t>
            </a:r>
          </a:p>
          <a:p>
            <a:pPr marL="0" indent="0">
              <a:buNone/>
            </a:pPr>
            <a:r>
              <a:rPr lang="en-US" dirty="0"/>
              <a:t>		→ </a:t>
            </a:r>
            <a:r>
              <a:rPr lang="en-US" dirty="0">
                <a:sym typeface="Wingdings" panose="05000000000000000000" pitchFamily="2" charset="2"/>
              </a:rPr>
              <a:t>MEDIUM :  move 10 to </a:t>
            </a:r>
            <a:r>
              <a:rPr lang="en-US" dirty="0"/>
              <a:t>LEVEL </a:t>
            </a:r>
          </a:p>
          <a:p>
            <a:pPr marL="0" indent="0">
              <a:buNone/>
            </a:pPr>
            <a:r>
              <a:rPr lang="en-US" dirty="0"/>
              <a:t>			       </a:t>
            </a:r>
            <a:r>
              <a:rPr lang="en-US" dirty="0">
                <a:sym typeface="Wingdings" panose="05000000000000000000" pitchFamily="2" charset="2"/>
              </a:rPr>
              <a:t>print on the screen MEDIUM</a:t>
            </a:r>
            <a:endParaRPr lang="en-US" dirty="0"/>
          </a:p>
          <a:p>
            <a:pPr marL="0" indent="0">
              <a:buNone/>
            </a:pPr>
            <a:r>
              <a:rPr lang="en-US" dirty="0"/>
              <a:t>		 →</a:t>
            </a:r>
            <a:r>
              <a:rPr lang="en-US" dirty="0">
                <a:sym typeface="Wingdings" panose="05000000000000000000" pitchFamily="2" charset="2"/>
              </a:rPr>
              <a:t> HARD:  move 15 to </a:t>
            </a:r>
            <a:r>
              <a:rPr lang="en-US" dirty="0"/>
              <a:t>LEVEL</a:t>
            </a:r>
          </a:p>
          <a:p>
            <a:pPr marL="0" indent="0">
              <a:buNone/>
            </a:pPr>
            <a:r>
              <a:rPr lang="en-US" dirty="0"/>
              <a:t>		                   </a:t>
            </a:r>
            <a:r>
              <a:rPr lang="en-US" dirty="0">
                <a:sym typeface="Wingdings" panose="05000000000000000000" pitchFamily="2" charset="2"/>
              </a:rPr>
              <a:t>print on the screen HARD</a:t>
            </a:r>
          </a:p>
          <a:p>
            <a:pPr marL="0" indent="0">
              <a:buNone/>
            </a:pPr>
            <a:r>
              <a:rPr lang="en-US" dirty="0">
                <a:sym typeface="Wingdings" panose="05000000000000000000" pitchFamily="2" charset="2"/>
              </a:rPr>
              <a:t>	print a countdown (second line: #$A8)</a:t>
            </a:r>
          </a:p>
          <a:p>
            <a:pPr marL="0" indent="0">
              <a:buNone/>
            </a:pPr>
            <a:r>
              <a:rPr lang="en-US" dirty="0">
                <a:sym typeface="Wingdings" panose="05000000000000000000" pitchFamily="2" charset="2"/>
              </a:rPr>
              <a:t>		Create a value in memory called CDOWN that holds  number 3</a:t>
            </a:r>
          </a:p>
          <a:p>
            <a:pPr marL="0" indent="0">
              <a:buNone/>
            </a:pPr>
            <a:r>
              <a:rPr lang="en-US" dirty="0">
                <a:sym typeface="Wingdings" panose="05000000000000000000" pitchFamily="2" charset="2"/>
              </a:rPr>
              <a:t>		A</a:t>
            </a:r>
            <a:r>
              <a:rPr lang="en-US" dirty="0"/>
              <a:t> ← </a:t>
            </a:r>
            <a:r>
              <a:rPr lang="en-US" dirty="0">
                <a:sym typeface="Wingdings" panose="05000000000000000000" pitchFamily="2" charset="2"/>
              </a:rPr>
              <a:t>CDOWN</a:t>
            </a:r>
          </a:p>
          <a:p>
            <a:pPr marL="0" indent="0">
              <a:buNone/>
            </a:pPr>
            <a:r>
              <a:rPr lang="en-US" dirty="0">
                <a:sym typeface="Wingdings" panose="05000000000000000000" pitchFamily="2" charset="2"/>
              </a:rPr>
              <a:t>		add 48 to get ascii</a:t>
            </a:r>
          </a:p>
          <a:p>
            <a:pPr marL="0" indent="0">
              <a:buNone/>
            </a:pPr>
            <a:r>
              <a:rPr lang="en-US" dirty="0">
                <a:sym typeface="Wingdings" panose="05000000000000000000" pitchFamily="2" charset="2"/>
              </a:rPr>
              <a:t>		print on the screen</a:t>
            </a:r>
          </a:p>
          <a:p>
            <a:pPr marL="0" indent="0">
              <a:buNone/>
            </a:pPr>
            <a:r>
              <a:rPr lang="en-US" dirty="0">
                <a:sym typeface="Wingdings" panose="05000000000000000000" pitchFamily="2" charset="2"/>
              </a:rPr>
              <a:t>		decrement CDOWN</a:t>
            </a:r>
          </a:p>
          <a:p>
            <a:pPr marL="0" indent="0">
              <a:buNone/>
            </a:pPr>
            <a:r>
              <a:rPr lang="en-US" dirty="0">
                <a:sym typeface="Wingdings" panose="05000000000000000000" pitchFamily="2" charset="2"/>
              </a:rPr>
              <a:t>		CMP  with 0 </a:t>
            </a:r>
          </a:p>
          <a:p>
            <a:pPr marL="0" indent="0">
              <a:buNone/>
            </a:pPr>
            <a:endParaRPr lang="en-US" dirty="0">
              <a:sym typeface="Wingdings" panose="05000000000000000000" pitchFamily="2" charset="2"/>
            </a:endParaRPr>
          </a:p>
          <a:p>
            <a:pPr marL="0" indent="0">
              <a:buNone/>
            </a:pPr>
            <a:endParaRPr lang="en-US" dirty="0"/>
          </a:p>
        </p:txBody>
      </p:sp>
      <p:cxnSp>
        <p:nvCxnSpPr>
          <p:cNvPr id="5" name="Straight Connector 4">
            <a:extLst>
              <a:ext uri="{FF2B5EF4-FFF2-40B4-BE49-F238E27FC236}">
                <a16:creationId xmlns:a16="http://schemas.microsoft.com/office/drawing/2014/main" id="{2B0E765A-C388-4B6E-94F5-EE82234CAA54}"/>
              </a:ext>
            </a:extLst>
          </p:cNvPr>
          <p:cNvCxnSpPr/>
          <p:nvPr/>
        </p:nvCxnSpPr>
        <p:spPr>
          <a:xfrm>
            <a:off x="4114800" y="6057900"/>
            <a:ext cx="1485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1953D01-F96C-4159-ACEB-F64101DDC0EA}"/>
              </a:ext>
            </a:extLst>
          </p:cNvPr>
          <p:cNvCxnSpPr/>
          <p:nvPr/>
        </p:nvCxnSpPr>
        <p:spPr>
          <a:xfrm flipV="1">
            <a:off x="5600700" y="4705350"/>
            <a:ext cx="0" cy="1352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C4BA94C-F8D2-4E74-A3C3-B5EF1EEFFFFD}"/>
              </a:ext>
            </a:extLst>
          </p:cNvPr>
          <p:cNvCxnSpPr/>
          <p:nvPr/>
        </p:nvCxnSpPr>
        <p:spPr>
          <a:xfrm flipH="1">
            <a:off x="4324350" y="4705350"/>
            <a:ext cx="1276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32FAE11-3BE5-4230-B668-4FC6CB4229B1}"/>
              </a:ext>
            </a:extLst>
          </p:cNvPr>
          <p:cNvSpPr txBox="1"/>
          <p:nvPr/>
        </p:nvSpPr>
        <p:spPr>
          <a:xfrm>
            <a:off x="4962525" y="5212348"/>
            <a:ext cx="1133887" cy="338554"/>
          </a:xfrm>
          <a:prstGeom prst="rect">
            <a:avLst/>
          </a:prstGeom>
          <a:solidFill>
            <a:schemeClr val="bg1"/>
          </a:solidFill>
        </p:spPr>
        <p:txBody>
          <a:bodyPr wrap="square" rtlCol="0">
            <a:spAutoFit/>
          </a:bodyPr>
          <a:lstStyle/>
          <a:p>
            <a:r>
              <a:rPr lang="en-US" sz="1600" dirty="0"/>
              <a:t>If not equal</a:t>
            </a:r>
          </a:p>
        </p:txBody>
      </p:sp>
      <p:sp>
        <p:nvSpPr>
          <p:cNvPr id="11" name="Slide Number Placeholder 10">
            <a:extLst>
              <a:ext uri="{FF2B5EF4-FFF2-40B4-BE49-F238E27FC236}">
                <a16:creationId xmlns:a16="http://schemas.microsoft.com/office/drawing/2014/main" id="{0E32E590-C618-4F15-A135-6D92C3FC08DD}"/>
              </a:ext>
            </a:extLst>
          </p:cNvPr>
          <p:cNvSpPr>
            <a:spLocks noGrp="1"/>
          </p:cNvSpPr>
          <p:nvPr>
            <p:ph type="sldNum" sz="quarter" idx="12"/>
          </p:nvPr>
        </p:nvSpPr>
        <p:spPr/>
        <p:txBody>
          <a:bodyPr/>
          <a:lstStyle/>
          <a:p>
            <a:fld id="{3B5A9CE3-5341-4579-A7D0-EDE0B509B0EA}" type="slidenum">
              <a:rPr lang="en-US" smtClean="0"/>
              <a:t>6</a:t>
            </a:fld>
            <a:endParaRPr lang="en-US"/>
          </a:p>
        </p:txBody>
      </p:sp>
    </p:spTree>
    <p:extLst>
      <p:ext uri="{BB962C8B-B14F-4D97-AF65-F5344CB8AC3E}">
        <p14:creationId xmlns:p14="http://schemas.microsoft.com/office/powerpoint/2010/main" val="322629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1670-3F11-40C6-BDED-67683DC38866}"/>
              </a:ext>
            </a:extLst>
          </p:cNvPr>
          <p:cNvSpPr>
            <a:spLocks noGrp="1"/>
          </p:cNvSpPr>
          <p:nvPr>
            <p:ph type="title"/>
          </p:nvPr>
        </p:nvSpPr>
        <p:spPr/>
        <p:txBody>
          <a:bodyPr/>
          <a:lstStyle/>
          <a:p>
            <a:r>
              <a:rPr lang="en-US" dirty="0"/>
              <a:t>Task 2</a:t>
            </a:r>
          </a:p>
        </p:txBody>
      </p:sp>
      <p:sp>
        <p:nvSpPr>
          <p:cNvPr id="3" name="Content Placeholder 2">
            <a:extLst>
              <a:ext uri="{FF2B5EF4-FFF2-40B4-BE49-F238E27FC236}">
                <a16:creationId xmlns:a16="http://schemas.microsoft.com/office/drawing/2014/main" id="{FF1B4D20-6983-4C25-B642-5FFC6FBB86B4}"/>
              </a:ext>
            </a:extLst>
          </p:cNvPr>
          <p:cNvSpPr>
            <a:spLocks noGrp="1"/>
          </p:cNvSpPr>
          <p:nvPr>
            <p:ph idx="1"/>
          </p:nvPr>
        </p:nvSpPr>
        <p:spPr>
          <a:xfrm>
            <a:off x="838200" y="1409699"/>
            <a:ext cx="11353800" cy="5083175"/>
          </a:xfrm>
        </p:spPr>
        <p:txBody>
          <a:bodyPr>
            <a:normAutofit fontScale="85000" lnSpcReduction="20000"/>
          </a:bodyPr>
          <a:lstStyle/>
          <a:p>
            <a:r>
              <a:rPr lang="en-US" dirty="0"/>
              <a:t>Objective 1: Create a subroutine that generates one random number at a time</a:t>
            </a:r>
          </a:p>
          <a:p>
            <a:r>
              <a:rPr lang="en-US" dirty="0"/>
              <a:t>Solution: </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457200" lvl="1" indent="0">
              <a:buNone/>
            </a:pPr>
            <a:r>
              <a:rPr lang="en-US" dirty="0"/>
              <a:t>	</a:t>
            </a:r>
          </a:p>
        </p:txBody>
      </p:sp>
      <p:sp>
        <p:nvSpPr>
          <p:cNvPr id="4" name="TextBox 3">
            <a:extLst>
              <a:ext uri="{FF2B5EF4-FFF2-40B4-BE49-F238E27FC236}">
                <a16:creationId xmlns:a16="http://schemas.microsoft.com/office/drawing/2014/main" id="{37EBA029-A5E7-4326-A2B2-261474F18C32}"/>
              </a:ext>
            </a:extLst>
          </p:cNvPr>
          <p:cNvSpPr txBox="1"/>
          <p:nvPr/>
        </p:nvSpPr>
        <p:spPr>
          <a:xfrm>
            <a:off x="685800" y="2401313"/>
            <a:ext cx="7715250" cy="4154984"/>
          </a:xfrm>
          <a:prstGeom prst="rect">
            <a:avLst/>
          </a:prstGeom>
          <a:noFill/>
        </p:spPr>
        <p:txBody>
          <a:bodyPr wrap="square" rtlCol="0">
            <a:spAutoFit/>
          </a:bodyPr>
          <a:lstStyle/>
          <a:p>
            <a:pPr lvl="1"/>
            <a:r>
              <a:rPr lang="en-US" sz="2400" dirty="0"/>
              <a:t>	Load MCCNT with a big value (we disable interrupts)</a:t>
            </a:r>
          </a:p>
          <a:p>
            <a:pPr lvl="1"/>
            <a:r>
              <a:rPr lang="en-US" sz="2400" dirty="0"/>
              <a:t>	Branch to subroutine of a Customized Delay</a:t>
            </a:r>
          </a:p>
          <a:p>
            <a:pPr lvl="1"/>
            <a:r>
              <a:rPr lang="en-US" sz="2400" dirty="0"/>
              <a:t>			Instead of loading a fixed value in X, we 					load MCCNT  </a:t>
            </a:r>
          </a:p>
          <a:p>
            <a:pPr lvl="1"/>
            <a:r>
              <a:rPr lang="en-US" sz="2400" dirty="0"/>
              <a:t>	D ← MCCNT</a:t>
            </a:r>
          </a:p>
          <a:p>
            <a:pPr lvl="1"/>
            <a:r>
              <a:rPr lang="en-US" sz="2400" dirty="0"/>
              <a:t>	X ← 4</a:t>
            </a:r>
          </a:p>
          <a:p>
            <a:pPr lvl="1"/>
            <a:r>
              <a:rPr lang="en-US" sz="2400" dirty="0"/>
              <a:t>	Divide D by X and get remainder in D ( 0, 1 ,2 or 3)</a:t>
            </a:r>
          </a:p>
          <a:p>
            <a:pPr lvl="1"/>
            <a:r>
              <a:rPr lang="en-US" sz="2400" dirty="0"/>
              <a:t>	Add one to the remainder  (1,2,3 or 4)</a:t>
            </a:r>
          </a:p>
          <a:p>
            <a:br>
              <a:rPr lang="en-US" sz="2400" dirty="0"/>
            </a:br>
            <a:r>
              <a:rPr lang="en-US" sz="2400" dirty="0"/>
              <a:t>(The random number will be located in register B)</a:t>
            </a:r>
          </a:p>
          <a:p>
            <a:endParaRPr lang="en-US" sz="2400" dirty="0"/>
          </a:p>
        </p:txBody>
      </p:sp>
      <p:sp>
        <p:nvSpPr>
          <p:cNvPr id="5" name="Rectangle: Rounded Corners 4">
            <a:extLst>
              <a:ext uri="{FF2B5EF4-FFF2-40B4-BE49-F238E27FC236}">
                <a16:creationId xmlns:a16="http://schemas.microsoft.com/office/drawing/2014/main" id="{044BE458-C588-4379-BEF4-B16A92805D31}"/>
              </a:ext>
            </a:extLst>
          </p:cNvPr>
          <p:cNvSpPr/>
          <p:nvPr/>
        </p:nvSpPr>
        <p:spPr>
          <a:xfrm>
            <a:off x="8943561" y="2401313"/>
            <a:ext cx="2410239" cy="18502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DELAYCUST </a:t>
            </a:r>
          </a:p>
          <a:p>
            <a:r>
              <a:rPr lang="en-US" sz="2000" dirty="0">
                <a:solidFill>
                  <a:schemeClr val="tx1"/>
                </a:solidFill>
              </a:rPr>
              <a:t>	X  ← MCCNT</a:t>
            </a:r>
          </a:p>
          <a:p>
            <a:r>
              <a:rPr lang="en-US" sz="2000" dirty="0">
                <a:solidFill>
                  <a:schemeClr val="tx1"/>
                </a:solidFill>
              </a:rPr>
              <a:t>	DBNE X , * </a:t>
            </a:r>
          </a:p>
          <a:p>
            <a:r>
              <a:rPr lang="en-US" sz="2000" dirty="0">
                <a:solidFill>
                  <a:schemeClr val="tx1"/>
                </a:solidFill>
              </a:rPr>
              <a:t>	 </a:t>
            </a:r>
          </a:p>
        </p:txBody>
      </p:sp>
      <p:sp>
        <p:nvSpPr>
          <p:cNvPr id="6" name="Slide Number Placeholder 5">
            <a:extLst>
              <a:ext uri="{FF2B5EF4-FFF2-40B4-BE49-F238E27FC236}">
                <a16:creationId xmlns:a16="http://schemas.microsoft.com/office/drawing/2014/main" id="{2099F861-A968-4A38-85F2-02C6BA0B228D}"/>
              </a:ext>
            </a:extLst>
          </p:cNvPr>
          <p:cNvSpPr>
            <a:spLocks noGrp="1"/>
          </p:cNvSpPr>
          <p:nvPr>
            <p:ph type="sldNum" sz="quarter" idx="12"/>
          </p:nvPr>
        </p:nvSpPr>
        <p:spPr/>
        <p:txBody>
          <a:bodyPr/>
          <a:lstStyle/>
          <a:p>
            <a:fld id="{3B5A9CE3-5341-4579-A7D0-EDE0B509B0EA}" type="slidenum">
              <a:rPr lang="en-US" smtClean="0"/>
              <a:t>7</a:t>
            </a:fld>
            <a:endParaRPr lang="en-US"/>
          </a:p>
        </p:txBody>
      </p:sp>
    </p:spTree>
    <p:extLst>
      <p:ext uri="{BB962C8B-B14F-4D97-AF65-F5344CB8AC3E}">
        <p14:creationId xmlns:p14="http://schemas.microsoft.com/office/powerpoint/2010/main" val="8493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26D0-A3C7-4CC0-BFD6-1CC72BB5425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58A0BA7-8CFF-4CCE-93C7-2F14FAE6ADDF}"/>
              </a:ext>
            </a:extLst>
          </p:cNvPr>
          <p:cNvSpPr>
            <a:spLocks noGrp="1"/>
          </p:cNvSpPr>
          <p:nvPr>
            <p:ph idx="1"/>
          </p:nvPr>
        </p:nvSpPr>
        <p:spPr>
          <a:xfrm>
            <a:off x="838200" y="1825625"/>
            <a:ext cx="10077450" cy="4351338"/>
          </a:xfrm>
        </p:spPr>
        <p:txBody>
          <a:bodyPr>
            <a:normAutofit fontScale="92500" lnSpcReduction="20000"/>
          </a:bodyPr>
          <a:lstStyle/>
          <a:p>
            <a:r>
              <a:rPr lang="en-US" dirty="0"/>
              <a:t>Objective 2: A sequence of random numbers should be generated depending on the LEVEL</a:t>
            </a:r>
          </a:p>
          <a:p>
            <a:pPr marL="0" indent="0">
              <a:buNone/>
            </a:pPr>
            <a:r>
              <a:rPr lang="en-US" dirty="0"/>
              <a:t>Solution:</a:t>
            </a:r>
          </a:p>
          <a:p>
            <a:pPr marL="0" indent="0">
              <a:buNone/>
            </a:pPr>
            <a:r>
              <a:rPr lang="en-US" dirty="0"/>
              <a:t>	Create a variable in memory called SEQUENCE (pointer)</a:t>
            </a:r>
          </a:p>
          <a:p>
            <a:pPr marL="0" indent="0">
              <a:buNone/>
            </a:pPr>
            <a:r>
              <a:rPr lang="en-US" dirty="0"/>
              <a:t>	 X ← #SEQUENCE  A ← offset</a:t>
            </a:r>
          </a:p>
          <a:p>
            <a:pPr marL="0" indent="0">
              <a:buNone/>
            </a:pPr>
            <a:r>
              <a:rPr lang="en-US" dirty="0"/>
              <a:t>	generate a random number (it is in B)</a:t>
            </a:r>
          </a:p>
          <a:p>
            <a:pPr marL="0" indent="0">
              <a:buNone/>
            </a:pPr>
            <a:r>
              <a:rPr lang="en-US" dirty="0"/>
              <a:t>	STAB A,X</a:t>
            </a:r>
          </a:p>
          <a:p>
            <a:pPr marL="0" indent="0">
              <a:buNone/>
            </a:pPr>
            <a:r>
              <a:rPr lang="en-US" dirty="0"/>
              <a:t>	increment offset</a:t>
            </a:r>
          </a:p>
          <a:p>
            <a:pPr marL="0" indent="0">
              <a:buNone/>
            </a:pPr>
            <a:r>
              <a:rPr lang="en-US" dirty="0"/>
              <a:t>	CMP with LEVEL</a:t>
            </a:r>
          </a:p>
          <a:p>
            <a:pPr marL="0" indent="0">
              <a:buNone/>
            </a:pPr>
            <a:r>
              <a:rPr lang="en-US" dirty="0"/>
              <a:t>	</a:t>
            </a:r>
          </a:p>
          <a:p>
            <a:pPr marL="0" indent="0">
              <a:buNone/>
            </a:pPr>
            <a:r>
              <a:rPr lang="en-US" dirty="0"/>
              <a:t> </a:t>
            </a:r>
          </a:p>
        </p:txBody>
      </p:sp>
      <p:cxnSp>
        <p:nvCxnSpPr>
          <p:cNvPr id="5" name="Straight Connector 4">
            <a:extLst>
              <a:ext uri="{FF2B5EF4-FFF2-40B4-BE49-F238E27FC236}">
                <a16:creationId xmlns:a16="http://schemas.microsoft.com/office/drawing/2014/main" id="{2F7509E5-A6E8-4D88-A23C-FD33FE9BADE5}"/>
              </a:ext>
            </a:extLst>
          </p:cNvPr>
          <p:cNvCxnSpPr/>
          <p:nvPr/>
        </p:nvCxnSpPr>
        <p:spPr>
          <a:xfrm>
            <a:off x="4438650" y="5162550"/>
            <a:ext cx="3295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AB0CE23-488C-4452-9D7E-F9AE31C1474F}"/>
              </a:ext>
            </a:extLst>
          </p:cNvPr>
          <p:cNvCxnSpPr/>
          <p:nvPr/>
        </p:nvCxnSpPr>
        <p:spPr>
          <a:xfrm flipV="1">
            <a:off x="7772400" y="3429000"/>
            <a:ext cx="0" cy="1733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6FB234-3836-439D-9F86-977BA2BD63F9}"/>
              </a:ext>
            </a:extLst>
          </p:cNvPr>
          <p:cNvCxnSpPr/>
          <p:nvPr/>
        </p:nvCxnSpPr>
        <p:spPr>
          <a:xfrm flipH="1">
            <a:off x="6115050" y="3429000"/>
            <a:ext cx="1638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A891E96-EBF5-4612-84CB-10492FB39CE4}"/>
              </a:ext>
            </a:extLst>
          </p:cNvPr>
          <p:cNvSpPr txBox="1"/>
          <p:nvPr/>
        </p:nvSpPr>
        <p:spPr>
          <a:xfrm>
            <a:off x="7086601" y="4148137"/>
            <a:ext cx="1371598" cy="400110"/>
          </a:xfrm>
          <a:prstGeom prst="rect">
            <a:avLst/>
          </a:prstGeom>
          <a:solidFill>
            <a:schemeClr val="bg1"/>
          </a:solidFill>
        </p:spPr>
        <p:txBody>
          <a:bodyPr wrap="square" rtlCol="0">
            <a:spAutoFit/>
          </a:bodyPr>
          <a:lstStyle/>
          <a:p>
            <a:r>
              <a:rPr lang="en-US" sz="2000" dirty="0"/>
              <a:t>If not equal</a:t>
            </a:r>
          </a:p>
        </p:txBody>
      </p:sp>
      <p:sp>
        <p:nvSpPr>
          <p:cNvPr id="11" name="Slide Number Placeholder 10">
            <a:extLst>
              <a:ext uri="{FF2B5EF4-FFF2-40B4-BE49-F238E27FC236}">
                <a16:creationId xmlns:a16="http://schemas.microsoft.com/office/drawing/2014/main" id="{1A21D3EE-C39B-4ED6-BEE6-8A428A570C30}"/>
              </a:ext>
            </a:extLst>
          </p:cNvPr>
          <p:cNvSpPr>
            <a:spLocks noGrp="1"/>
          </p:cNvSpPr>
          <p:nvPr>
            <p:ph type="sldNum" sz="quarter" idx="12"/>
          </p:nvPr>
        </p:nvSpPr>
        <p:spPr/>
        <p:txBody>
          <a:bodyPr/>
          <a:lstStyle/>
          <a:p>
            <a:fld id="{3B5A9CE3-5341-4579-A7D0-EDE0B509B0EA}" type="slidenum">
              <a:rPr lang="en-US" smtClean="0"/>
              <a:t>8</a:t>
            </a:fld>
            <a:endParaRPr lang="en-US"/>
          </a:p>
        </p:txBody>
      </p:sp>
    </p:spTree>
    <p:extLst>
      <p:ext uri="{BB962C8B-B14F-4D97-AF65-F5344CB8AC3E}">
        <p14:creationId xmlns:p14="http://schemas.microsoft.com/office/powerpoint/2010/main" val="319391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2F5E-50BF-44DF-AB0A-5ED43D627110}"/>
              </a:ext>
            </a:extLst>
          </p:cNvPr>
          <p:cNvSpPr>
            <a:spLocks noGrp="1"/>
          </p:cNvSpPr>
          <p:nvPr>
            <p:ph type="title"/>
          </p:nvPr>
        </p:nvSpPr>
        <p:spPr/>
        <p:txBody>
          <a:bodyPr/>
          <a:lstStyle/>
          <a:p>
            <a:r>
              <a:rPr lang="en-US" dirty="0"/>
              <a:t>Task 3</a:t>
            </a:r>
          </a:p>
        </p:txBody>
      </p:sp>
      <p:sp>
        <p:nvSpPr>
          <p:cNvPr id="3" name="Content Placeholder 2">
            <a:extLst>
              <a:ext uri="{FF2B5EF4-FFF2-40B4-BE49-F238E27FC236}">
                <a16:creationId xmlns:a16="http://schemas.microsoft.com/office/drawing/2014/main" id="{E4E45BAF-37B6-41CD-8339-DA032EC567B8}"/>
              </a:ext>
            </a:extLst>
          </p:cNvPr>
          <p:cNvSpPr>
            <a:spLocks noGrp="1"/>
          </p:cNvSpPr>
          <p:nvPr>
            <p:ph idx="1"/>
          </p:nvPr>
        </p:nvSpPr>
        <p:spPr>
          <a:xfrm>
            <a:off x="838200" y="1825624"/>
            <a:ext cx="10515600" cy="4629149"/>
          </a:xfrm>
        </p:spPr>
        <p:txBody>
          <a:bodyPr>
            <a:normAutofit fontScale="85000" lnSpcReduction="20000"/>
          </a:bodyPr>
          <a:lstStyle/>
          <a:p>
            <a:r>
              <a:rPr lang="en-US" dirty="0"/>
              <a:t>Objective: light the corresponding LEDs according to the combination generated by the random number generator subroutine</a:t>
            </a:r>
          </a:p>
          <a:p>
            <a:r>
              <a:rPr lang="en-US" dirty="0"/>
              <a:t>Solution:</a:t>
            </a:r>
          </a:p>
          <a:p>
            <a:pPr marL="0" indent="0">
              <a:buNone/>
            </a:pPr>
            <a:r>
              <a:rPr lang="en-US" dirty="0"/>
              <a:t>    	 X ← #SEQUENCE  B ← offset 		</a:t>
            </a:r>
          </a:p>
          <a:p>
            <a:pPr marL="0" indent="0">
              <a:buNone/>
            </a:pPr>
            <a:r>
              <a:rPr lang="en-US" dirty="0"/>
              <a:t>	Compare offset with length</a:t>
            </a:r>
          </a:p>
          <a:p>
            <a:pPr marL="0" indent="0">
              <a:buNone/>
            </a:pPr>
            <a:r>
              <a:rPr lang="en-US" dirty="0"/>
              <a:t>	LDAA  X,B  (the number generated previously)</a:t>
            </a:r>
          </a:p>
          <a:p>
            <a:pPr marL="0" indent="0">
              <a:buNone/>
            </a:pPr>
            <a:r>
              <a:rPr lang="en-US" dirty="0"/>
              <a:t>	CMP with #1  if equal light LED1 and turn off all LEDs</a:t>
            </a:r>
          </a:p>
          <a:p>
            <a:pPr marL="0" indent="0">
              <a:buNone/>
            </a:pPr>
            <a:r>
              <a:rPr lang="en-US" dirty="0"/>
              <a:t>	else  CMP with #2  if equal light LED2 and turn off all LEDs</a:t>
            </a:r>
          </a:p>
          <a:p>
            <a:pPr marL="0" indent="0">
              <a:buNone/>
            </a:pPr>
            <a:r>
              <a:rPr lang="en-US" dirty="0"/>
              <a:t>	     else  CMP with #3  if equal light LED3 and turn off all LEDs</a:t>
            </a:r>
          </a:p>
          <a:p>
            <a:pPr marL="0" indent="0">
              <a:buNone/>
            </a:pPr>
            <a:r>
              <a:rPr lang="en-US" dirty="0"/>
              <a:t>                      else  CMP with #4  if equal light LED4 and turn off all LEDs</a:t>
            </a:r>
          </a:p>
          <a:p>
            <a:pPr marL="0" indent="0">
              <a:buNone/>
            </a:pPr>
            <a:r>
              <a:rPr lang="en-US" dirty="0"/>
              <a:t>	Increment offset</a:t>
            </a:r>
          </a:p>
          <a:p>
            <a:pPr marL="0" indent="0">
              <a:buNone/>
            </a:pPr>
            <a:r>
              <a:rPr lang="en-US" dirty="0"/>
              <a:t>	branch to beginning</a:t>
            </a:r>
          </a:p>
        </p:txBody>
      </p:sp>
      <p:cxnSp>
        <p:nvCxnSpPr>
          <p:cNvPr id="26" name="Straight Connector 25">
            <a:extLst>
              <a:ext uri="{FF2B5EF4-FFF2-40B4-BE49-F238E27FC236}">
                <a16:creationId xmlns:a16="http://schemas.microsoft.com/office/drawing/2014/main" id="{8305FCF6-CC13-441A-B508-689A85107BA2}"/>
              </a:ext>
            </a:extLst>
          </p:cNvPr>
          <p:cNvCxnSpPr>
            <a:cxnSpLocks/>
          </p:cNvCxnSpPr>
          <p:nvPr/>
        </p:nvCxnSpPr>
        <p:spPr>
          <a:xfrm>
            <a:off x="5857461" y="3351970"/>
            <a:ext cx="5115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74E450-1C68-43ED-B7FF-3F5A5EA7F958}"/>
              </a:ext>
            </a:extLst>
          </p:cNvPr>
          <p:cNvCxnSpPr>
            <a:cxnSpLocks/>
          </p:cNvCxnSpPr>
          <p:nvPr/>
        </p:nvCxnSpPr>
        <p:spPr>
          <a:xfrm>
            <a:off x="10972800" y="3351970"/>
            <a:ext cx="0" cy="3105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B12E92-F5F5-4238-866D-2A395BF6FE15}"/>
              </a:ext>
            </a:extLst>
          </p:cNvPr>
          <p:cNvCxnSpPr/>
          <p:nvPr/>
        </p:nvCxnSpPr>
        <p:spPr>
          <a:xfrm flipH="1">
            <a:off x="9848850" y="6457950"/>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0B0EB04-F97A-4434-A111-5F5764801BD6}"/>
              </a:ext>
            </a:extLst>
          </p:cNvPr>
          <p:cNvCxnSpPr>
            <a:cxnSpLocks/>
          </p:cNvCxnSpPr>
          <p:nvPr/>
        </p:nvCxnSpPr>
        <p:spPr>
          <a:xfrm flipH="1">
            <a:off x="8705850" y="6454775"/>
            <a:ext cx="1143000" cy="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29FAB22-0CD7-4255-A5A9-6B885E66912B}"/>
              </a:ext>
            </a:extLst>
          </p:cNvPr>
          <p:cNvSpPr txBox="1"/>
          <p:nvPr/>
        </p:nvSpPr>
        <p:spPr>
          <a:xfrm>
            <a:off x="10668000" y="4375447"/>
            <a:ext cx="762000" cy="923330"/>
          </a:xfrm>
          <a:prstGeom prst="rect">
            <a:avLst/>
          </a:prstGeom>
          <a:solidFill>
            <a:schemeClr val="bg1"/>
          </a:solidFill>
        </p:spPr>
        <p:txBody>
          <a:bodyPr wrap="square" rtlCol="0">
            <a:spAutoFit/>
          </a:bodyPr>
          <a:lstStyle/>
          <a:p>
            <a:r>
              <a:rPr lang="en-US" dirty="0"/>
              <a:t>If equal, exit</a:t>
            </a:r>
          </a:p>
        </p:txBody>
      </p:sp>
      <p:cxnSp>
        <p:nvCxnSpPr>
          <p:cNvPr id="48" name="Straight Arrow Connector 47">
            <a:extLst>
              <a:ext uri="{FF2B5EF4-FFF2-40B4-BE49-F238E27FC236}">
                <a16:creationId xmlns:a16="http://schemas.microsoft.com/office/drawing/2014/main" id="{7BD25C81-3F9E-4412-A576-28C7A2695CA8}"/>
              </a:ext>
            </a:extLst>
          </p:cNvPr>
          <p:cNvCxnSpPr/>
          <p:nvPr/>
        </p:nvCxnSpPr>
        <p:spPr>
          <a:xfrm>
            <a:off x="1143000" y="2971800"/>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FCCB268-FB75-4504-BB0B-470EAB27EC22}"/>
              </a:ext>
            </a:extLst>
          </p:cNvPr>
          <p:cNvCxnSpPr>
            <a:cxnSpLocks/>
          </p:cNvCxnSpPr>
          <p:nvPr/>
        </p:nvCxnSpPr>
        <p:spPr>
          <a:xfrm>
            <a:off x="1143000" y="2971800"/>
            <a:ext cx="0" cy="306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8E7C34C-370D-4586-BCF3-630BEE547C7B}"/>
              </a:ext>
            </a:extLst>
          </p:cNvPr>
          <p:cNvCxnSpPr/>
          <p:nvPr/>
        </p:nvCxnSpPr>
        <p:spPr>
          <a:xfrm>
            <a:off x="1143000" y="6038850"/>
            <a:ext cx="590550"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Slide Number Placeholder 56">
            <a:extLst>
              <a:ext uri="{FF2B5EF4-FFF2-40B4-BE49-F238E27FC236}">
                <a16:creationId xmlns:a16="http://schemas.microsoft.com/office/drawing/2014/main" id="{6F03B37B-7560-4A18-9D51-8B5FA6076DCC}"/>
              </a:ext>
            </a:extLst>
          </p:cNvPr>
          <p:cNvSpPr>
            <a:spLocks noGrp="1"/>
          </p:cNvSpPr>
          <p:nvPr>
            <p:ph type="sldNum" sz="quarter" idx="12"/>
          </p:nvPr>
        </p:nvSpPr>
        <p:spPr/>
        <p:txBody>
          <a:bodyPr/>
          <a:lstStyle/>
          <a:p>
            <a:fld id="{3B5A9CE3-5341-4579-A7D0-EDE0B509B0EA}" type="slidenum">
              <a:rPr lang="en-US" smtClean="0"/>
              <a:t>9</a:t>
            </a:fld>
            <a:endParaRPr lang="en-US"/>
          </a:p>
        </p:txBody>
      </p:sp>
    </p:spTree>
    <p:extLst>
      <p:ext uri="{BB962C8B-B14F-4D97-AF65-F5344CB8AC3E}">
        <p14:creationId xmlns:p14="http://schemas.microsoft.com/office/powerpoint/2010/main" val="17007287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TotalTime>
  <Words>687</Words>
  <Application>Microsoft Office PowerPoint</Application>
  <PresentationFormat>Widescreen</PresentationFormat>
  <Paragraphs>238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Wingdings</vt:lpstr>
      <vt:lpstr>Office Theme</vt:lpstr>
      <vt:lpstr>Microprocessors Lab   SIMON GAME</vt:lpstr>
      <vt:lpstr>Task 1 </vt:lpstr>
      <vt:lpstr>PowerPoint Presentation</vt:lpstr>
      <vt:lpstr>PowerPoint Presentation</vt:lpstr>
      <vt:lpstr>PowerPoint Presentation</vt:lpstr>
      <vt:lpstr>PowerPoint Presentation</vt:lpstr>
      <vt:lpstr>Task 2</vt:lpstr>
      <vt:lpstr>PowerPoint Presentation</vt:lpstr>
      <vt:lpstr>Task 3</vt:lpstr>
      <vt:lpstr>Task 4</vt:lpstr>
      <vt:lpstr>PowerPoint Presentation</vt:lpstr>
      <vt:lpstr>Bonus</vt:lpstr>
      <vt:lpstr>PowerPoint Presentation</vt:lpstr>
      <vt:lpstr>Difficulties encountered </vt:lpstr>
      <vt:lpstr>Difficulty 1</vt:lpstr>
      <vt:lpstr>Difficulty 2</vt:lpstr>
      <vt:lpstr>Difficulty 3</vt:lpstr>
      <vt:lpstr>Difficulty 4</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Attieh</dc:creator>
  <cp:lastModifiedBy>Joseph Attieh</cp:lastModifiedBy>
  <cp:revision>71</cp:revision>
  <dcterms:created xsi:type="dcterms:W3CDTF">2017-12-02T19:01:38Z</dcterms:created>
  <dcterms:modified xsi:type="dcterms:W3CDTF">2017-12-04T07:04:03Z</dcterms:modified>
</cp:coreProperties>
</file>