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748" r:id="rId3"/>
    <p:sldId id="747" r:id="rId4"/>
    <p:sldId id="746" r:id="rId5"/>
    <p:sldId id="749" r:id="rId6"/>
    <p:sldId id="750" r:id="rId7"/>
    <p:sldId id="751" r:id="rId8"/>
    <p:sldId id="752" r:id="rId9"/>
    <p:sldId id="753" r:id="rId10"/>
    <p:sldId id="754" r:id="rId11"/>
    <p:sldId id="755" r:id="rId12"/>
    <p:sldId id="757" r:id="rId13"/>
    <p:sldId id="758" r:id="rId14"/>
    <p:sldId id="766" r:id="rId15"/>
    <p:sldId id="768" r:id="rId16"/>
    <p:sldId id="769" r:id="rId17"/>
    <p:sldId id="759" r:id="rId18"/>
    <p:sldId id="756" r:id="rId19"/>
    <p:sldId id="760" r:id="rId20"/>
    <p:sldId id="762" r:id="rId21"/>
    <p:sldId id="761" r:id="rId22"/>
    <p:sldId id="763" r:id="rId23"/>
    <p:sldId id="765" r:id="rId24"/>
    <p:sldId id="764" r:id="rId25"/>
    <p:sldId id="7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500" autoAdjust="0"/>
  </p:normalViewPr>
  <p:slideViewPr>
    <p:cSldViewPr snapToGrid="0">
      <p:cViewPr varScale="1">
        <p:scale>
          <a:sx n="66" d="100"/>
          <a:sy n="66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6A0EE-C7F6-4A2B-A548-4CE14A2649C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7DCA-71B3-4602-A5EF-5F458E35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Decentralized: local versions, “easy” to create a whole new copy of the project that can be reintegrated into the original one</a:t>
            </a:r>
          </a:p>
          <a:p>
            <a:r>
              <a:rPr lang="en-US" dirty="0"/>
              <a:t>GitHub: owned by </a:t>
            </a:r>
            <a:r>
              <a:rPr lang="en-US" dirty="0" err="1"/>
              <a:t>microsoft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Barebones in functionality but useable. For example, can create a local git repository, but can’t then make that also a global one through GitHub</a:t>
            </a:r>
          </a:p>
          <a:p>
            <a:r>
              <a:rPr lang="en-US" dirty="0"/>
              <a:t>If you want to share through GitHub, you need to 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makes it hard to do – there’s many ways to do it, here’s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7DCA-71B3-4602-A5EF-5F458E35F1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5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037A-CF1E-46F2-86BA-AC09A69A8B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23EE-9089-4512-8739-DFBCE590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1EA8-32BC-4B9E-89FF-A4DAB8638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2117"/>
            <a:ext cx="6498572" cy="2387600"/>
          </a:xfrm>
        </p:spPr>
        <p:txBody>
          <a:bodyPr/>
          <a:lstStyle/>
          <a:p>
            <a:r>
              <a:rPr lang="en-US" dirty="0"/>
              <a:t>GitHub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F35AE-E635-4374-B4B2-EEBE01E0E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454" y="4064000"/>
            <a:ext cx="5207000" cy="2725685"/>
          </a:xfrm>
        </p:spPr>
        <p:txBody>
          <a:bodyPr/>
          <a:lstStyle/>
          <a:p>
            <a:r>
              <a:rPr lang="en-US" dirty="0"/>
              <a:t>Joseph Austerweil</a:t>
            </a:r>
          </a:p>
          <a:p>
            <a:r>
              <a:rPr lang="en-US" dirty="0"/>
              <a:t>UW-Madison </a:t>
            </a:r>
          </a:p>
          <a:p>
            <a:r>
              <a:rPr lang="en-US" dirty="0"/>
              <a:t>Dept of Psychology</a:t>
            </a:r>
          </a:p>
          <a:p>
            <a:r>
              <a:rPr lang="en-US" dirty="0"/>
              <a:t>March 05,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B5F12-9350-45C4-AEC3-03F2B9FEE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96" y="3898183"/>
            <a:ext cx="2969050" cy="2345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E5C27-08DB-4DDE-A6A5-822135B99669}"/>
              </a:ext>
            </a:extLst>
          </p:cNvPr>
          <p:cNvSpPr txBox="1"/>
          <p:nvPr/>
        </p:nvSpPr>
        <p:spPr>
          <a:xfrm>
            <a:off x="6498572" y="6247119"/>
            <a:ext cx="2244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alab.psych.wisc.edu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A959C-C3DF-4FE3-91E7-242A41393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0"/>
            <a:ext cx="4203700" cy="236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9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CC70-BFFD-49BA-ADA1-FFBB501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06474"/>
          </a:xfrm>
        </p:spPr>
        <p:txBody>
          <a:bodyPr/>
          <a:lstStyle/>
          <a:p>
            <a:r>
              <a:rPr lang="en-US" dirty="0"/>
              <a:t>Problems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67BF-CD02-4AF9-B3E4-D56EAF25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06474"/>
            <a:ext cx="8509000" cy="5673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Unorganized versions can lead to confusion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Journals, different authors, myself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the analyses?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the figures?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is the experiment?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dirty="0"/>
              <a:t>Many places for error -&gt; reproducibility issues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dirty="0"/>
              <a:t>What we need: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Keep track of how projects develop.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Standardization of project files and folders.</a:t>
            </a:r>
          </a:p>
        </p:txBody>
      </p:sp>
    </p:spTree>
    <p:extLst>
      <p:ext uri="{BB962C8B-B14F-4D97-AF65-F5344CB8AC3E}">
        <p14:creationId xmlns:p14="http://schemas.microsoft.com/office/powerpoint/2010/main" val="5378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C871-60F7-4C8C-8501-B11A024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, GitHub, and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94C3-65F4-433C-9C76-2C971773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932155"/>
            <a:ext cx="8442664" cy="52448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>
                <a:latin typeface="Daytona Pro Condensed" panose="020B0604020202020204" pitchFamily="34" charset="0"/>
              </a:rPr>
              <a:t> </a:t>
            </a:r>
            <a:r>
              <a:rPr lang="en-US" dirty="0"/>
              <a:t>is a </a:t>
            </a:r>
            <a:r>
              <a:rPr lang="en-US" b="1" dirty="0"/>
              <a:t>decentralized version control </a:t>
            </a:r>
            <a:r>
              <a:rPr lang="en-US" dirty="0"/>
              <a:t>system for managing </a:t>
            </a:r>
            <a:r>
              <a:rPr lang="en-US" b="1" dirty="0"/>
              <a:t>projects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Decentralized: </a:t>
            </a:r>
            <a:r>
              <a:rPr lang="en-US" dirty="0"/>
              <a:t>Full local versions of project</a:t>
            </a:r>
          </a:p>
          <a:p>
            <a:pPr marL="457200" lvl="1" indent="0">
              <a:buNone/>
            </a:pPr>
            <a:r>
              <a:rPr lang="en-US" b="1" dirty="0"/>
              <a:t>Version control</a:t>
            </a:r>
            <a:r>
              <a:rPr lang="en-US" dirty="0"/>
              <a:t>: Keeps track of text, file, and other changes</a:t>
            </a:r>
          </a:p>
          <a:p>
            <a:pPr marL="457200" lvl="1" indent="0">
              <a:buNone/>
            </a:pPr>
            <a:r>
              <a:rPr lang="en-US" b="1" dirty="0"/>
              <a:t>Project</a:t>
            </a:r>
            <a:r>
              <a:rPr lang="en-US" dirty="0"/>
              <a:t>: A folder with all non-ignored files (called repositories).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Records changes from the current files to the official record.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851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77C63A-03FE-45B1-A817-657C19CA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16551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 workflow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D0B961-E4D7-45CB-8612-221FE8A2AC14}"/>
              </a:ext>
            </a:extLst>
          </p:cNvPr>
          <p:cNvSpPr/>
          <p:nvPr/>
        </p:nvSpPr>
        <p:spPr>
          <a:xfrm>
            <a:off x="874644" y="976329"/>
            <a:ext cx="2289667" cy="1603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 Working Directory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1239BE-3D77-4D31-9D03-4085DB273BA4}"/>
              </a:ext>
            </a:extLst>
          </p:cNvPr>
          <p:cNvCxnSpPr>
            <a:cxnSpLocks/>
          </p:cNvCxnSpPr>
          <p:nvPr/>
        </p:nvCxnSpPr>
        <p:spPr>
          <a:xfrm>
            <a:off x="1899692" y="2579842"/>
            <a:ext cx="0" cy="4170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3C9F083-0ED1-4925-807C-3877303B2712}"/>
              </a:ext>
            </a:extLst>
          </p:cNvPr>
          <p:cNvGrpSpPr/>
          <p:nvPr/>
        </p:nvGrpSpPr>
        <p:grpSpPr>
          <a:xfrm>
            <a:off x="3690024" y="941738"/>
            <a:ext cx="2289667" cy="3663669"/>
            <a:chOff x="3690024" y="941738"/>
            <a:chExt cx="2289667" cy="36636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73E2DD-66EE-4FD9-9D45-BCDE00591911}"/>
                </a:ext>
              </a:extLst>
            </p:cNvPr>
            <p:cNvSpPr/>
            <p:nvPr/>
          </p:nvSpPr>
          <p:spPr>
            <a:xfrm>
              <a:off x="3690024" y="941738"/>
              <a:ext cx="2289667" cy="1603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Staging Area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1E59C7-AD93-4F14-B362-9B26C1D0330D}"/>
                </a:ext>
              </a:extLst>
            </p:cNvPr>
            <p:cNvCxnSpPr>
              <a:cxnSpLocks/>
            </p:cNvCxnSpPr>
            <p:nvPr/>
          </p:nvCxnSpPr>
          <p:spPr>
            <a:xfrm>
              <a:off x="4795292" y="2544287"/>
              <a:ext cx="0" cy="2061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719B67-FB12-44B4-90F1-B454E65AA55A}"/>
              </a:ext>
            </a:extLst>
          </p:cNvPr>
          <p:cNvGrpSpPr/>
          <p:nvPr/>
        </p:nvGrpSpPr>
        <p:grpSpPr>
          <a:xfrm>
            <a:off x="6505404" y="906849"/>
            <a:ext cx="2289667" cy="5843808"/>
            <a:chOff x="6505404" y="906849"/>
            <a:chExt cx="2289667" cy="584380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A6D61C-5F4E-402D-81FC-EFDC5675AFD8}"/>
                </a:ext>
              </a:extLst>
            </p:cNvPr>
            <p:cNvSpPr/>
            <p:nvPr/>
          </p:nvSpPr>
          <p:spPr>
            <a:xfrm>
              <a:off x="6505404" y="906849"/>
              <a:ext cx="2289667" cy="1603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Local </a:t>
              </a:r>
              <a:r>
                <a:rPr lang="en-US" sz="2400" dirty="0">
                  <a:latin typeface="Garamond" panose="02020404030301010803" pitchFamily="18" charset="0"/>
                  <a:ea typeface="Batang" panose="020B0503020000020004" pitchFamily="18" charset="-127"/>
                  <a:cs typeface="Calibri Light" panose="020F0302020204030204" pitchFamily="34" charset="0"/>
                </a:rPr>
                <a:t>git</a:t>
              </a:r>
              <a:r>
                <a:rPr lang="en-US" sz="2400" dirty="0"/>
                <a:t> Repository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26E205-EE77-4C33-9417-0572C5D03489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75" y="2510362"/>
              <a:ext cx="0" cy="309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25ABA0-7836-427D-84DE-2E8599FB7771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75" y="4951958"/>
              <a:ext cx="0" cy="17986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D7D410E-7217-4281-A8C0-FA4D4594D686}"/>
              </a:ext>
            </a:extLst>
          </p:cNvPr>
          <p:cNvSpPr txBox="1"/>
          <p:nvPr/>
        </p:nvSpPr>
        <p:spPr>
          <a:xfrm>
            <a:off x="6176159" y="5384538"/>
            <a:ext cx="2618912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Commit, add, and remove changes </a:t>
            </a: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 repository.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42E53-4F5C-4391-9F2F-0C3651F1656D}"/>
              </a:ext>
            </a:extLst>
          </p:cNvPr>
          <p:cNvSpPr txBox="1"/>
          <p:nvPr/>
        </p:nvSpPr>
        <p:spPr>
          <a:xfrm>
            <a:off x="6275260" y="4140769"/>
            <a:ext cx="2618912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Latest version of the project stored in </a:t>
            </a: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git.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0EB4-86E4-4CF7-9AB3-949F348B1143}"/>
              </a:ext>
            </a:extLst>
          </p:cNvPr>
          <p:cNvSpPr txBox="1"/>
          <p:nvPr/>
        </p:nvSpPr>
        <p:spPr>
          <a:xfrm>
            <a:off x="3334823" y="4044789"/>
            <a:ext cx="2618912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Files on your computer as you change them.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F0D1D5-CADC-4CF2-B10D-947BE50F9C85}"/>
              </a:ext>
            </a:extLst>
          </p:cNvPr>
          <p:cNvCxnSpPr>
            <a:cxnSpLocks/>
          </p:cNvCxnSpPr>
          <p:nvPr/>
        </p:nvCxnSpPr>
        <p:spPr>
          <a:xfrm>
            <a:off x="1899692" y="5115017"/>
            <a:ext cx="0" cy="1635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2F074EA-9D21-4573-879A-A38E7C2F781D}"/>
              </a:ext>
            </a:extLst>
          </p:cNvPr>
          <p:cNvSpPr/>
          <p:nvPr/>
        </p:nvSpPr>
        <p:spPr>
          <a:xfrm flipH="1">
            <a:off x="1872932" y="4844072"/>
            <a:ext cx="5685183" cy="646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checkout/revert to</a:t>
            </a:r>
            <a:r>
              <a:rPr lang="en-US" dirty="0"/>
              <a:t> previous version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228ADC1-0F93-4D00-8F39-EC6267424AF7}"/>
              </a:ext>
            </a:extLst>
          </p:cNvPr>
          <p:cNvSpPr/>
          <p:nvPr/>
        </p:nvSpPr>
        <p:spPr>
          <a:xfrm flipH="1">
            <a:off x="1886312" y="6205073"/>
            <a:ext cx="5685183" cy="646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pull</a:t>
            </a:r>
            <a:r>
              <a:rPr lang="en-US" dirty="0"/>
              <a:t> new version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BA023C-B8BE-4A22-9932-AEE312C1D75E}"/>
              </a:ext>
            </a:extLst>
          </p:cNvPr>
          <p:cNvSpPr/>
          <p:nvPr/>
        </p:nvSpPr>
        <p:spPr>
          <a:xfrm>
            <a:off x="1899693" y="2685826"/>
            <a:ext cx="5685180" cy="646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add</a:t>
            </a:r>
            <a:r>
              <a:rPr lang="en-US" dirty="0"/>
              <a:t>/</a:t>
            </a:r>
            <a:r>
              <a:rPr lang="en-US" b="1" dirty="0"/>
              <a:t>remove</a:t>
            </a:r>
            <a:r>
              <a:rPr lang="en-US" dirty="0"/>
              <a:t> files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3DB202-C038-4366-9696-9BD0AC60BFCB}"/>
              </a:ext>
            </a:extLst>
          </p:cNvPr>
          <p:cNvSpPr/>
          <p:nvPr/>
        </p:nvSpPr>
        <p:spPr>
          <a:xfrm>
            <a:off x="1899692" y="3379984"/>
            <a:ext cx="5671801" cy="646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commit</a:t>
            </a:r>
            <a:r>
              <a:rPr lang="en-US" dirty="0"/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3332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" grpId="0" animBg="1"/>
      <p:bldP spid="33" grpId="0" animBg="1"/>
      <p:bldP spid="36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94C3-65F4-433C-9C76-2C971773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932155"/>
            <a:ext cx="8442664" cy="55485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>
                <a:latin typeface="Daytona Pro Condensed" panose="020B0604020202020204" pitchFamily="34" charset="0"/>
              </a:rPr>
              <a:t> </a:t>
            </a:r>
            <a:r>
              <a:rPr lang="en-US" dirty="0"/>
              <a:t>is a </a:t>
            </a:r>
            <a:r>
              <a:rPr lang="en-US" b="1" dirty="0"/>
              <a:t>decentralized version control </a:t>
            </a:r>
            <a:r>
              <a:rPr lang="en-US" dirty="0"/>
              <a:t>system for managing </a:t>
            </a:r>
            <a:r>
              <a:rPr lang="en-US" b="1" dirty="0"/>
              <a:t>projects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Decentralized: </a:t>
            </a:r>
            <a:r>
              <a:rPr lang="en-US" dirty="0"/>
              <a:t>Full local versions of project</a:t>
            </a:r>
          </a:p>
          <a:p>
            <a:pPr marL="457200" lvl="1" indent="0">
              <a:buNone/>
            </a:pPr>
            <a:r>
              <a:rPr lang="en-US" b="1" dirty="0"/>
              <a:t>Version control</a:t>
            </a:r>
            <a:r>
              <a:rPr lang="en-US" dirty="0"/>
              <a:t>: Keeps track of text, file, and other changes</a:t>
            </a:r>
          </a:p>
          <a:p>
            <a:pPr marL="457200" lvl="1" indent="0">
              <a:buNone/>
            </a:pPr>
            <a:r>
              <a:rPr lang="en-US" b="1" dirty="0"/>
              <a:t>Project</a:t>
            </a:r>
            <a:r>
              <a:rPr lang="en-US" dirty="0"/>
              <a:t>: A folder with all non-ignored files (called repositories).</a:t>
            </a:r>
          </a:p>
          <a:p>
            <a:pPr marL="0" indent="0">
              <a:buNone/>
            </a:pPr>
            <a:endParaRPr lang="en-US" sz="1400" b="1" dirty="0"/>
          </a:p>
          <a:p>
            <a:pPr marL="457200" lvl="1" indent="0">
              <a:buNone/>
            </a:pPr>
            <a:r>
              <a:rPr lang="en-US" dirty="0"/>
              <a:t>Records changes from the current files to the official record.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b="1" dirty="0"/>
              <a:t>GitHub </a:t>
            </a:r>
            <a:r>
              <a:rPr lang="en-US" dirty="0"/>
              <a:t>is an online storage for repositories.</a:t>
            </a:r>
          </a:p>
          <a:p>
            <a:pPr marL="457200" lvl="1" indent="0">
              <a:buNone/>
            </a:pPr>
            <a:r>
              <a:rPr lang="en-US" dirty="0"/>
              <a:t>Another layer of official record that is globally accessible.</a:t>
            </a:r>
          </a:p>
          <a:p>
            <a:pPr marL="457200" lvl="1" indent="0">
              <a:buNone/>
            </a:pPr>
            <a:r>
              <a:rPr lang="en-US" dirty="0"/>
              <a:t>GitLab, </a:t>
            </a:r>
            <a:r>
              <a:rPr lang="en-US" dirty="0" err="1"/>
              <a:t>BitBucket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GUIs/IDEs ease use (Fork, </a:t>
            </a:r>
            <a:r>
              <a:rPr lang="en-US" dirty="0" err="1"/>
              <a:t>GitKraken</a:t>
            </a:r>
            <a:r>
              <a:rPr lang="en-US" dirty="0"/>
              <a:t>, …)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5A65B8-578B-48DA-A1A3-21866B7C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, GitHub, and Friends</a:t>
            </a:r>
          </a:p>
        </p:txBody>
      </p:sp>
    </p:spTree>
    <p:extLst>
      <p:ext uri="{BB962C8B-B14F-4D97-AF65-F5344CB8AC3E}">
        <p14:creationId xmlns:p14="http://schemas.microsoft.com/office/powerpoint/2010/main" val="18203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77C63A-03FE-45B1-A817-657C19CA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16551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 workflow with GitHub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D0B961-E4D7-45CB-8612-221FE8A2AC14}"/>
              </a:ext>
            </a:extLst>
          </p:cNvPr>
          <p:cNvSpPr/>
          <p:nvPr/>
        </p:nvSpPr>
        <p:spPr>
          <a:xfrm>
            <a:off x="106015" y="1247470"/>
            <a:ext cx="1914573" cy="13408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Working Directory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73E2DD-66EE-4FD9-9D45-BCDE00591911}"/>
              </a:ext>
            </a:extLst>
          </p:cNvPr>
          <p:cNvSpPr/>
          <p:nvPr/>
        </p:nvSpPr>
        <p:spPr>
          <a:xfrm>
            <a:off x="2460178" y="1218545"/>
            <a:ext cx="1914573" cy="13408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Staging Area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A6D61C-5F4E-402D-81FC-EFDC5675AFD8}"/>
              </a:ext>
            </a:extLst>
          </p:cNvPr>
          <p:cNvSpPr/>
          <p:nvPr/>
        </p:nvSpPr>
        <p:spPr>
          <a:xfrm>
            <a:off x="4814341" y="1189372"/>
            <a:ext cx="1914573" cy="13408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</a:t>
            </a:r>
            <a:r>
              <a:rPr lang="en-US" sz="2000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sz="2000" dirty="0"/>
              <a:t> Repository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1239BE-3D77-4D31-9D03-4085DB273BA4}"/>
              </a:ext>
            </a:extLst>
          </p:cNvPr>
          <p:cNvCxnSpPr>
            <a:cxnSpLocks/>
          </p:cNvCxnSpPr>
          <p:nvPr/>
        </p:nvCxnSpPr>
        <p:spPr>
          <a:xfrm>
            <a:off x="963139" y="2588294"/>
            <a:ext cx="0" cy="3487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1E59C7-AD93-4F14-B362-9B26C1D0330D}"/>
              </a:ext>
            </a:extLst>
          </p:cNvPr>
          <p:cNvCxnSpPr>
            <a:cxnSpLocks/>
          </p:cNvCxnSpPr>
          <p:nvPr/>
        </p:nvCxnSpPr>
        <p:spPr>
          <a:xfrm>
            <a:off x="3384381" y="2558564"/>
            <a:ext cx="0" cy="1723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26E205-EE77-4C33-9417-0572C5D03489}"/>
              </a:ext>
            </a:extLst>
          </p:cNvPr>
          <p:cNvCxnSpPr>
            <a:cxnSpLocks/>
          </p:cNvCxnSpPr>
          <p:nvPr/>
        </p:nvCxnSpPr>
        <p:spPr>
          <a:xfrm>
            <a:off x="5716973" y="2530197"/>
            <a:ext cx="0" cy="1723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25ABA0-7836-427D-84DE-2E8599FB7771}"/>
              </a:ext>
            </a:extLst>
          </p:cNvPr>
          <p:cNvCxnSpPr>
            <a:cxnSpLocks/>
          </p:cNvCxnSpPr>
          <p:nvPr/>
        </p:nvCxnSpPr>
        <p:spPr>
          <a:xfrm>
            <a:off x="5716973" y="4660458"/>
            <a:ext cx="0" cy="2197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7D410E-7217-4281-A8C0-FA4D4594D686}"/>
              </a:ext>
            </a:extLst>
          </p:cNvPr>
          <p:cNvSpPr txBox="1"/>
          <p:nvPr/>
        </p:nvSpPr>
        <p:spPr>
          <a:xfrm>
            <a:off x="4539033" y="4933524"/>
            <a:ext cx="2189881" cy="5404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Commit, add, and remove changes </a:t>
            </a:r>
            <a:r>
              <a:rPr lang="en-US" sz="1400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sz="1400" dirty="0"/>
              <a:t> repository.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42E53-4F5C-4391-9F2F-0C3651F1656D}"/>
              </a:ext>
            </a:extLst>
          </p:cNvPr>
          <p:cNvSpPr txBox="1"/>
          <p:nvPr/>
        </p:nvSpPr>
        <p:spPr>
          <a:xfrm>
            <a:off x="4714502" y="4031360"/>
            <a:ext cx="2189881" cy="5232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Latest version of the project stored in </a:t>
            </a:r>
            <a:r>
              <a:rPr lang="en-US" sz="1400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git.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0EB4-86E4-4CF7-9AB3-949F348B1143}"/>
              </a:ext>
            </a:extLst>
          </p:cNvPr>
          <p:cNvSpPr txBox="1"/>
          <p:nvPr/>
        </p:nvSpPr>
        <p:spPr>
          <a:xfrm>
            <a:off x="2163166" y="3813253"/>
            <a:ext cx="2189881" cy="5404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Files on your computer as you change them.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F0D1D5-CADC-4CF2-B10D-947BE50F9C85}"/>
              </a:ext>
            </a:extLst>
          </p:cNvPr>
          <p:cNvCxnSpPr>
            <a:cxnSpLocks/>
          </p:cNvCxnSpPr>
          <p:nvPr/>
        </p:nvCxnSpPr>
        <p:spPr>
          <a:xfrm>
            <a:off x="963139" y="4708156"/>
            <a:ext cx="0" cy="2149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2F074EA-9D21-4573-879A-A38E7C2F781D}"/>
              </a:ext>
            </a:extLst>
          </p:cNvPr>
          <p:cNvSpPr/>
          <p:nvPr/>
        </p:nvSpPr>
        <p:spPr>
          <a:xfrm flipH="1">
            <a:off x="940763" y="4481597"/>
            <a:ext cx="4753834" cy="5404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checkout</a:t>
            </a:r>
            <a:r>
              <a:rPr lang="en-US" dirty="0"/>
              <a:t> previous version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228ADC1-0F93-4D00-8F39-EC6267424AF7}"/>
              </a:ext>
            </a:extLst>
          </p:cNvPr>
          <p:cNvSpPr/>
          <p:nvPr/>
        </p:nvSpPr>
        <p:spPr>
          <a:xfrm flipH="1">
            <a:off x="951951" y="5619638"/>
            <a:ext cx="4753834" cy="5404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pull</a:t>
            </a:r>
            <a:r>
              <a:rPr lang="en-US" dirty="0"/>
              <a:t> new version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BA023C-B8BE-4A22-9932-AEE312C1D75E}"/>
              </a:ext>
            </a:extLst>
          </p:cNvPr>
          <p:cNvSpPr/>
          <p:nvPr/>
        </p:nvSpPr>
        <p:spPr>
          <a:xfrm>
            <a:off x="963140" y="2676916"/>
            <a:ext cx="4753831" cy="5404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add</a:t>
            </a:r>
            <a:r>
              <a:rPr lang="en-US" dirty="0"/>
              <a:t>/</a:t>
            </a:r>
            <a:r>
              <a:rPr lang="en-US" b="1" dirty="0"/>
              <a:t>remove</a:t>
            </a:r>
            <a:r>
              <a:rPr lang="en-US" dirty="0"/>
              <a:t> files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3DB202-C038-4366-9696-9BD0AC60BFCB}"/>
              </a:ext>
            </a:extLst>
          </p:cNvPr>
          <p:cNvSpPr/>
          <p:nvPr/>
        </p:nvSpPr>
        <p:spPr>
          <a:xfrm>
            <a:off x="963139" y="3257357"/>
            <a:ext cx="4742644" cy="5404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commit</a:t>
            </a:r>
            <a:r>
              <a:rPr lang="en-US" dirty="0"/>
              <a:t> changes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8CE13F-D083-419F-ADDA-7C59E2FE5DD0}"/>
              </a:ext>
            </a:extLst>
          </p:cNvPr>
          <p:cNvGrpSpPr/>
          <p:nvPr/>
        </p:nvGrpSpPr>
        <p:grpSpPr>
          <a:xfrm>
            <a:off x="940763" y="1189371"/>
            <a:ext cx="8142314" cy="5668629"/>
            <a:chOff x="940763" y="1189371"/>
            <a:chExt cx="8142314" cy="5668629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12FD019-44D8-4FA0-A728-3295E7C0AC8F}"/>
                </a:ext>
              </a:extLst>
            </p:cNvPr>
            <p:cNvSpPr/>
            <p:nvPr/>
          </p:nvSpPr>
          <p:spPr>
            <a:xfrm>
              <a:off x="5694597" y="5864917"/>
              <a:ext cx="2431193" cy="64633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push</a:t>
              </a:r>
              <a:r>
                <a:rPr lang="en-US" dirty="0"/>
                <a:t> update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2869A0-8479-44CA-BE8A-5E7AB419E6B5}"/>
                </a:ext>
              </a:extLst>
            </p:cNvPr>
            <p:cNvSpPr/>
            <p:nvPr/>
          </p:nvSpPr>
          <p:spPr>
            <a:xfrm>
              <a:off x="7168504" y="1189371"/>
              <a:ext cx="1914573" cy="13408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Global </a:t>
              </a:r>
              <a:r>
                <a:rPr lang="en-US" sz="2000" dirty="0">
                  <a:latin typeface="Garamond" panose="02020404030301010803" pitchFamily="18" charset="0"/>
                  <a:ea typeface="Batang" panose="020B0503020000020004" pitchFamily="18" charset="-127"/>
                  <a:cs typeface="Calibri Light" panose="020F0302020204030204" pitchFamily="34" charset="0"/>
                </a:rPr>
                <a:t>git</a:t>
              </a:r>
              <a:r>
                <a:rPr lang="en-US" sz="2000" dirty="0"/>
                <a:t> Repository</a:t>
              </a:r>
            </a:p>
            <a:p>
              <a:pPr algn="ctr"/>
              <a:r>
                <a:rPr lang="en-US" sz="2000" dirty="0"/>
                <a:t>(GitHub)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CEF15F8-820F-4BA0-90FA-77B3CC289122}"/>
                </a:ext>
              </a:extLst>
            </p:cNvPr>
            <p:cNvSpPr/>
            <p:nvPr/>
          </p:nvSpPr>
          <p:spPr>
            <a:xfrm flipH="1">
              <a:off x="940763" y="6317551"/>
              <a:ext cx="7185027" cy="5404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pull/checkout</a:t>
              </a:r>
              <a:r>
                <a:rPr lang="en-US" dirty="0"/>
                <a:t> new version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CF5AFB-B158-4DC4-B828-94E2E33EC099}"/>
                </a:ext>
              </a:extLst>
            </p:cNvPr>
            <p:cNvCxnSpPr>
              <a:cxnSpLocks/>
            </p:cNvCxnSpPr>
            <p:nvPr/>
          </p:nvCxnSpPr>
          <p:spPr>
            <a:xfrm>
              <a:off x="8125790" y="2558564"/>
              <a:ext cx="0" cy="429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62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CC70-BFFD-49BA-ADA1-FFBB501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06474"/>
          </a:xfrm>
        </p:spPr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67BF-CD02-4AF9-B3E4-D56EAF25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06474"/>
            <a:ext cx="8509000" cy="5673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Why use version control?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version control, Git, and GitHub?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Our first Git version control project with </a:t>
            </a:r>
            <a:r>
              <a:rPr lang="en-US" sz="2800" dirty="0" err="1"/>
              <a:t>Rstudio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More </a:t>
            </a:r>
            <a:r>
              <a:rPr lang="en-US" dirty="0"/>
              <a:t>Git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68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CC70-BFFD-49BA-ADA1-FFBB501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06474"/>
          </a:xfrm>
        </p:spPr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67BF-CD02-4AF9-B3E4-D56EAF25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06474"/>
            <a:ext cx="8509000" cy="5673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trike="sngStrike" dirty="0"/>
              <a:t>Why use version control?</a:t>
            </a:r>
            <a:endParaRPr lang="en-US" sz="2800" dirty="0"/>
          </a:p>
          <a:p>
            <a:pPr marL="0" indent="0">
              <a:buNone/>
            </a:pPr>
            <a:endParaRPr lang="en-US" sz="2800" strike="sngStrike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What is version control, Git, and GitHub?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Our first Git version control project with </a:t>
            </a:r>
            <a:r>
              <a:rPr lang="en-US" sz="2800" dirty="0" err="1"/>
              <a:t>Rstudio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More </a:t>
            </a:r>
            <a:r>
              <a:rPr lang="en-US" dirty="0"/>
              <a:t>Git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399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F94C-AA2C-4FA0-8601-4CDCBACC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" y="143184"/>
            <a:ext cx="8939814" cy="1325563"/>
          </a:xfrm>
        </p:spPr>
        <p:txBody>
          <a:bodyPr/>
          <a:lstStyle/>
          <a:p>
            <a:r>
              <a:rPr lang="en-US" dirty="0"/>
              <a:t>Creating a new repository on GitHub</a:t>
            </a:r>
          </a:p>
        </p:txBody>
      </p:sp>
    </p:spTree>
    <p:extLst>
      <p:ext uri="{BB962C8B-B14F-4D97-AF65-F5344CB8AC3E}">
        <p14:creationId xmlns:p14="http://schemas.microsoft.com/office/powerpoint/2010/main" val="428051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D04-140E-4FA4-8B7D-25F51621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(Hub) through RStudio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CC678-9EF3-45DD-8FEB-3E842693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0" y="0"/>
            <a:ext cx="884476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33580C-11A6-4791-B759-15E143092E75}"/>
              </a:ext>
            </a:extLst>
          </p:cNvPr>
          <p:cNvSpPr/>
          <p:nvPr/>
        </p:nvSpPr>
        <p:spPr>
          <a:xfrm>
            <a:off x="4810539" y="492981"/>
            <a:ext cx="4333461" cy="11977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23FD-2615-427C-89AA-75DA1D31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03" y="994299"/>
            <a:ext cx="8708994" cy="56532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clone </a:t>
            </a:r>
            <a:r>
              <a:rPr lang="en-US" dirty="0"/>
              <a:t>Copy a repository into your current folder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ea typeface="Batang" panose="020B0503020000020004" pitchFamily="18" charset="-127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add </a:t>
            </a:r>
            <a:r>
              <a:rPr lang="en-US" dirty="0"/>
              <a:t>Tell git you want to add files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ea typeface="Batang" panose="020B0503020000020004" pitchFamily="18" charset="-127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commit </a:t>
            </a:r>
            <a:r>
              <a:rPr lang="en-US" dirty="0"/>
              <a:t>Tell git you want to make changes to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push </a:t>
            </a:r>
            <a:r>
              <a:rPr lang="en-US" dirty="0"/>
              <a:t>Have git update your repository with current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TO SAVE BEFOREHAND.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within files are only tracked for “raw text” files.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542CC7-D919-4D1A-98E6-862F6A2D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/>
              <a:t>Your first </a:t>
            </a: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 </a:t>
            </a:r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41743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FCB4-EC73-4106-AFCA-0A431203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E95-07F7-4C6E-9C2F-C831F897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441"/>
            <a:ext cx="78867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RStudio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4AEB-0D51-4531-B62D-A7041112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03" y="994300"/>
            <a:ext cx="8708994" cy="518266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Create the repository on GitHub </a:t>
            </a:r>
            <a:r>
              <a:rPr lang="en-US" b="1" u="sng" dirty="0"/>
              <a:t>first.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You can create a local git repository with a new R project, but you cannot “push” that repository to GitHub.*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*Within RStudio. It is possible, but is beyond beginner </a:t>
            </a:r>
            <a:r>
              <a:rPr lang="en-US" dirty="0">
                <a:latin typeface="Garamond" panose="02020404030301010803" pitchFamily="18" charset="0"/>
                <a:ea typeface="Batang" panose="020B0503020000020004" pitchFamily="18" charset="-127"/>
                <a:cs typeface="Calibri Light" panose="020F0302020204030204" pitchFamily="34" charset="0"/>
              </a:rPr>
              <a:t>git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05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23FD-2615-427C-89AA-75DA1D31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03" y="994300"/>
            <a:ext cx="8708994" cy="51826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repositories are visible and accessible by anyone.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repositories are only visible and accessible by the owner (and/or group in the case of group repositories).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OSF and GitHub integrate.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lab has a private group -&gt; public repository workflow.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also integrates into Slack.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542CC7-D919-4D1A-98E6-862F6A2D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691317"/>
          </a:xfrm>
        </p:spPr>
        <p:txBody>
          <a:bodyPr>
            <a:normAutofit fontScale="90000"/>
          </a:bodyPr>
          <a:lstStyle/>
          <a:p>
            <a:r>
              <a:rPr lang="en-US" dirty="0"/>
              <a:t>Public vs. 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08383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5058-CA98-4A76-B8BB-56ED6B02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a mistake</a:t>
            </a:r>
          </a:p>
        </p:txBody>
      </p:sp>
    </p:spTree>
    <p:extLst>
      <p:ext uri="{BB962C8B-B14F-4D97-AF65-F5344CB8AC3E}">
        <p14:creationId xmlns:p14="http://schemas.microsoft.com/office/powerpoint/2010/main" val="179814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E41F-E500-4C50-B0FF-55546807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Inviting a collaborator</a:t>
            </a:r>
          </a:p>
        </p:txBody>
      </p:sp>
    </p:spTree>
    <p:extLst>
      <p:ext uri="{BB962C8B-B14F-4D97-AF65-F5344CB8AC3E}">
        <p14:creationId xmlns:p14="http://schemas.microsoft.com/office/powerpoint/2010/main" val="194856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4F56-8490-4AD5-BFBB-31B52DF9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102"/>
            <a:ext cx="7886700" cy="774561"/>
          </a:xfrm>
        </p:spPr>
        <p:txBody>
          <a:bodyPr/>
          <a:lstStyle/>
          <a:p>
            <a:r>
              <a:rPr lang="en-US" dirty="0"/>
              <a:t>Conflicts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A754F-6DEC-4417-80AF-2E65F1F0E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55" b="39517"/>
          <a:stretch/>
        </p:blipFill>
        <p:spPr>
          <a:xfrm>
            <a:off x="427916" y="1152939"/>
            <a:ext cx="6436710" cy="5554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C48AE1-2D34-4E1F-B956-7F51C75B55B9}"/>
              </a:ext>
            </a:extLst>
          </p:cNvPr>
          <p:cNvSpPr/>
          <p:nvPr/>
        </p:nvSpPr>
        <p:spPr>
          <a:xfrm>
            <a:off x="427916" y="5314122"/>
            <a:ext cx="6927041" cy="139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28C-4DAC-41F1-B2C9-40063AE9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FAA3-5488-4393-A34D-5A24E027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707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errors and issues arise with committing, pushing, pulling, etc., look online for help.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included more resources in the GitHub Readme page.</a:t>
            </a:r>
          </a:p>
        </p:txBody>
      </p:sp>
    </p:spTree>
    <p:extLst>
      <p:ext uri="{BB962C8B-B14F-4D97-AF65-F5344CB8AC3E}">
        <p14:creationId xmlns:p14="http://schemas.microsoft.com/office/powerpoint/2010/main" val="70015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37B43-9D25-49EE-A5AE-B8545EB4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8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FCB4-EC73-4106-AFCA-0A431203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7D43F-6D18-4FE1-8AD9-3AAE144D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11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FCB4-EC73-4106-AFCA-0A431203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288D8D-A2FE-42EE-B523-B436A55B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90" y="0"/>
            <a:ext cx="91887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29D78-CD68-4DD1-8F27-A4F92319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6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CC70-BFFD-49BA-ADA1-FFBB501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06474"/>
          </a:xfrm>
        </p:spPr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67BF-CD02-4AF9-B3E4-D56EAF25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06474"/>
            <a:ext cx="8509000" cy="5673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Why use version control?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version control, Git, and GitHub?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Our first Git version control project with </a:t>
            </a:r>
            <a:r>
              <a:rPr lang="en-US" sz="2800" dirty="0" err="1"/>
              <a:t>Rstudio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More </a:t>
            </a:r>
            <a:r>
              <a:rPr lang="en-US" dirty="0"/>
              <a:t>Git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521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2302</TotalTime>
  <Words>745</Words>
  <Application>Microsoft Office PowerPoint</Application>
  <PresentationFormat>On-screen Show (4:3)</PresentationFormat>
  <Paragraphs>141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Daytona Pro Condensed</vt:lpstr>
      <vt:lpstr>Garamond</vt:lpstr>
      <vt:lpstr>Office Theme</vt:lpstr>
      <vt:lpstr>GitHub Primer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for Today</vt:lpstr>
      <vt:lpstr>Problems and Takeaways</vt:lpstr>
      <vt:lpstr>git, GitHub, and Friends</vt:lpstr>
      <vt:lpstr>git workflow</vt:lpstr>
      <vt:lpstr>git, GitHub, and Friends</vt:lpstr>
      <vt:lpstr>git workflow with GitHub</vt:lpstr>
      <vt:lpstr>Outline for Today</vt:lpstr>
      <vt:lpstr>Outline for Today</vt:lpstr>
      <vt:lpstr>Creating a new repository on GitHub</vt:lpstr>
      <vt:lpstr>git(Hub) through RStudio</vt:lpstr>
      <vt:lpstr>Your first git commands</vt:lpstr>
      <vt:lpstr>RStudio demo</vt:lpstr>
      <vt:lpstr>Public vs. Private Repositories</vt:lpstr>
      <vt:lpstr>Reverting a mistake</vt:lpstr>
      <vt:lpstr>Inviting a collaborator</vt:lpstr>
      <vt:lpstr>Conflicts</vt:lpstr>
      <vt:lpstr>Stay calm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Austerweil</dc:creator>
  <cp:lastModifiedBy>Joseph Austerweil</cp:lastModifiedBy>
  <cp:revision>46</cp:revision>
  <dcterms:created xsi:type="dcterms:W3CDTF">2020-03-03T06:04:07Z</dcterms:created>
  <dcterms:modified xsi:type="dcterms:W3CDTF">2020-03-05T18:40:39Z</dcterms:modified>
</cp:coreProperties>
</file>