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95" r:id="rId2"/>
    <p:sldId id="297" r:id="rId3"/>
    <p:sldId id="300" r:id="rId4"/>
    <p:sldId id="304" r:id="rId5"/>
    <p:sldId id="303" r:id="rId6"/>
    <p:sldId id="308" r:id="rId7"/>
    <p:sldId id="307" r:id="rId8"/>
    <p:sldId id="310" r:id="rId9"/>
    <p:sldId id="306" r:id="rId10"/>
    <p:sldId id="312" r:id="rId11"/>
    <p:sldId id="315"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46464"/>
    <a:srgbClr val="926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077D34-AF61-428D-B454-FE0269BC447A}">
  <a:tblStyle styleId="{FC077D34-AF61-428D-B454-FE0269BC44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5" autoAdjust="0"/>
    <p:restoredTop sz="75532" autoAdjust="0"/>
  </p:normalViewPr>
  <p:slideViewPr>
    <p:cSldViewPr snapToGrid="0">
      <p:cViewPr varScale="1">
        <p:scale>
          <a:sx n="109" d="100"/>
          <a:sy n="109" d="100"/>
        </p:scale>
        <p:origin x="59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50" dirty="0">
                <a:latin typeface="+mn-lt"/>
              </a:rPr>
              <a:t>Hi everyone, good morning. I’m here to present my project, Machine Learning in Biology: Predicting Heart Failure based on Patient Medical History and Blood Chemistry</a:t>
            </a:r>
          </a:p>
          <a:p>
            <a:pPr marL="158750" indent="0">
              <a:buNone/>
            </a:pPr>
            <a:endParaRPr lang="en-US" sz="1050" dirty="0">
              <a:latin typeface="+mn-lt"/>
            </a:endParaRPr>
          </a:p>
          <a:p>
            <a:pPr marL="158750" indent="0">
              <a:buNone/>
            </a:pPr>
            <a:r>
              <a:rPr lang="en-US" sz="1050" b="0" i="0" dirty="0">
                <a:solidFill>
                  <a:srgbClr val="000000"/>
                </a:solidFill>
                <a:effectLst/>
                <a:latin typeface="+mn-lt"/>
              </a:rPr>
              <a:t>Coming from a molecular biology background, I was really excited to apply my ML1 learnings to biological problems. However, in conceptualizing a problem to solve, I encountered three recurring problems:</a:t>
            </a:r>
            <a:endParaRPr lang="en-US" sz="1050" dirty="0">
              <a:latin typeface="+mn-lt"/>
            </a:endParaRPr>
          </a:p>
        </p:txBody>
      </p:sp>
    </p:spTree>
    <p:extLst>
      <p:ext uri="{BB962C8B-B14F-4D97-AF65-F5344CB8AC3E}">
        <p14:creationId xmlns:p14="http://schemas.microsoft.com/office/powerpoint/2010/main" val="87579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sz="1050" b="0" i="0" dirty="0">
              <a:solidFill>
                <a:srgbClr val="000000"/>
              </a:solidFill>
              <a:effectLst/>
              <a:latin typeface="Lato" panose="020B0604020202020204" charset="0"/>
            </a:endParaRPr>
          </a:p>
        </p:txBody>
      </p:sp>
    </p:spTree>
    <p:extLst>
      <p:ext uri="{BB962C8B-B14F-4D97-AF65-F5344CB8AC3E}">
        <p14:creationId xmlns:p14="http://schemas.microsoft.com/office/powerpoint/2010/main" val="53611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Font typeface="+mj-lt"/>
              <a:buNone/>
            </a:pPr>
            <a:r>
              <a:rPr lang="en-US" sz="1050" b="0" i="0" dirty="0">
                <a:solidFill>
                  <a:srgbClr val="000000"/>
                </a:solidFill>
                <a:effectLst/>
                <a:latin typeface="+mn-lt"/>
              </a:rPr>
              <a:t>First, publicly available datasets are too complex for traditional ML models as most require Deep Learning or advanced Image Processing</a:t>
            </a:r>
          </a:p>
          <a:p>
            <a:pPr marL="158750" indent="0" algn="l">
              <a:buFont typeface="+mj-lt"/>
              <a:buNone/>
            </a:pPr>
            <a:endParaRPr lang="en-US" sz="1050" b="0" i="0" dirty="0">
              <a:solidFill>
                <a:srgbClr val="000000"/>
              </a:solidFill>
              <a:effectLst/>
              <a:latin typeface="+mn-lt"/>
            </a:endParaRPr>
          </a:p>
          <a:p>
            <a:pPr marL="158750" indent="0" algn="l">
              <a:buFont typeface="+mj-lt"/>
              <a:buNone/>
            </a:pPr>
            <a:r>
              <a:rPr lang="en-US" sz="1050" b="0" i="0" dirty="0">
                <a:solidFill>
                  <a:srgbClr val="000000"/>
                </a:solidFill>
                <a:effectLst/>
                <a:latin typeface="+mn-lt"/>
              </a:rPr>
              <a:t>Second, public datasets that can be handled by traditional ML models have small sample sizes, typically in the tens to hundreds range, but rarely in thousands</a:t>
            </a:r>
          </a:p>
          <a:p>
            <a:pPr marL="158750" indent="0" algn="l">
              <a:buFont typeface="+mj-lt"/>
              <a:buNone/>
            </a:pPr>
            <a:endParaRPr lang="en-US" sz="1050" b="0" i="0" dirty="0">
              <a:solidFill>
                <a:srgbClr val="000000"/>
              </a:solidFill>
              <a:effectLst/>
              <a:latin typeface="+mn-lt"/>
            </a:endParaRPr>
          </a:p>
          <a:p>
            <a:pPr marL="158750" indent="0" algn="l">
              <a:buFont typeface="+mj-lt"/>
              <a:buNone/>
            </a:pPr>
            <a:r>
              <a:rPr lang="en-US" sz="1050" b="0" i="0" dirty="0">
                <a:solidFill>
                  <a:srgbClr val="000000"/>
                </a:solidFill>
                <a:effectLst/>
                <a:latin typeface="+mn-lt"/>
              </a:rPr>
              <a:t>Third, datasets with large sample sizes that can be handled by traditional ML models are not available publicly and are most likely being processed for publication.</a:t>
            </a:r>
          </a:p>
          <a:p>
            <a:pPr marL="158750" indent="0" algn="l">
              <a:buFont typeface="+mj-lt"/>
              <a:buNone/>
            </a:pPr>
            <a:endParaRPr lang="en-US" sz="1050" b="0" i="0" dirty="0">
              <a:solidFill>
                <a:srgbClr val="000000"/>
              </a:solidFill>
              <a:effectLst/>
              <a:latin typeface="+mn-lt"/>
            </a:endParaRPr>
          </a:p>
          <a:p>
            <a:pPr marL="158750" indent="0" algn="l">
              <a:buFont typeface="+mj-lt"/>
              <a:buNone/>
            </a:pPr>
            <a:r>
              <a:rPr lang="en-US" sz="1050" b="0" i="0" dirty="0">
                <a:solidFill>
                  <a:srgbClr val="000000"/>
                </a:solidFill>
                <a:effectLst/>
                <a:latin typeface="+mn-lt"/>
              </a:rPr>
              <a:t>To address these problems, I can either wait for next term, where Deep Learning and Image Processing will be discussed, or I can contact some labs for potential collaboration, but both will take time</a:t>
            </a:r>
            <a:endParaRPr lang="en-US" sz="1050" dirty="0">
              <a:latin typeface="+mn-lt"/>
            </a:endParaRPr>
          </a:p>
        </p:txBody>
      </p:sp>
    </p:spTree>
    <p:extLst>
      <p:ext uri="{BB962C8B-B14F-4D97-AF65-F5344CB8AC3E}">
        <p14:creationId xmlns:p14="http://schemas.microsoft.com/office/powerpoint/2010/main" val="32667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b="0" i="0" dirty="0">
                <a:solidFill>
                  <a:srgbClr val="000000"/>
                </a:solidFill>
                <a:effectLst/>
                <a:latin typeface="+mj-lt"/>
              </a:rPr>
              <a:t>This led me to the question, “how can we handle public datasets with small sample sizes?“</a:t>
            </a:r>
          </a:p>
          <a:p>
            <a:pPr marL="0" lvl="0" indent="0" algn="l" rtl="0">
              <a:spcBef>
                <a:spcPts val="0"/>
              </a:spcBef>
              <a:spcAft>
                <a:spcPts val="0"/>
              </a:spcAft>
              <a:buNone/>
            </a:pPr>
            <a:endParaRPr lang="en-US" sz="1050" b="0" i="0" dirty="0">
              <a:solidFill>
                <a:srgbClr val="000000"/>
              </a:solidFill>
              <a:effectLst/>
              <a:latin typeface="+mj-lt"/>
            </a:endParaRPr>
          </a:p>
          <a:p>
            <a:pPr marL="0" lvl="0" indent="0" algn="l" rtl="0">
              <a:spcBef>
                <a:spcPts val="0"/>
              </a:spcBef>
              <a:spcAft>
                <a:spcPts val="0"/>
              </a:spcAft>
              <a:buNone/>
            </a:pPr>
            <a:r>
              <a:rPr lang="en-US" sz="1050" b="0" i="0" dirty="0">
                <a:solidFill>
                  <a:srgbClr val="000000"/>
                </a:solidFill>
                <a:effectLst/>
                <a:latin typeface="+mj-lt"/>
              </a:rPr>
              <a:t>And now for my project, I am going to demonstrate how do that and how ML models can be interpreted in a biological context</a:t>
            </a:r>
          </a:p>
        </p:txBody>
      </p:sp>
    </p:spTree>
    <p:extLst>
      <p:ext uri="{BB962C8B-B14F-4D97-AF65-F5344CB8AC3E}">
        <p14:creationId xmlns:p14="http://schemas.microsoft.com/office/powerpoint/2010/main" val="392782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50" dirty="0">
                <a:latin typeface="+mj-lt"/>
              </a:rPr>
              <a:t>The dataset I used in this study was obtained from Ahmad et al.’s research published in 2017. </a:t>
            </a:r>
          </a:p>
          <a:p>
            <a:pPr marL="158750" indent="0">
              <a:buNone/>
            </a:pPr>
            <a:endParaRPr lang="en-US" sz="1050" dirty="0">
              <a:latin typeface="+mj-lt"/>
            </a:endParaRPr>
          </a:p>
          <a:p>
            <a:pPr marL="158750" indent="0">
              <a:buNone/>
            </a:pPr>
            <a:r>
              <a:rPr lang="en-US" sz="1050" dirty="0">
                <a:latin typeface="+mj-lt"/>
              </a:rPr>
              <a:t>The dataset has 299 Pakistani patients, with 12 variables identified by the researchers as relevant factors contributing to heart failure. </a:t>
            </a:r>
          </a:p>
          <a:p>
            <a:pPr marL="158750" indent="0">
              <a:buNone/>
            </a:pPr>
            <a:endParaRPr lang="en-US" sz="1050" dirty="0">
              <a:latin typeface="+mj-lt"/>
            </a:endParaRPr>
          </a:p>
          <a:p>
            <a:pPr marL="158750" indent="0">
              <a:buNone/>
            </a:pPr>
            <a:r>
              <a:rPr lang="en-US" sz="1050" dirty="0">
                <a:latin typeface="+mj-lt"/>
              </a:rPr>
              <a:t>They identified 3 data categories such as patient information, medical history, and blood chemistry.</a:t>
            </a:r>
          </a:p>
        </p:txBody>
      </p:sp>
    </p:spTree>
    <p:extLst>
      <p:ext uri="{BB962C8B-B14F-4D97-AF65-F5344CB8AC3E}">
        <p14:creationId xmlns:p14="http://schemas.microsoft.com/office/powerpoint/2010/main" val="90518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6b628f12ae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6b628f12ae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The methodology I used is as follows. I processed the data, then I did a run of classifier models with the standard train-test split, and then I performed a parallel run using the Leave One Out Cross Validation method, and then I compared the results of the two runs</a:t>
            </a:r>
            <a:endParaRPr sz="1050" dirty="0"/>
          </a:p>
        </p:txBody>
      </p:sp>
    </p:spTree>
    <p:extLst>
      <p:ext uri="{BB962C8B-B14F-4D97-AF65-F5344CB8AC3E}">
        <p14:creationId xmlns:p14="http://schemas.microsoft.com/office/powerpoint/2010/main" val="134113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050" b="0" i="0" dirty="0">
                <a:solidFill>
                  <a:srgbClr val="000000"/>
                </a:solidFill>
                <a:effectLst/>
                <a:latin typeface="+mj-lt"/>
              </a:rPr>
              <a:t>But what is Leave One Out Cross Validation (LOOCV)?</a:t>
            </a:r>
          </a:p>
          <a:p>
            <a:pPr marL="158750" indent="0" algn="l">
              <a:buNone/>
            </a:pPr>
            <a:endParaRPr lang="en-US" sz="1050" b="0" i="0" dirty="0">
              <a:solidFill>
                <a:srgbClr val="000000"/>
              </a:solidFill>
              <a:effectLst/>
              <a:latin typeface="+mj-lt"/>
            </a:endParaRPr>
          </a:p>
          <a:p>
            <a:pPr marL="158750" indent="0" algn="l">
              <a:buNone/>
            </a:pPr>
            <a:r>
              <a:rPr lang="en-US" sz="1050" b="0" i="0" dirty="0">
                <a:solidFill>
                  <a:srgbClr val="000000"/>
                </a:solidFill>
                <a:effectLst/>
                <a:latin typeface="+mj-lt"/>
              </a:rPr>
              <a:t>It is an extreme version of the k-fold cross validation, wherein all but one is used as the learning set. So for this study, the LOO method produced 299 models per algorithm and 299 accuracy values were calculated. To get the final accuracy, the 299 accuracies were averaged.</a:t>
            </a:r>
          </a:p>
          <a:p>
            <a:pPr marL="158750" indent="0" algn="l">
              <a:buNone/>
            </a:pPr>
            <a:endParaRPr lang="en-US" sz="1050" b="0" i="0" dirty="0">
              <a:solidFill>
                <a:srgbClr val="000000"/>
              </a:solidFill>
              <a:effectLst/>
              <a:latin typeface="+mj-lt"/>
            </a:endParaRPr>
          </a:p>
          <a:p>
            <a:pPr marL="158750" indent="0" algn="l">
              <a:buNone/>
            </a:pPr>
            <a:r>
              <a:rPr lang="en-US" sz="1050" b="0" i="0" dirty="0">
                <a:solidFill>
                  <a:srgbClr val="000000"/>
                </a:solidFill>
                <a:effectLst/>
                <a:latin typeface="+mj-lt"/>
              </a:rPr>
              <a:t>The advantage of using LOO is the more robust estimation of the model's performance. Since we're using the whole dataset, bias is minimized, and overestimation of error is reduced. Randomness due to data splitting is also removed. In fact, LOO is usually preferred over the usual train-test split when the dataset is small or when robustness of accuracy is preferred over computational costs.</a:t>
            </a:r>
          </a:p>
          <a:p>
            <a:pPr marL="158750" indent="0" algn="l">
              <a:buNone/>
            </a:pPr>
            <a:endParaRPr lang="en-US" sz="1050" b="0" i="0" dirty="0">
              <a:solidFill>
                <a:srgbClr val="000000"/>
              </a:solidFill>
              <a:effectLst/>
              <a:latin typeface="+mj-lt"/>
            </a:endParaRPr>
          </a:p>
          <a:p>
            <a:pPr marL="158750" indent="0" algn="l">
              <a:buNone/>
            </a:pPr>
            <a:r>
              <a:rPr lang="en-US" sz="1050" b="0" i="0" dirty="0">
                <a:solidFill>
                  <a:srgbClr val="000000"/>
                </a:solidFill>
                <a:effectLst/>
                <a:latin typeface="+mj-lt"/>
              </a:rPr>
              <a:t>So to answer my initial question of how can we handle small datasets, we can use the LOO method to produce robust results.</a:t>
            </a:r>
            <a:endParaRPr lang="en-US" sz="1050" dirty="0">
              <a:latin typeface="+mj-lt"/>
            </a:endParaRPr>
          </a:p>
        </p:txBody>
      </p:sp>
    </p:spTree>
    <p:extLst>
      <p:ext uri="{BB962C8B-B14F-4D97-AF65-F5344CB8AC3E}">
        <p14:creationId xmlns:p14="http://schemas.microsoft.com/office/powerpoint/2010/main" val="4014708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050" b="0" i="0" dirty="0">
                <a:solidFill>
                  <a:srgbClr val="000000"/>
                </a:solidFill>
                <a:effectLst/>
                <a:latin typeface="Lato" panose="020B0604020202020204" charset="0"/>
              </a:rPr>
              <a:t>Looking at the results of parallel runs,, we can see that only </a:t>
            </a:r>
            <a:r>
              <a:rPr lang="en-US" sz="1050" b="0" i="0" dirty="0" err="1">
                <a:solidFill>
                  <a:srgbClr val="000000"/>
                </a:solidFill>
                <a:effectLst/>
                <a:latin typeface="Lato" panose="020B0604020202020204" charset="0"/>
              </a:rPr>
              <a:t>kNN</a:t>
            </a:r>
            <a:r>
              <a:rPr lang="en-US" sz="1050" b="0" i="0" dirty="0">
                <a:solidFill>
                  <a:srgbClr val="000000"/>
                </a:solidFill>
                <a:effectLst/>
                <a:latin typeface="Lato" panose="020B0604020202020204" charset="0"/>
              </a:rPr>
              <a:t> has a higher LOO test accuracy compared to the train-test split method. The other test accuracies are lower, but still within a comparable range. These results are as expected. </a:t>
            </a:r>
          </a:p>
          <a:p>
            <a:pPr marL="158750" indent="0" algn="l">
              <a:buNone/>
            </a:pPr>
            <a:endParaRPr lang="en-US" sz="1050" b="0" i="0" dirty="0">
              <a:solidFill>
                <a:srgbClr val="000000"/>
              </a:solidFill>
              <a:effectLst/>
              <a:latin typeface="Lato" panose="020B0604020202020204" charset="0"/>
            </a:endParaRPr>
          </a:p>
          <a:p>
            <a:pPr marL="158750" indent="0" algn="l">
              <a:buNone/>
            </a:pPr>
            <a:r>
              <a:rPr lang="en-US" sz="1050" b="0" i="0" dirty="0">
                <a:solidFill>
                  <a:srgbClr val="000000"/>
                </a:solidFill>
                <a:effectLst/>
                <a:latin typeface="Lato" panose="020B0604020202020204" charset="0"/>
              </a:rPr>
              <a:t>In terms of total runtime, the train-test split method for 8 algorithms only took about 2 seconds while it took around 4 mins for the LOO method.</a:t>
            </a:r>
          </a:p>
          <a:p>
            <a:pPr marL="158750" indent="0" algn="l">
              <a:buNone/>
            </a:pPr>
            <a:endParaRPr lang="en-US" sz="1050" b="0" i="0" dirty="0">
              <a:solidFill>
                <a:srgbClr val="000000"/>
              </a:solidFill>
              <a:effectLst/>
              <a:latin typeface="Lato" panose="020B0604020202020204" charset="0"/>
            </a:endParaRPr>
          </a:p>
          <a:p>
            <a:pPr marL="158750" indent="0" algn="l">
              <a:buNone/>
            </a:pPr>
            <a:r>
              <a:rPr lang="en-US" sz="1050" b="0" i="0" dirty="0">
                <a:solidFill>
                  <a:srgbClr val="000000"/>
                </a:solidFill>
                <a:effectLst/>
                <a:latin typeface="Lato" panose="020B0604020202020204" charset="0"/>
              </a:rPr>
              <a:t>In terms of model selection for predicting heart failure, we want the accuracy to be robust. Following this, it is preferable to pick the models produced via LOO compared to the train-test split. The calculated test accuracies via LOO are also higher than the 1.25 PCC , meaning all of them can predict better than chance.</a:t>
            </a:r>
          </a:p>
        </p:txBody>
      </p:sp>
    </p:spTree>
    <p:extLst>
      <p:ext uri="{BB962C8B-B14F-4D97-AF65-F5344CB8AC3E}">
        <p14:creationId xmlns:p14="http://schemas.microsoft.com/office/powerpoint/2010/main" val="223355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050" b="0" i="0" dirty="0">
                <a:solidFill>
                  <a:srgbClr val="000000"/>
                </a:solidFill>
                <a:effectLst/>
                <a:latin typeface="Lato" panose="020B0604020202020204" charset="0"/>
              </a:rPr>
              <a:t>Moving forward, let's say we picked the Random Forest classifier as our model of choice, how do we proceed? </a:t>
            </a:r>
          </a:p>
          <a:p>
            <a:pPr marL="158750" indent="0" algn="l">
              <a:buNone/>
            </a:pPr>
            <a:endParaRPr lang="en-US" sz="1050" b="0" i="0" dirty="0">
              <a:solidFill>
                <a:srgbClr val="000000"/>
              </a:solidFill>
              <a:effectLst/>
              <a:latin typeface="Lato" panose="020B0604020202020204" charset="0"/>
            </a:endParaRPr>
          </a:p>
          <a:p>
            <a:pPr marL="158750" indent="0" algn="l">
              <a:buNone/>
            </a:pPr>
            <a:r>
              <a:rPr lang="en-US" sz="1050" b="0" i="0" dirty="0">
                <a:solidFill>
                  <a:srgbClr val="000000"/>
                </a:solidFill>
                <a:effectLst/>
                <a:latin typeface="Lato" panose="020B0604020202020204" charset="0"/>
              </a:rPr>
              <a:t>First, I want to highlight that even though we have an accuracy of 85%, we still need to be skeptical when we use this model for non-Pakistani people. The study and the data was done in a Pakistani context and applying the model to non-Pakistani people can include some context changes on a molecular level that even ML models might not account for. </a:t>
            </a:r>
          </a:p>
          <a:p>
            <a:pPr marL="158750" indent="0" algn="l">
              <a:buNone/>
            </a:pPr>
            <a:endParaRPr lang="en-US" sz="1050" b="0" i="0" dirty="0">
              <a:solidFill>
                <a:srgbClr val="000000"/>
              </a:solidFill>
              <a:effectLst/>
              <a:latin typeface="Lato" panose="020B0604020202020204" charset="0"/>
            </a:endParaRPr>
          </a:p>
          <a:p>
            <a:pPr marL="158750" indent="0" algn="l">
              <a:buNone/>
            </a:pPr>
            <a:r>
              <a:rPr lang="en-US" sz="1050" b="0" i="0" dirty="0">
                <a:solidFill>
                  <a:srgbClr val="000000"/>
                </a:solidFill>
                <a:effectLst/>
                <a:latin typeface="Lato" panose="020B0604020202020204" charset="0"/>
              </a:rPr>
              <a:t>The value of this model when applied to a different context is that it can provide us with a base expectation of what might happen. However, it's still the responsibility of the researchers to use their domain knowledge for decision making. In short, the ML model is used to augment decision making, not replace the decision maker.</a:t>
            </a:r>
          </a:p>
        </p:txBody>
      </p:sp>
    </p:spTree>
    <p:extLst>
      <p:ext uri="{BB962C8B-B14F-4D97-AF65-F5344CB8AC3E}">
        <p14:creationId xmlns:p14="http://schemas.microsoft.com/office/powerpoint/2010/main" val="355339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Font typeface="+mj-lt"/>
              <a:buNone/>
            </a:pPr>
            <a:r>
              <a:rPr lang="en-US" b="0" i="0" dirty="0">
                <a:solidFill>
                  <a:srgbClr val="000000"/>
                </a:solidFill>
                <a:effectLst/>
                <a:latin typeface="+mj-lt"/>
              </a:rPr>
              <a:t>In summary:</a:t>
            </a:r>
          </a:p>
          <a:p>
            <a:pPr algn="l">
              <a:buFont typeface="+mj-lt"/>
              <a:buAutoNum type="arabicPeriod"/>
            </a:pPr>
            <a:r>
              <a:rPr lang="en-US" b="0" i="0" dirty="0">
                <a:solidFill>
                  <a:srgbClr val="000000"/>
                </a:solidFill>
                <a:effectLst/>
                <a:latin typeface="+mj-lt"/>
              </a:rPr>
              <a:t>We can use the Leave One Out Cross Validation method to handle datasets with small samples as the calculated test accuracies are more robust than the train-test split method</a:t>
            </a:r>
          </a:p>
          <a:p>
            <a:pPr algn="l">
              <a:buFont typeface="+mj-lt"/>
              <a:buAutoNum type="arabicPeriod"/>
            </a:pPr>
            <a:endParaRPr lang="en-US" b="0" i="0" dirty="0">
              <a:solidFill>
                <a:srgbClr val="000000"/>
              </a:solidFill>
              <a:effectLst/>
              <a:latin typeface="+mj-lt"/>
            </a:endParaRPr>
          </a:p>
          <a:p>
            <a:pPr algn="l">
              <a:buFont typeface="+mj-lt"/>
              <a:buAutoNum type="arabicPeriod" startAt="2"/>
            </a:pPr>
            <a:r>
              <a:rPr lang="en-US" b="0" i="0" dirty="0">
                <a:solidFill>
                  <a:srgbClr val="000000"/>
                </a:solidFill>
                <a:effectLst/>
                <a:latin typeface="+mj-lt"/>
              </a:rPr>
              <a:t>Application and interpretation of ML in a biological problem is highly context dependent. While I was able to create a model with 85% accuracy, applying this model non-Pakistani people should be handled with skepticism. There are some context changes on a molecular level that even traditional machine learning models might not account for.</a:t>
            </a:r>
          </a:p>
          <a:p>
            <a:pPr algn="l">
              <a:buFont typeface="+mj-lt"/>
              <a:buAutoNum type="arabicPeriod" startAt="2"/>
            </a:pPr>
            <a:endParaRPr lang="en-US" b="0" i="0" dirty="0">
              <a:solidFill>
                <a:srgbClr val="000000"/>
              </a:solidFill>
              <a:effectLst/>
              <a:latin typeface="+mj-lt"/>
            </a:endParaRPr>
          </a:p>
          <a:p>
            <a:pPr algn="l">
              <a:buFont typeface="+mj-lt"/>
              <a:buAutoNum type="arabicPeriod" startAt="3"/>
            </a:pPr>
            <a:r>
              <a:rPr lang="en-US" b="0" i="0" dirty="0">
                <a:solidFill>
                  <a:srgbClr val="000000"/>
                </a:solidFill>
                <a:effectLst/>
                <a:latin typeface="+mj-lt"/>
              </a:rPr>
              <a:t>The value that the ML model with 85% accuracy gives when we applied in a different context is that it can provide us with a base expectation of what can happen. The ML model is used to augment decision making but not replace the decision makers.</a:t>
            </a:r>
          </a:p>
        </p:txBody>
      </p:sp>
    </p:spTree>
    <p:extLst>
      <p:ext uri="{BB962C8B-B14F-4D97-AF65-F5344CB8AC3E}">
        <p14:creationId xmlns:p14="http://schemas.microsoft.com/office/powerpoint/2010/main" val="387627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43"/>
        <p:cNvGrpSpPr/>
        <p:nvPr/>
      </p:nvGrpSpPr>
      <p:grpSpPr>
        <a:xfrm>
          <a:off x="0" y="0"/>
          <a:ext cx="0" cy="0"/>
          <a:chOff x="0" y="0"/>
          <a:chExt cx="0" cy="0"/>
        </a:xfrm>
      </p:grpSpPr>
      <p:sp>
        <p:nvSpPr>
          <p:cNvPr id="44" name="Google Shape;44;p4"/>
          <p:cNvSpPr/>
          <p:nvPr/>
        </p:nvSpPr>
        <p:spPr>
          <a:xfrm rot="8100349">
            <a:off x="6233847" y="2738522"/>
            <a:ext cx="5426236" cy="4103204"/>
          </a:xfrm>
          <a:custGeom>
            <a:avLst/>
            <a:gdLst/>
            <a:ahLst/>
            <a:cxnLst/>
            <a:rect l="l" t="t" r="r" b="b"/>
            <a:pathLst>
              <a:path w="155846" h="123228" extrusionOk="0">
                <a:moveTo>
                  <a:pt x="143537" y="1"/>
                </a:moveTo>
                <a:lnTo>
                  <a:pt x="1" y="114182"/>
                </a:lnTo>
                <a:cubicBezTo>
                  <a:pt x="5901" y="119314"/>
                  <a:pt x="13518" y="123227"/>
                  <a:pt x="21197" y="123227"/>
                </a:cubicBezTo>
                <a:cubicBezTo>
                  <a:pt x="22851" y="123227"/>
                  <a:pt x="24509" y="123045"/>
                  <a:pt x="26153" y="122655"/>
                </a:cubicBezTo>
                <a:cubicBezTo>
                  <a:pt x="37494" y="119920"/>
                  <a:pt x="44333" y="108678"/>
                  <a:pt x="49803" y="98371"/>
                </a:cubicBezTo>
                <a:cubicBezTo>
                  <a:pt x="55240" y="88064"/>
                  <a:pt x="61745" y="76722"/>
                  <a:pt x="72986" y="73553"/>
                </a:cubicBezTo>
                <a:cubicBezTo>
                  <a:pt x="75163" y="72935"/>
                  <a:pt x="77361" y="72673"/>
                  <a:pt x="79569" y="72673"/>
                </a:cubicBezTo>
                <a:cubicBezTo>
                  <a:pt x="87002" y="72673"/>
                  <a:pt x="94547" y="75642"/>
                  <a:pt x="101774" y="77956"/>
                </a:cubicBezTo>
                <a:cubicBezTo>
                  <a:pt x="106502" y="79449"/>
                  <a:pt x="111703" y="80629"/>
                  <a:pt x="116672" y="80629"/>
                </a:cubicBezTo>
                <a:cubicBezTo>
                  <a:pt x="121588" y="80629"/>
                  <a:pt x="126278" y="79474"/>
                  <a:pt x="130060" y="76322"/>
                </a:cubicBezTo>
                <a:cubicBezTo>
                  <a:pt x="135765" y="71552"/>
                  <a:pt x="137566" y="63646"/>
                  <a:pt x="138133" y="56208"/>
                </a:cubicBezTo>
                <a:cubicBezTo>
                  <a:pt x="139234" y="41864"/>
                  <a:pt x="141435" y="33491"/>
                  <a:pt x="149408" y="21483"/>
                </a:cubicBezTo>
                <a:cubicBezTo>
                  <a:pt x="155846" y="11776"/>
                  <a:pt x="155178" y="5171"/>
                  <a:pt x="1435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270510">
            <a:off x="-2296240" y="3342004"/>
            <a:ext cx="4213159" cy="3385145"/>
          </a:xfrm>
          <a:custGeom>
            <a:avLst/>
            <a:gdLst/>
            <a:ahLst/>
            <a:cxnLst/>
            <a:rect l="l" t="t" r="r" b="b"/>
            <a:pathLst>
              <a:path w="141702" h="132002" extrusionOk="0">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txBox="1">
            <a:spLocks noGrp="1"/>
          </p:cNvSpPr>
          <p:nvPr>
            <p:ph type="title"/>
          </p:nvPr>
        </p:nvSpPr>
        <p:spPr>
          <a:xfrm>
            <a:off x="610738" y="616849"/>
            <a:ext cx="7916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4"/>
          <p:cNvSpPr txBox="1">
            <a:spLocks noGrp="1"/>
          </p:cNvSpPr>
          <p:nvPr>
            <p:ph type="body" idx="1"/>
          </p:nvPr>
        </p:nvSpPr>
        <p:spPr>
          <a:xfrm>
            <a:off x="610503" y="1421142"/>
            <a:ext cx="7916700" cy="313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100">
                <a:solidFill>
                  <a:schemeClr val="dk1"/>
                </a:solidFill>
              </a:defRPr>
            </a:lvl1pPr>
            <a:lvl2pPr marL="914400" lvl="1" indent="-317500" rtl="0">
              <a:lnSpc>
                <a:spcPct val="100000"/>
              </a:lnSpc>
              <a:spcBef>
                <a:spcPts val="1600"/>
              </a:spcBef>
              <a:spcAft>
                <a:spcPts val="0"/>
              </a:spcAft>
              <a:buClr>
                <a:schemeClr val="dk1"/>
              </a:buClr>
              <a:buSzPts val="1400"/>
              <a:buChar char="○"/>
              <a:defRPr>
                <a:solidFill>
                  <a:schemeClr val="dk1"/>
                </a:solidFill>
              </a:defRPr>
            </a:lvl2pPr>
            <a:lvl3pPr marL="1371600" lvl="2" indent="-317500" rtl="0">
              <a:lnSpc>
                <a:spcPct val="100000"/>
              </a:lnSpc>
              <a:spcBef>
                <a:spcPts val="1600"/>
              </a:spcBef>
              <a:spcAft>
                <a:spcPts val="0"/>
              </a:spcAft>
              <a:buClr>
                <a:schemeClr val="dk1"/>
              </a:buClr>
              <a:buSzPts val="1400"/>
              <a:buChar char="■"/>
              <a:defRPr>
                <a:solidFill>
                  <a:schemeClr val="dk1"/>
                </a:solidFill>
              </a:defRPr>
            </a:lvl3pPr>
            <a:lvl4pPr marL="1828800" lvl="3" indent="-317500" rtl="0">
              <a:lnSpc>
                <a:spcPct val="100000"/>
              </a:lnSpc>
              <a:spcBef>
                <a:spcPts val="1600"/>
              </a:spcBef>
              <a:spcAft>
                <a:spcPts val="0"/>
              </a:spcAft>
              <a:buClr>
                <a:schemeClr val="dk1"/>
              </a:buClr>
              <a:buSzPts val="1400"/>
              <a:buChar char="●"/>
              <a:defRPr>
                <a:solidFill>
                  <a:schemeClr val="dk1"/>
                </a:solidFill>
              </a:defRPr>
            </a:lvl4pPr>
            <a:lvl5pPr marL="2286000" lvl="4" indent="-317500" rtl="0">
              <a:lnSpc>
                <a:spcPct val="100000"/>
              </a:lnSpc>
              <a:spcBef>
                <a:spcPts val="1600"/>
              </a:spcBef>
              <a:spcAft>
                <a:spcPts val="0"/>
              </a:spcAft>
              <a:buClr>
                <a:schemeClr val="dk1"/>
              </a:buClr>
              <a:buSzPts val="1400"/>
              <a:buChar char="○"/>
              <a:defRPr>
                <a:solidFill>
                  <a:schemeClr val="dk1"/>
                </a:solidFill>
              </a:defRPr>
            </a:lvl5pPr>
            <a:lvl6pPr marL="2743200" lvl="5" indent="-317500" rtl="0">
              <a:lnSpc>
                <a:spcPct val="100000"/>
              </a:lnSpc>
              <a:spcBef>
                <a:spcPts val="1600"/>
              </a:spcBef>
              <a:spcAft>
                <a:spcPts val="0"/>
              </a:spcAft>
              <a:buClr>
                <a:schemeClr val="dk1"/>
              </a:buClr>
              <a:buSzPts val="1400"/>
              <a:buChar char="■"/>
              <a:defRPr>
                <a:solidFill>
                  <a:schemeClr val="dk1"/>
                </a:solidFill>
              </a:defRPr>
            </a:lvl6pPr>
            <a:lvl7pPr marL="3200400" lvl="6" indent="-317500" rtl="0">
              <a:lnSpc>
                <a:spcPct val="100000"/>
              </a:lnSpc>
              <a:spcBef>
                <a:spcPts val="1600"/>
              </a:spcBef>
              <a:spcAft>
                <a:spcPts val="0"/>
              </a:spcAft>
              <a:buClr>
                <a:schemeClr val="dk1"/>
              </a:buClr>
              <a:buSzPts val="1400"/>
              <a:buChar char="●"/>
              <a:defRPr>
                <a:solidFill>
                  <a:schemeClr val="dk1"/>
                </a:solidFill>
              </a:defRPr>
            </a:lvl7pPr>
            <a:lvl8pPr marL="3657600" lvl="7" indent="-317500" rtl="0">
              <a:lnSpc>
                <a:spcPct val="100000"/>
              </a:lnSpc>
              <a:spcBef>
                <a:spcPts val="1600"/>
              </a:spcBef>
              <a:spcAft>
                <a:spcPts val="0"/>
              </a:spcAft>
              <a:buClr>
                <a:schemeClr val="dk1"/>
              </a:buClr>
              <a:buSzPts val="1400"/>
              <a:buChar char="○"/>
              <a:defRPr>
                <a:solidFill>
                  <a:schemeClr val="dk1"/>
                </a:solidFill>
              </a:defRPr>
            </a:lvl8pPr>
            <a:lvl9pPr marL="4114800" lvl="8" indent="-317500" rtl="0">
              <a:lnSpc>
                <a:spcPct val="100000"/>
              </a:lnSpc>
              <a:spcBef>
                <a:spcPts val="1600"/>
              </a:spcBef>
              <a:spcAft>
                <a:spcPts val="1600"/>
              </a:spcAft>
              <a:buClr>
                <a:schemeClr val="dk1"/>
              </a:buClr>
              <a:buSzPts val="1400"/>
              <a:buChar char="■"/>
              <a:defRPr>
                <a:solidFill>
                  <a:schemeClr val="dk1"/>
                </a:solidFill>
              </a:defRPr>
            </a:lvl9pPr>
          </a:lstStyle>
          <a:p>
            <a:endParaRPr/>
          </a:p>
        </p:txBody>
      </p:sp>
      <p:grpSp>
        <p:nvGrpSpPr>
          <p:cNvPr id="48" name="Google Shape;48;p4"/>
          <p:cNvGrpSpPr/>
          <p:nvPr/>
        </p:nvGrpSpPr>
        <p:grpSpPr>
          <a:xfrm>
            <a:off x="8685150" y="2638238"/>
            <a:ext cx="458838" cy="2413675"/>
            <a:chOff x="8685150" y="2638238"/>
            <a:chExt cx="458838" cy="2413675"/>
          </a:xfrm>
        </p:grpSpPr>
        <p:sp>
          <p:nvSpPr>
            <p:cNvPr id="49" name="Google Shape;49;p4"/>
            <p:cNvSpPr/>
            <p:nvPr/>
          </p:nvSpPr>
          <p:spPr>
            <a:xfrm>
              <a:off x="8809938" y="2638238"/>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685150" y="500016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9010538" y="4265463"/>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a:off x="174170" y="4496442"/>
            <a:ext cx="468195" cy="484968"/>
            <a:chOff x="1702350" y="7913250"/>
            <a:chExt cx="1361825" cy="1410200"/>
          </a:xfrm>
        </p:grpSpPr>
        <p:sp>
          <p:nvSpPr>
            <p:cNvPr id="53" name="Google Shape;53;p4"/>
            <p:cNvSpPr/>
            <p:nvPr/>
          </p:nvSpPr>
          <p:spPr>
            <a:xfrm>
              <a:off x="1950850" y="8271000"/>
              <a:ext cx="897325" cy="832050"/>
            </a:xfrm>
            <a:custGeom>
              <a:avLst/>
              <a:gdLst/>
              <a:ahLst/>
              <a:cxnLst/>
              <a:rect l="l" t="t" r="r" b="b"/>
              <a:pathLst>
                <a:path w="35893" h="33282" extrusionOk="0">
                  <a:moveTo>
                    <a:pt x="17613" y="1"/>
                  </a:moveTo>
                  <a:cubicBezTo>
                    <a:pt x="10108" y="535"/>
                    <a:pt x="3670" y="4637"/>
                    <a:pt x="1535" y="12076"/>
                  </a:cubicBezTo>
                  <a:cubicBezTo>
                    <a:pt x="1" y="17480"/>
                    <a:pt x="1435" y="22750"/>
                    <a:pt x="4304" y="27320"/>
                  </a:cubicBezTo>
                  <a:cubicBezTo>
                    <a:pt x="5071" y="28321"/>
                    <a:pt x="5972" y="29255"/>
                    <a:pt x="7073" y="30156"/>
                  </a:cubicBezTo>
                  <a:cubicBezTo>
                    <a:pt x="9761" y="32275"/>
                    <a:pt x="12991" y="33282"/>
                    <a:pt x="16246" y="33282"/>
                  </a:cubicBezTo>
                  <a:cubicBezTo>
                    <a:pt x="19291" y="33282"/>
                    <a:pt x="22358" y="32400"/>
                    <a:pt x="25019" y="30723"/>
                  </a:cubicBezTo>
                  <a:cubicBezTo>
                    <a:pt x="31390" y="26253"/>
                    <a:pt x="35893" y="17747"/>
                    <a:pt x="33391" y="10075"/>
                  </a:cubicBezTo>
                  <a:cubicBezTo>
                    <a:pt x="31190" y="3470"/>
                    <a:pt x="24518" y="1"/>
                    <a:pt x="17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585475" y="8021675"/>
              <a:ext cx="311925" cy="357000"/>
            </a:xfrm>
            <a:custGeom>
              <a:avLst/>
              <a:gdLst/>
              <a:ahLst/>
              <a:cxnLst/>
              <a:rect l="l" t="t" r="r" b="b"/>
              <a:pathLst>
                <a:path w="12477" h="14280" extrusionOk="0">
                  <a:moveTo>
                    <a:pt x="11842" y="0"/>
                  </a:moveTo>
                  <a:cubicBezTo>
                    <a:pt x="11833" y="13"/>
                    <a:pt x="11824" y="25"/>
                    <a:pt x="11815" y="38"/>
                  </a:cubicBezTo>
                  <a:lnTo>
                    <a:pt x="11815" y="38"/>
                  </a:lnTo>
                  <a:lnTo>
                    <a:pt x="11809" y="33"/>
                  </a:lnTo>
                  <a:cubicBezTo>
                    <a:pt x="11776" y="79"/>
                    <a:pt x="11743" y="127"/>
                    <a:pt x="11708" y="176"/>
                  </a:cubicBezTo>
                  <a:lnTo>
                    <a:pt x="11708" y="176"/>
                  </a:lnTo>
                  <a:cubicBezTo>
                    <a:pt x="11590" y="322"/>
                    <a:pt x="11482" y="437"/>
                    <a:pt x="11409" y="534"/>
                  </a:cubicBezTo>
                  <a:cubicBezTo>
                    <a:pt x="10808" y="1334"/>
                    <a:pt x="8040" y="4670"/>
                    <a:pt x="5338" y="7672"/>
                  </a:cubicBezTo>
                  <a:cubicBezTo>
                    <a:pt x="2636" y="10708"/>
                    <a:pt x="1" y="13476"/>
                    <a:pt x="167" y="13643"/>
                  </a:cubicBezTo>
                  <a:cubicBezTo>
                    <a:pt x="170" y="13645"/>
                    <a:pt x="173" y="13646"/>
                    <a:pt x="178" y="13646"/>
                  </a:cubicBezTo>
                  <a:cubicBezTo>
                    <a:pt x="383" y="13646"/>
                    <a:pt x="2601" y="11600"/>
                    <a:pt x="5022" y="9045"/>
                  </a:cubicBezTo>
                  <a:lnTo>
                    <a:pt x="5022" y="9045"/>
                  </a:lnTo>
                  <a:cubicBezTo>
                    <a:pt x="2881" y="11826"/>
                    <a:pt x="1183" y="14156"/>
                    <a:pt x="1335" y="14277"/>
                  </a:cubicBezTo>
                  <a:cubicBezTo>
                    <a:pt x="1338" y="14279"/>
                    <a:pt x="1342" y="14280"/>
                    <a:pt x="1346" y="14280"/>
                  </a:cubicBezTo>
                  <a:cubicBezTo>
                    <a:pt x="1583" y="14280"/>
                    <a:pt x="3782" y="11651"/>
                    <a:pt x="6238" y="8573"/>
                  </a:cubicBezTo>
                  <a:cubicBezTo>
                    <a:pt x="7506" y="7038"/>
                    <a:pt x="8807" y="5404"/>
                    <a:pt x="9908" y="3970"/>
                  </a:cubicBezTo>
                  <a:cubicBezTo>
                    <a:pt x="11042" y="2502"/>
                    <a:pt x="11909" y="1201"/>
                    <a:pt x="12476" y="467"/>
                  </a:cubicBezTo>
                  <a:lnTo>
                    <a:pt x="11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127650" y="7913250"/>
              <a:ext cx="146800" cy="433725"/>
            </a:xfrm>
            <a:custGeom>
              <a:avLst/>
              <a:gdLst/>
              <a:ahLst/>
              <a:cxnLst/>
              <a:rect l="l" t="t" r="r" b="b"/>
              <a:pathLst>
                <a:path w="5872" h="17349" extrusionOk="0">
                  <a:moveTo>
                    <a:pt x="768" y="1"/>
                  </a:moveTo>
                  <a:lnTo>
                    <a:pt x="1" y="167"/>
                  </a:lnTo>
                  <a:cubicBezTo>
                    <a:pt x="3" y="178"/>
                    <a:pt x="5" y="188"/>
                    <a:pt x="8" y="199"/>
                  </a:cubicBezTo>
                  <a:lnTo>
                    <a:pt x="8" y="199"/>
                  </a:lnTo>
                  <a:lnTo>
                    <a:pt x="1" y="201"/>
                  </a:lnTo>
                  <a:cubicBezTo>
                    <a:pt x="10" y="231"/>
                    <a:pt x="20" y="259"/>
                    <a:pt x="28" y="287"/>
                  </a:cubicBezTo>
                  <a:lnTo>
                    <a:pt x="28" y="287"/>
                  </a:lnTo>
                  <a:cubicBezTo>
                    <a:pt x="67" y="452"/>
                    <a:pt x="112" y="638"/>
                    <a:pt x="162" y="843"/>
                  </a:cubicBezTo>
                  <a:lnTo>
                    <a:pt x="162" y="843"/>
                  </a:lnTo>
                  <a:cubicBezTo>
                    <a:pt x="164" y="851"/>
                    <a:pt x="166" y="860"/>
                    <a:pt x="167" y="868"/>
                  </a:cubicBezTo>
                  <a:cubicBezTo>
                    <a:pt x="367" y="1835"/>
                    <a:pt x="1335" y="6038"/>
                    <a:pt x="2369" y="9941"/>
                  </a:cubicBezTo>
                  <a:cubicBezTo>
                    <a:pt x="3422" y="13758"/>
                    <a:pt x="4507" y="17348"/>
                    <a:pt x="4793" y="17348"/>
                  </a:cubicBezTo>
                  <a:cubicBezTo>
                    <a:pt x="4797" y="17348"/>
                    <a:pt x="4800" y="17348"/>
                    <a:pt x="4804" y="17346"/>
                  </a:cubicBezTo>
                  <a:cubicBezTo>
                    <a:pt x="4952" y="17272"/>
                    <a:pt x="4459" y="15272"/>
                    <a:pt x="3799" y="12638"/>
                  </a:cubicBezTo>
                  <a:lnTo>
                    <a:pt x="3799" y="12638"/>
                  </a:lnTo>
                  <a:cubicBezTo>
                    <a:pt x="4719" y="15052"/>
                    <a:pt x="5524" y="16814"/>
                    <a:pt x="5666" y="16814"/>
                  </a:cubicBezTo>
                  <a:cubicBezTo>
                    <a:pt x="5668" y="16814"/>
                    <a:pt x="5670" y="16813"/>
                    <a:pt x="5671" y="16813"/>
                  </a:cubicBezTo>
                  <a:cubicBezTo>
                    <a:pt x="5871" y="16713"/>
                    <a:pt x="4671" y="13477"/>
                    <a:pt x="3503" y="9774"/>
                  </a:cubicBezTo>
                  <a:cubicBezTo>
                    <a:pt x="2936" y="7940"/>
                    <a:pt x="2302" y="5938"/>
                    <a:pt x="1835" y="4170"/>
                  </a:cubicBezTo>
                  <a:cubicBezTo>
                    <a:pt x="1539" y="3144"/>
                    <a:pt x="1290" y="2189"/>
                    <a:pt x="1094" y="1400"/>
                  </a:cubicBezTo>
                  <a:lnTo>
                    <a:pt x="1094" y="1400"/>
                  </a:lnTo>
                  <a:cubicBezTo>
                    <a:pt x="1022" y="1078"/>
                    <a:pt x="968" y="829"/>
                    <a:pt x="935" y="668"/>
                  </a:cubicBezTo>
                  <a:cubicBezTo>
                    <a:pt x="914" y="628"/>
                    <a:pt x="897" y="578"/>
                    <a:pt x="882" y="521"/>
                  </a:cubicBezTo>
                  <a:lnTo>
                    <a:pt x="882" y="521"/>
                  </a:lnTo>
                  <a:cubicBezTo>
                    <a:pt x="867" y="458"/>
                    <a:pt x="852" y="397"/>
                    <a:pt x="838" y="337"/>
                  </a:cubicBezTo>
                  <a:lnTo>
                    <a:pt x="838" y="337"/>
                  </a:lnTo>
                  <a:cubicBezTo>
                    <a:pt x="817" y="238"/>
                    <a:pt x="795" y="125"/>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794925" y="8787825"/>
              <a:ext cx="386125" cy="284625"/>
            </a:xfrm>
            <a:custGeom>
              <a:avLst/>
              <a:gdLst/>
              <a:ahLst/>
              <a:cxnLst/>
              <a:rect l="l" t="t" r="r" b="b"/>
              <a:pathLst>
                <a:path w="15445" h="11385" extrusionOk="0">
                  <a:moveTo>
                    <a:pt x="14251" y="1"/>
                  </a:moveTo>
                  <a:cubicBezTo>
                    <a:pt x="13922" y="1"/>
                    <a:pt x="11267" y="2226"/>
                    <a:pt x="8239" y="4513"/>
                  </a:cubicBezTo>
                  <a:cubicBezTo>
                    <a:pt x="6638" y="5747"/>
                    <a:pt x="4970" y="7014"/>
                    <a:pt x="3469" y="8082"/>
                  </a:cubicBezTo>
                  <a:cubicBezTo>
                    <a:pt x="1968" y="9183"/>
                    <a:pt x="734" y="10150"/>
                    <a:pt x="0" y="10750"/>
                  </a:cubicBezTo>
                  <a:lnTo>
                    <a:pt x="467" y="11384"/>
                  </a:lnTo>
                  <a:cubicBezTo>
                    <a:pt x="475" y="11379"/>
                    <a:pt x="483" y="11374"/>
                    <a:pt x="490" y="11369"/>
                  </a:cubicBezTo>
                  <a:lnTo>
                    <a:pt x="490" y="11369"/>
                  </a:lnTo>
                  <a:lnTo>
                    <a:pt x="500" y="11384"/>
                  </a:lnTo>
                  <a:cubicBezTo>
                    <a:pt x="535" y="11355"/>
                    <a:pt x="572" y="11324"/>
                    <a:pt x="610" y="11292"/>
                  </a:cubicBezTo>
                  <a:lnTo>
                    <a:pt x="610" y="11292"/>
                  </a:lnTo>
                  <a:cubicBezTo>
                    <a:pt x="795" y="11169"/>
                    <a:pt x="920" y="11071"/>
                    <a:pt x="1001" y="11017"/>
                  </a:cubicBezTo>
                  <a:cubicBezTo>
                    <a:pt x="2669" y="9883"/>
                    <a:pt x="15444" y="1310"/>
                    <a:pt x="15144" y="877"/>
                  </a:cubicBezTo>
                  <a:cubicBezTo>
                    <a:pt x="15140" y="870"/>
                    <a:pt x="15132" y="867"/>
                    <a:pt x="15120" y="867"/>
                  </a:cubicBezTo>
                  <a:cubicBezTo>
                    <a:pt x="14856" y="867"/>
                    <a:pt x="12678" y="2256"/>
                    <a:pt x="10075" y="3979"/>
                  </a:cubicBezTo>
                  <a:lnTo>
                    <a:pt x="10075" y="3979"/>
                  </a:lnTo>
                  <a:cubicBezTo>
                    <a:pt x="12545" y="1891"/>
                    <a:pt x="14390" y="150"/>
                    <a:pt x="14277" y="9"/>
                  </a:cubicBezTo>
                  <a:cubicBezTo>
                    <a:pt x="14271" y="4"/>
                    <a:pt x="14262" y="1"/>
                    <a:pt x="14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702350" y="8413600"/>
              <a:ext cx="364775" cy="161675"/>
            </a:xfrm>
            <a:custGeom>
              <a:avLst/>
              <a:gdLst/>
              <a:ahLst/>
              <a:cxnLst/>
              <a:rect l="l" t="t" r="r" b="b"/>
              <a:pathLst>
                <a:path w="14591" h="6467" extrusionOk="0">
                  <a:moveTo>
                    <a:pt x="267" y="1"/>
                  </a:moveTo>
                  <a:lnTo>
                    <a:pt x="250" y="49"/>
                  </a:lnTo>
                  <a:lnTo>
                    <a:pt x="250" y="49"/>
                  </a:lnTo>
                  <a:cubicBezTo>
                    <a:pt x="234" y="44"/>
                    <a:pt x="217" y="39"/>
                    <a:pt x="201" y="34"/>
                  </a:cubicBezTo>
                  <a:lnTo>
                    <a:pt x="35" y="668"/>
                  </a:lnTo>
                  <a:lnTo>
                    <a:pt x="0" y="768"/>
                  </a:lnTo>
                  <a:cubicBezTo>
                    <a:pt x="3" y="769"/>
                    <a:pt x="6" y="770"/>
                    <a:pt x="8" y="771"/>
                  </a:cubicBezTo>
                  <a:lnTo>
                    <a:pt x="8" y="771"/>
                  </a:lnTo>
                  <a:lnTo>
                    <a:pt x="0" y="801"/>
                  </a:lnTo>
                  <a:cubicBezTo>
                    <a:pt x="267" y="835"/>
                    <a:pt x="467" y="935"/>
                    <a:pt x="601" y="968"/>
                  </a:cubicBezTo>
                  <a:cubicBezTo>
                    <a:pt x="1001" y="1102"/>
                    <a:pt x="2035" y="1469"/>
                    <a:pt x="3369" y="2002"/>
                  </a:cubicBezTo>
                  <a:cubicBezTo>
                    <a:pt x="4704" y="2536"/>
                    <a:pt x="6338" y="3270"/>
                    <a:pt x="7939" y="3970"/>
                  </a:cubicBezTo>
                  <a:cubicBezTo>
                    <a:pt x="10797" y="5261"/>
                    <a:pt x="13540" y="6466"/>
                    <a:pt x="14060" y="6466"/>
                  </a:cubicBezTo>
                  <a:cubicBezTo>
                    <a:pt x="14105" y="6466"/>
                    <a:pt x="14133" y="6457"/>
                    <a:pt x="14144" y="6439"/>
                  </a:cubicBezTo>
                  <a:cubicBezTo>
                    <a:pt x="14210" y="6273"/>
                    <a:pt x="11363" y="4815"/>
                    <a:pt x="8240" y="3320"/>
                  </a:cubicBezTo>
                  <a:lnTo>
                    <a:pt x="8240" y="3320"/>
                  </a:lnTo>
                  <a:cubicBezTo>
                    <a:pt x="11174" y="4207"/>
                    <a:pt x="13820" y="4964"/>
                    <a:pt x="14349" y="4964"/>
                  </a:cubicBezTo>
                  <a:cubicBezTo>
                    <a:pt x="14405" y="4964"/>
                    <a:pt x="14438" y="4955"/>
                    <a:pt x="14444" y="4938"/>
                  </a:cubicBezTo>
                  <a:cubicBezTo>
                    <a:pt x="14591" y="4557"/>
                    <a:pt x="5882" y="1782"/>
                    <a:pt x="1660" y="480"/>
                  </a:cubicBezTo>
                  <a:lnTo>
                    <a:pt x="1660" y="480"/>
                  </a:lnTo>
                  <a:cubicBezTo>
                    <a:pt x="1295" y="349"/>
                    <a:pt x="1012" y="256"/>
                    <a:pt x="834" y="201"/>
                  </a:cubicBezTo>
                  <a:cubicBezTo>
                    <a:pt x="701" y="168"/>
                    <a:pt x="501" y="10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452050" y="8942250"/>
              <a:ext cx="184325" cy="364525"/>
            </a:xfrm>
            <a:custGeom>
              <a:avLst/>
              <a:gdLst/>
              <a:ahLst/>
              <a:cxnLst/>
              <a:rect l="l" t="t" r="r" b="b"/>
              <a:pathLst>
                <a:path w="7373" h="14581" extrusionOk="0">
                  <a:moveTo>
                    <a:pt x="878" y="1"/>
                  </a:moveTo>
                  <a:cubicBezTo>
                    <a:pt x="874" y="1"/>
                    <a:pt x="871" y="2"/>
                    <a:pt x="868" y="3"/>
                  </a:cubicBezTo>
                  <a:cubicBezTo>
                    <a:pt x="707" y="132"/>
                    <a:pt x="1939" y="2704"/>
                    <a:pt x="3251" y="5784"/>
                  </a:cubicBezTo>
                  <a:lnTo>
                    <a:pt x="3251" y="5784"/>
                  </a:lnTo>
                  <a:cubicBezTo>
                    <a:pt x="2563" y="4339"/>
                    <a:pt x="1908" y="2931"/>
                    <a:pt x="1335" y="1905"/>
                  </a:cubicBezTo>
                  <a:cubicBezTo>
                    <a:pt x="684" y="799"/>
                    <a:pt x="224" y="169"/>
                    <a:pt x="78" y="169"/>
                  </a:cubicBezTo>
                  <a:cubicBezTo>
                    <a:pt x="74" y="169"/>
                    <a:pt x="71" y="169"/>
                    <a:pt x="67" y="170"/>
                  </a:cubicBezTo>
                  <a:cubicBezTo>
                    <a:pt x="0" y="237"/>
                    <a:pt x="334" y="1004"/>
                    <a:pt x="868" y="2172"/>
                  </a:cubicBezTo>
                  <a:cubicBezTo>
                    <a:pt x="1401" y="3339"/>
                    <a:pt x="2069" y="4907"/>
                    <a:pt x="2802" y="6575"/>
                  </a:cubicBezTo>
                  <a:cubicBezTo>
                    <a:pt x="3503" y="8243"/>
                    <a:pt x="4237" y="9910"/>
                    <a:pt x="4904" y="11278"/>
                  </a:cubicBezTo>
                  <a:cubicBezTo>
                    <a:pt x="5571" y="12679"/>
                    <a:pt x="6138" y="13713"/>
                    <a:pt x="6372" y="14080"/>
                  </a:cubicBezTo>
                  <a:cubicBezTo>
                    <a:pt x="6472" y="14214"/>
                    <a:pt x="6538" y="14380"/>
                    <a:pt x="6672" y="14580"/>
                  </a:cubicBezTo>
                  <a:lnTo>
                    <a:pt x="7372" y="14247"/>
                  </a:lnTo>
                  <a:cubicBezTo>
                    <a:pt x="7366" y="14228"/>
                    <a:pt x="7360" y="14209"/>
                    <a:pt x="7354" y="14189"/>
                  </a:cubicBezTo>
                  <a:lnTo>
                    <a:pt x="7354" y="14189"/>
                  </a:lnTo>
                  <a:lnTo>
                    <a:pt x="7372" y="14180"/>
                  </a:lnTo>
                  <a:cubicBezTo>
                    <a:pt x="7357" y="14158"/>
                    <a:pt x="7343" y="14135"/>
                    <a:pt x="7330" y="14114"/>
                  </a:cubicBezTo>
                  <a:lnTo>
                    <a:pt x="7330" y="14114"/>
                  </a:lnTo>
                  <a:cubicBezTo>
                    <a:pt x="7084" y="13358"/>
                    <a:pt x="6637" y="12092"/>
                    <a:pt x="6071" y="10678"/>
                  </a:cubicBezTo>
                  <a:cubicBezTo>
                    <a:pt x="5504" y="9177"/>
                    <a:pt x="4804" y="7409"/>
                    <a:pt x="4037" y="5841"/>
                  </a:cubicBezTo>
                  <a:cubicBezTo>
                    <a:pt x="2595" y="2696"/>
                    <a:pt x="1089" y="1"/>
                    <a:pt x="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688875" y="8753450"/>
              <a:ext cx="375300" cy="76325"/>
            </a:xfrm>
            <a:custGeom>
              <a:avLst/>
              <a:gdLst/>
              <a:ahLst/>
              <a:cxnLst/>
              <a:rect l="l" t="t" r="r" b="b"/>
              <a:pathLst>
                <a:path w="15012" h="3053" extrusionOk="0">
                  <a:moveTo>
                    <a:pt x="1138" y="1"/>
                  </a:moveTo>
                  <a:cubicBezTo>
                    <a:pt x="753" y="1"/>
                    <a:pt x="535" y="28"/>
                    <a:pt x="535" y="83"/>
                  </a:cubicBezTo>
                  <a:cubicBezTo>
                    <a:pt x="505" y="262"/>
                    <a:pt x="2770" y="602"/>
                    <a:pt x="5564" y="1077"/>
                  </a:cubicBezTo>
                  <a:lnTo>
                    <a:pt x="5564" y="1077"/>
                  </a:lnTo>
                  <a:cubicBezTo>
                    <a:pt x="3318" y="766"/>
                    <a:pt x="1293" y="502"/>
                    <a:pt x="449" y="502"/>
                  </a:cubicBezTo>
                  <a:cubicBezTo>
                    <a:pt x="189" y="502"/>
                    <a:pt x="41" y="527"/>
                    <a:pt x="34" y="584"/>
                  </a:cubicBezTo>
                  <a:cubicBezTo>
                    <a:pt x="1" y="751"/>
                    <a:pt x="3103" y="1384"/>
                    <a:pt x="6439" y="1918"/>
                  </a:cubicBezTo>
                  <a:cubicBezTo>
                    <a:pt x="9775" y="2418"/>
                    <a:pt x="13377" y="2885"/>
                    <a:pt x="14211" y="2952"/>
                  </a:cubicBezTo>
                  <a:cubicBezTo>
                    <a:pt x="14344" y="2952"/>
                    <a:pt x="14578" y="3019"/>
                    <a:pt x="14878" y="3052"/>
                  </a:cubicBezTo>
                  <a:lnTo>
                    <a:pt x="15012" y="2285"/>
                  </a:lnTo>
                  <a:cubicBezTo>
                    <a:pt x="14211" y="2085"/>
                    <a:pt x="12910" y="1751"/>
                    <a:pt x="11409" y="1418"/>
                  </a:cubicBezTo>
                  <a:cubicBezTo>
                    <a:pt x="9941" y="1117"/>
                    <a:pt x="8240" y="784"/>
                    <a:pt x="6606" y="550"/>
                  </a:cubicBezTo>
                  <a:cubicBezTo>
                    <a:pt x="4288" y="188"/>
                    <a:pt x="2145"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135150" y="9081575"/>
              <a:ext cx="122625" cy="241875"/>
            </a:xfrm>
            <a:custGeom>
              <a:avLst/>
              <a:gdLst/>
              <a:ahLst/>
              <a:cxnLst/>
              <a:rect l="l" t="t" r="r" b="b"/>
              <a:pathLst>
                <a:path w="4905" h="9675" extrusionOk="0">
                  <a:moveTo>
                    <a:pt x="3629" y="0"/>
                  </a:moveTo>
                  <a:cubicBezTo>
                    <a:pt x="3202" y="0"/>
                    <a:pt x="399" y="8147"/>
                    <a:pt x="34" y="9241"/>
                  </a:cubicBezTo>
                  <a:cubicBezTo>
                    <a:pt x="34" y="9274"/>
                    <a:pt x="34" y="9308"/>
                    <a:pt x="1" y="9408"/>
                  </a:cubicBezTo>
                  <a:lnTo>
                    <a:pt x="701" y="9675"/>
                  </a:lnTo>
                  <a:cubicBezTo>
                    <a:pt x="1102" y="8941"/>
                    <a:pt x="2336" y="6639"/>
                    <a:pt x="3236" y="4438"/>
                  </a:cubicBezTo>
                  <a:cubicBezTo>
                    <a:pt x="4204" y="2236"/>
                    <a:pt x="4904" y="168"/>
                    <a:pt x="4704" y="101"/>
                  </a:cubicBezTo>
                  <a:cubicBezTo>
                    <a:pt x="4699" y="99"/>
                    <a:pt x="4694" y="98"/>
                    <a:pt x="4688" y="98"/>
                  </a:cubicBezTo>
                  <a:cubicBezTo>
                    <a:pt x="4472" y="98"/>
                    <a:pt x="3665" y="1864"/>
                    <a:pt x="2720" y="3854"/>
                  </a:cubicBezTo>
                  <a:lnTo>
                    <a:pt x="2720" y="3854"/>
                  </a:lnTo>
                  <a:cubicBezTo>
                    <a:pt x="3368" y="1851"/>
                    <a:pt x="3866" y="77"/>
                    <a:pt x="3637" y="1"/>
                  </a:cubicBezTo>
                  <a:cubicBezTo>
                    <a:pt x="3634" y="0"/>
                    <a:pt x="3632" y="0"/>
                    <a:pt x="3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64775" y="8420275"/>
              <a:ext cx="236850" cy="82600"/>
            </a:xfrm>
            <a:custGeom>
              <a:avLst/>
              <a:gdLst/>
              <a:ahLst/>
              <a:cxnLst/>
              <a:rect l="l" t="t" r="r" b="b"/>
              <a:pathLst>
                <a:path w="9474" h="3304" extrusionOk="0">
                  <a:moveTo>
                    <a:pt x="9307" y="1"/>
                  </a:moveTo>
                  <a:cubicBezTo>
                    <a:pt x="9140" y="1"/>
                    <a:pt x="9040" y="34"/>
                    <a:pt x="8973" y="34"/>
                  </a:cubicBezTo>
                  <a:cubicBezTo>
                    <a:pt x="8406" y="101"/>
                    <a:pt x="6171" y="534"/>
                    <a:pt x="4037" y="1001"/>
                  </a:cubicBezTo>
                  <a:cubicBezTo>
                    <a:pt x="1968" y="1435"/>
                    <a:pt x="0" y="2036"/>
                    <a:pt x="34" y="2269"/>
                  </a:cubicBezTo>
                  <a:cubicBezTo>
                    <a:pt x="39" y="2298"/>
                    <a:pt x="103" y="2310"/>
                    <a:pt x="214" y="2310"/>
                  </a:cubicBezTo>
                  <a:cubicBezTo>
                    <a:pt x="609" y="2310"/>
                    <a:pt x="1612" y="2148"/>
                    <a:pt x="2813" y="1942"/>
                  </a:cubicBezTo>
                  <a:lnTo>
                    <a:pt x="2813" y="1942"/>
                  </a:lnTo>
                  <a:cubicBezTo>
                    <a:pt x="2274" y="2156"/>
                    <a:pt x="1792" y="2374"/>
                    <a:pt x="1401" y="2569"/>
                  </a:cubicBezTo>
                  <a:cubicBezTo>
                    <a:pt x="734" y="2903"/>
                    <a:pt x="367" y="3203"/>
                    <a:pt x="401" y="3270"/>
                  </a:cubicBezTo>
                  <a:cubicBezTo>
                    <a:pt x="416" y="3293"/>
                    <a:pt x="452" y="3304"/>
                    <a:pt x="506" y="3304"/>
                  </a:cubicBezTo>
                  <a:cubicBezTo>
                    <a:pt x="681" y="3304"/>
                    <a:pt x="1049" y="3190"/>
                    <a:pt x="1535" y="3036"/>
                  </a:cubicBezTo>
                  <a:cubicBezTo>
                    <a:pt x="2235" y="2769"/>
                    <a:pt x="3203" y="2436"/>
                    <a:pt x="4203" y="2169"/>
                  </a:cubicBezTo>
                  <a:cubicBezTo>
                    <a:pt x="6238" y="1535"/>
                    <a:pt x="8540" y="1001"/>
                    <a:pt x="9474" y="735"/>
                  </a:cubicBezTo>
                  <a:lnTo>
                    <a:pt x="93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952525" y="8217625"/>
              <a:ext cx="162325" cy="181950"/>
            </a:xfrm>
            <a:custGeom>
              <a:avLst/>
              <a:gdLst/>
              <a:ahLst/>
              <a:cxnLst/>
              <a:rect l="l" t="t" r="r" b="b"/>
              <a:pathLst>
                <a:path w="6493" h="7278" extrusionOk="0">
                  <a:moveTo>
                    <a:pt x="568" y="1"/>
                  </a:moveTo>
                  <a:lnTo>
                    <a:pt x="1" y="501"/>
                  </a:lnTo>
                  <a:cubicBezTo>
                    <a:pt x="34" y="601"/>
                    <a:pt x="67" y="635"/>
                    <a:pt x="134" y="668"/>
                  </a:cubicBezTo>
                  <a:cubicBezTo>
                    <a:pt x="434" y="1035"/>
                    <a:pt x="1768" y="2670"/>
                    <a:pt x="2869" y="4271"/>
                  </a:cubicBezTo>
                  <a:cubicBezTo>
                    <a:pt x="4000" y="5790"/>
                    <a:pt x="5038" y="7277"/>
                    <a:pt x="5283" y="7277"/>
                  </a:cubicBezTo>
                  <a:cubicBezTo>
                    <a:pt x="5291" y="7277"/>
                    <a:pt x="5298" y="7276"/>
                    <a:pt x="5304" y="7273"/>
                  </a:cubicBezTo>
                  <a:cubicBezTo>
                    <a:pt x="5430" y="7172"/>
                    <a:pt x="4986" y="6217"/>
                    <a:pt x="4273" y="5037"/>
                  </a:cubicBezTo>
                  <a:lnTo>
                    <a:pt x="4273" y="5037"/>
                  </a:lnTo>
                  <a:cubicBezTo>
                    <a:pt x="5216" y="5997"/>
                    <a:pt x="5986" y="6718"/>
                    <a:pt x="6173" y="6718"/>
                  </a:cubicBezTo>
                  <a:cubicBezTo>
                    <a:pt x="6187" y="6718"/>
                    <a:pt x="6198" y="6714"/>
                    <a:pt x="6205" y="6706"/>
                  </a:cubicBezTo>
                  <a:cubicBezTo>
                    <a:pt x="6493" y="6476"/>
                    <a:pt x="2887" y="2501"/>
                    <a:pt x="1204" y="683"/>
                  </a:cubicBezTo>
                  <a:lnTo>
                    <a:pt x="1204" y="683"/>
                  </a:lnTo>
                  <a:cubicBezTo>
                    <a:pt x="1006" y="441"/>
                    <a:pt x="854" y="262"/>
                    <a:pt x="768" y="168"/>
                  </a:cubicBezTo>
                  <a:cubicBezTo>
                    <a:pt x="701" y="134"/>
                    <a:pt x="668" y="34"/>
                    <a:pt x="634" y="1"/>
                  </a:cubicBezTo>
                  <a:lnTo>
                    <a:pt x="597" y="32"/>
                  </a:lnTo>
                  <a:lnTo>
                    <a:pt x="597" y="32"/>
                  </a:lnTo>
                  <a:cubicBezTo>
                    <a:pt x="587" y="21"/>
                    <a:pt x="577" y="11"/>
                    <a:pt x="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21950" y="8727150"/>
              <a:ext cx="50900" cy="243550"/>
            </a:xfrm>
            <a:custGeom>
              <a:avLst/>
              <a:gdLst/>
              <a:ahLst/>
              <a:cxnLst/>
              <a:rect l="l" t="t" r="r" b="b"/>
              <a:pathLst>
                <a:path w="2036" h="9742" extrusionOk="0">
                  <a:moveTo>
                    <a:pt x="1829" y="1"/>
                  </a:moveTo>
                  <a:cubicBezTo>
                    <a:pt x="1623" y="1"/>
                    <a:pt x="1219" y="1495"/>
                    <a:pt x="877" y="3331"/>
                  </a:cubicBezTo>
                  <a:lnTo>
                    <a:pt x="877" y="3331"/>
                  </a:lnTo>
                  <a:cubicBezTo>
                    <a:pt x="876" y="1510"/>
                    <a:pt x="814" y="1"/>
                    <a:pt x="601" y="1"/>
                  </a:cubicBezTo>
                  <a:cubicBezTo>
                    <a:pt x="234" y="1"/>
                    <a:pt x="34" y="8341"/>
                    <a:pt x="1" y="9441"/>
                  </a:cubicBezTo>
                  <a:lnTo>
                    <a:pt x="1" y="9675"/>
                  </a:lnTo>
                  <a:lnTo>
                    <a:pt x="768" y="9742"/>
                  </a:lnTo>
                  <a:cubicBezTo>
                    <a:pt x="868" y="8841"/>
                    <a:pt x="1168" y="6439"/>
                    <a:pt x="1435" y="4238"/>
                  </a:cubicBezTo>
                  <a:cubicBezTo>
                    <a:pt x="1735" y="2003"/>
                    <a:pt x="2036" y="68"/>
                    <a:pt x="1835" y="1"/>
                  </a:cubicBezTo>
                  <a:cubicBezTo>
                    <a:pt x="1833" y="1"/>
                    <a:pt x="1831" y="1"/>
                    <a:pt x="1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457875" y="8491175"/>
              <a:ext cx="163475" cy="101750"/>
            </a:xfrm>
            <a:custGeom>
              <a:avLst/>
              <a:gdLst/>
              <a:ahLst/>
              <a:cxnLst/>
              <a:rect l="l" t="t" r="r" b="b"/>
              <a:pathLst>
                <a:path w="6539" h="4070" extrusionOk="0">
                  <a:moveTo>
                    <a:pt x="701" y="3503"/>
                  </a:moveTo>
                  <a:lnTo>
                    <a:pt x="701" y="3503"/>
                  </a:lnTo>
                  <a:cubicBezTo>
                    <a:pt x="668" y="3503"/>
                    <a:pt x="635" y="3536"/>
                    <a:pt x="635" y="3536"/>
                  </a:cubicBezTo>
                  <a:cubicBezTo>
                    <a:pt x="668" y="3536"/>
                    <a:pt x="701" y="3503"/>
                    <a:pt x="701" y="3503"/>
                  </a:cubicBezTo>
                  <a:close/>
                  <a:moveTo>
                    <a:pt x="6205" y="0"/>
                  </a:moveTo>
                  <a:cubicBezTo>
                    <a:pt x="4604" y="767"/>
                    <a:pt x="2836" y="1668"/>
                    <a:pt x="1669" y="2268"/>
                  </a:cubicBezTo>
                  <a:cubicBezTo>
                    <a:pt x="1102" y="2569"/>
                    <a:pt x="635" y="2869"/>
                    <a:pt x="368" y="3036"/>
                  </a:cubicBezTo>
                  <a:cubicBezTo>
                    <a:pt x="101" y="3236"/>
                    <a:pt x="1" y="3336"/>
                    <a:pt x="34" y="3403"/>
                  </a:cubicBezTo>
                  <a:cubicBezTo>
                    <a:pt x="101" y="3436"/>
                    <a:pt x="168" y="3436"/>
                    <a:pt x="301" y="3436"/>
                  </a:cubicBezTo>
                  <a:cubicBezTo>
                    <a:pt x="368" y="3436"/>
                    <a:pt x="468" y="3403"/>
                    <a:pt x="601" y="3403"/>
                  </a:cubicBezTo>
                  <a:lnTo>
                    <a:pt x="835" y="3403"/>
                  </a:lnTo>
                  <a:cubicBezTo>
                    <a:pt x="768" y="3436"/>
                    <a:pt x="701" y="3503"/>
                    <a:pt x="701" y="3503"/>
                  </a:cubicBezTo>
                  <a:cubicBezTo>
                    <a:pt x="701" y="3536"/>
                    <a:pt x="768" y="3536"/>
                    <a:pt x="701" y="3603"/>
                  </a:cubicBezTo>
                  <a:cubicBezTo>
                    <a:pt x="668" y="3669"/>
                    <a:pt x="635" y="3736"/>
                    <a:pt x="601" y="3836"/>
                  </a:cubicBezTo>
                  <a:cubicBezTo>
                    <a:pt x="568" y="3903"/>
                    <a:pt x="468" y="4003"/>
                    <a:pt x="501" y="4036"/>
                  </a:cubicBezTo>
                  <a:cubicBezTo>
                    <a:pt x="524" y="4059"/>
                    <a:pt x="550" y="4070"/>
                    <a:pt x="587" y="4070"/>
                  </a:cubicBezTo>
                  <a:cubicBezTo>
                    <a:pt x="661" y="4070"/>
                    <a:pt x="779" y="4025"/>
                    <a:pt x="1002" y="3936"/>
                  </a:cubicBezTo>
                  <a:cubicBezTo>
                    <a:pt x="1269" y="3870"/>
                    <a:pt x="1669" y="3603"/>
                    <a:pt x="2203" y="3336"/>
                  </a:cubicBezTo>
                  <a:cubicBezTo>
                    <a:pt x="3270" y="2702"/>
                    <a:pt x="4838" y="1735"/>
                    <a:pt x="6439" y="767"/>
                  </a:cubicBezTo>
                  <a:cubicBezTo>
                    <a:pt x="6539" y="667"/>
                    <a:pt x="6539" y="567"/>
                    <a:pt x="6539" y="500"/>
                  </a:cubicBezTo>
                  <a:cubicBezTo>
                    <a:pt x="6539" y="400"/>
                    <a:pt x="6506" y="367"/>
                    <a:pt x="6506" y="334"/>
                  </a:cubicBezTo>
                  <a:lnTo>
                    <a:pt x="6472" y="267"/>
                  </a:lnTo>
                  <a:cubicBezTo>
                    <a:pt x="6439" y="234"/>
                    <a:pt x="6439" y="200"/>
                    <a:pt x="6372" y="167"/>
                  </a:cubicBezTo>
                  <a:cubicBezTo>
                    <a:pt x="6339" y="67"/>
                    <a:pt x="6339" y="33"/>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386175" y="8070025"/>
              <a:ext cx="98425" cy="363625"/>
            </a:xfrm>
            <a:custGeom>
              <a:avLst/>
              <a:gdLst/>
              <a:ahLst/>
              <a:cxnLst/>
              <a:rect l="l" t="t" r="r" b="b"/>
              <a:pathLst>
                <a:path w="3937" h="14545" extrusionOk="0">
                  <a:moveTo>
                    <a:pt x="3169" y="1"/>
                  </a:moveTo>
                  <a:cubicBezTo>
                    <a:pt x="3136" y="168"/>
                    <a:pt x="3102" y="334"/>
                    <a:pt x="3036" y="401"/>
                  </a:cubicBezTo>
                  <a:cubicBezTo>
                    <a:pt x="2836" y="1202"/>
                    <a:pt x="1868" y="4637"/>
                    <a:pt x="1168" y="7940"/>
                  </a:cubicBezTo>
                  <a:cubicBezTo>
                    <a:pt x="467" y="11242"/>
                    <a:pt x="0" y="14378"/>
                    <a:pt x="267" y="14411"/>
                  </a:cubicBezTo>
                  <a:cubicBezTo>
                    <a:pt x="268" y="14411"/>
                    <a:pt x="269" y="14411"/>
                    <a:pt x="270" y="14411"/>
                  </a:cubicBezTo>
                  <a:cubicBezTo>
                    <a:pt x="377" y="14411"/>
                    <a:pt x="599" y="13580"/>
                    <a:pt x="896" y="12323"/>
                  </a:cubicBezTo>
                  <a:lnTo>
                    <a:pt x="896" y="12323"/>
                  </a:lnTo>
                  <a:cubicBezTo>
                    <a:pt x="654" y="13645"/>
                    <a:pt x="525" y="14526"/>
                    <a:pt x="634" y="14544"/>
                  </a:cubicBezTo>
                  <a:cubicBezTo>
                    <a:pt x="635" y="14545"/>
                    <a:pt x="636" y="14545"/>
                    <a:pt x="638" y="14545"/>
                  </a:cubicBezTo>
                  <a:cubicBezTo>
                    <a:pt x="844" y="14545"/>
                    <a:pt x="1672" y="11690"/>
                    <a:pt x="2369" y="8440"/>
                  </a:cubicBezTo>
                  <a:cubicBezTo>
                    <a:pt x="3093" y="5248"/>
                    <a:pt x="3687" y="1667"/>
                    <a:pt x="3927" y="226"/>
                  </a:cubicBezTo>
                  <a:lnTo>
                    <a:pt x="3927" y="226"/>
                  </a:lnTo>
                  <a:cubicBezTo>
                    <a:pt x="3930" y="217"/>
                    <a:pt x="3933" y="209"/>
                    <a:pt x="3936" y="201"/>
                  </a:cubicBezTo>
                  <a:lnTo>
                    <a:pt x="3931" y="200"/>
                  </a:lnTo>
                  <a:lnTo>
                    <a:pt x="3931" y="200"/>
                  </a:lnTo>
                  <a:cubicBezTo>
                    <a:pt x="3933" y="189"/>
                    <a:pt x="3935" y="178"/>
                    <a:pt x="3936" y="168"/>
                  </a:cubicBezTo>
                  <a:lnTo>
                    <a:pt x="31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786575" y="8686950"/>
              <a:ext cx="246025" cy="75275"/>
            </a:xfrm>
            <a:custGeom>
              <a:avLst/>
              <a:gdLst/>
              <a:ahLst/>
              <a:cxnLst/>
              <a:rect l="l" t="t" r="r" b="b"/>
              <a:pathLst>
                <a:path w="9841" h="3011" extrusionOk="0">
                  <a:moveTo>
                    <a:pt x="9248" y="1"/>
                  </a:moveTo>
                  <a:cubicBezTo>
                    <a:pt x="8100" y="1"/>
                    <a:pt x="1154" y="1932"/>
                    <a:pt x="167" y="2210"/>
                  </a:cubicBezTo>
                  <a:cubicBezTo>
                    <a:pt x="134" y="2210"/>
                    <a:pt x="101" y="2243"/>
                    <a:pt x="0" y="2243"/>
                  </a:cubicBezTo>
                  <a:lnTo>
                    <a:pt x="167" y="3010"/>
                  </a:lnTo>
                  <a:cubicBezTo>
                    <a:pt x="188" y="3008"/>
                    <a:pt x="210" y="3005"/>
                    <a:pt x="232" y="3002"/>
                  </a:cubicBezTo>
                  <a:lnTo>
                    <a:pt x="232" y="3002"/>
                  </a:lnTo>
                  <a:lnTo>
                    <a:pt x="234" y="3010"/>
                  </a:lnTo>
                  <a:cubicBezTo>
                    <a:pt x="243" y="3010"/>
                    <a:pt x="255" y="3005"/>
                    <a:pt x="268" y="2998"/>
                  </a:cubicBezTo>
                  <a:lnTo>
                    <a:pt x="268" y="2998"/>
                  </a:lnTo>
                  <a:cubicBezTo>
                    <a:pt x="1187" y="2885"/>
                    <a:pt x="3552" y="2558"/>
                    <a:pt x="5671" y="2076"/>
                  </a:cubicBezTo>
                  <a:cubicBezTo>
                    <a:pt x="7906" y="1609"/>
                    <a:pt x="9841" y="1009"/>
                    <a:pt x="9807" y="775"/>
                  </a:cubicBezTo>
                  <a:cubicBezTo>
                    <a:pt x="9802" y="740"/>
                    <a:pt x="9736" y="725"/>
                    <a:pt x="9619" y="725"/>
                  </a:cubicBezTo>
                  <a:cubicBezTo>
                    <a:pt x="9182" y="725"/>
                    <a:pt x="8035" y="942"/>
                    <a:pt x="6650" y="1183"/>
                  </a:cubicBezTo>
                  <a:lnTo>
                    <a:pt x="6650" y="1183"/>
                  </a:lnTo>
                  <a:cubicBezTo>
                    <a:pt x="8218" y="691"/>
                    <a:pt x="9447" y="239"/>
                    <a:pt x="9407" y="41"/>
                  </a:cubicBezTo>
                  <a:cubicBezTo>
                    <a:pt x="9397" y="14"/>
                    <a:pt x="9342" y="1"/>
                    <a:pt x="92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39675" y="8892000"/>
              <a:ext cx="134300" cy="149575"/>
            </a:xfrm>
            <a:custGeom>
              <a:avLst/>
              <a:gdLst/>
              <a:ahLst/>
              <a:cxnLst/>
              <a:rect l="l" t="t" r="r" b="b"/>
              <a:pathLst>
                <a:path w="5372" h="5983" extrusionOk="0">
                  <a:moveTo>
                    <a:pt x="937" y="1"/>
                  </a:moveTo>
                  <a:cubicBezTo>
                    <a:pt x="923" y="1"/>
                    <a:pt x="911" y="4"/>
                    <a:pt x="901" y="12"/>
                  </a:cubicBezTo>
                  <a:cubicBezTo>
                    <a:pt x="790" y="83"/>
                    <a:pt x="1021" y="550"/>
                    <a:pt x="1424" y="1198"/>
                  </a:cubicBezTo>
                  <a:lnTo>
                    <a:pt x="1424" y="1198"/>
                  </a:lnTo>
                  <a:cubicBezTo>
                    <a:pt x="917" y="718"/>
                    <a:pt x="516" y="395"/>
                    <a:pt x="353" y="395"/>
                  </a:cubicBezTo>
                  <a:cubicBezTo>
                    <a:pt x="331" y="395"/>
                    <a:pt x="314" y="401"/>
                    <a:pt x="301" y="412"/>
                  </a:cubicBezTo>
                  <a:cubicBezTo>
                    <a:pt x="1" y="679"/>
                    <a:pt x="4070" y="5182"/>
                    <a:pt x="4637" y="5749"/>
                  </a:cubicBezTo>
                  <a:cubicBezTo>
                    <a:pt x="4671" y="5816"/>
                    <a:pt x="4704" y="5883"/>
                    <a:pt x="4804" y="5983"/>
                  </a:cubicBezTo>
                  <a:lnTo>
                    <a:pt x="5371" y="5483"/>
                  </a:lnTo>
                  <a:cubicBezTo>
                    <a:pt x="5362" y="5469"/>
                    <a:pt x="5352" y="5456"/>
                    <a:pt x="5342" y="5442"/>
                  </a:cubicBezTo>
                  <a:lnTo>
                    <a:pt x="5342" y="5442"/>
                  </a:lnTo>
                  <a:lnTo>
                    <a:pt x="5371" y="5416"/>
                  </a:lnTo>
                  <a:cubicBezTo>
                    <a:pt x="5305" y="5349"/>
                    <a:pt x="5238" y="5249"/>
                    <a:pt x="5205" y="5216"/>
                  </a:cubicBezTo>
                  <a:cubicBezTo>
                    <a:pt x="5177" y="5186"/>
                    <a:pt x="5139" y="5146"/>
                    <a:pt x="5094" y="5095"/>
                  </a:cubicBezTo>
                  <a:lnTo>
                    <a:pt x="5094" y="5095"/>
                  </a:lnTo>
                  <a:cubicBezTo>
                    <a:pt x="4007" y="3587"/>
                    <a:pt x="1375" y="1"/>
                    <a:pt x="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653025" y="8553700"/>
              <a:ext cx="319425" cy="83100"/>
            </a:xfrm>
            <a:custGeom>
              <a:avLst/>
              <a:gdLst/>
              <a:ahLst/>
              <a:cxnLst/>
              <a:rect l="l" t="t" r="r" b="b"/>
              <a:pathLst>
                <a:path w="12777" h="3324" extrusionOk="0">
                  <a:moveTo>
                    <a:pt x="12643" y="1"/>
                  </a:moveTo>
                  <a:cubicBezTo>
                    <a:pt x="12643" y="1"/>
                    <a:pt x="12643" y="1"/>
                    <a:pt x="12643" y="1"/>
                  </a:cubicBezTo>
                  <a:lnTo>
                    <a:pt x="12643" y="1"/>
                  </a:lnTo>
                  <a:cubicBezTo>
                    <a:pt x="12443" y="34"/>
                    <a:pt x="12276" y="68"/>
                    <a:pt x="12143" y="68"/>
                  </a:cubicBezTo>
                  <a:cubicBezTo>
                    <a:pt x="11442" y="201"/>
                    <a:pt x="8373" y="601"/>
                    <a:pt x="5504" y="1102"/>
                  </a:cubicBezTo>
                  <a:cubicBezTo>
                    <a:pt x="2669" y="1602"/>
                    <a:pt x="1" y="2236"/>
                    <a:pt x="34" y="2503"/>
                  </a:cubicBezTo>
                  <a:cubicBezTo>
                    <a:pt x="44" y="2528"/>
                    <a:pt x="113" y="2539"/>
                    <a:pt x="234" y="2539"/>
                  </a:cubicBezTo>
                  <a:cubicBezTo>
                    <a:pt x="785" y="2539"/>
                    <a:pt x="2407" y="2298"/>
                    <a:pt x="4305" y="2025"/>
                  </a:cubicBezTo>
                  <a:lnTo>
                    <a:pt x="4305" y="2025"/>
                  </a:lnTo>
                  <a:cubicBezTo>
                    <a:pt x="2119" y="2596"/>
                    <a:pt x="411" y="3100"/>
                    <a:pt x="468" y="3270"/>
                  </a:cubicBezTo>
                  <a:cubicBezTo>
                    <a:pt x="479" y="3306"/>
                    <a:pt x="557" y="3323"/>
                    <a:pt x="693" y="3323"/>
                  </a:cubicBezTo>
                  <a:cubicBezTo>
                    <a:pt x="2176" y="3323"/>
                    <a:pt x="10485" y="1315"/>
                    <a:pt x="12776" y="735"/>
                  </a:cubicBezTo>
                  <a:lnTo>
                    <a:pt x="12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048425" y="8657200"/>
              <a:ext cx="31725" cy="63550"/>
            </a:xfrm>
            <a:custGeom>
              <a:avLst/>
              <a:gdLst/>
              <a:ahLst/>
              <a:cxnLst/>
              <a:rect l="l" t="t" r="r" b="b"/>
              <a:pathLst>
                <a:path w="1269" h="2542" extrusionOk="0">
                  <a:moveTo>
                    <a:pt x="312" y="1"/>
                  </a:moveTo>
                  <a:cubicBezTo>
                    <a:pt x="230" y="1"/>
                    <a:pt x="156" y="31"/>
                    <a:pt x="101" y="97"/>
                  </a:cubicBezTo>
                  <a:cubicBezTo>
                    <a:pt x="1" y="264"/>
                    <a:pt x="134" y="464"/>
                    <a:pt x="201" y="731"/>
                  </a:cubicBezTo>
                  <a:cubicBezTo>
                    <a:pt x="334" y="931"/>
                    <a:pt x="434" y="1231"/>
                    <a:pt x="434" y="1265"/>
                  </a:cubicBezTo>
                  <a:cubicBezTo>
                    <a:pt x="468" y="1365"/>
                    <a:pt x="501" y="1598"/>
                    <a:pt x="501" y="1899"/>
                  </a:cubicBezTo>
                  <a:cubicBezTo>
                    <a:pt x="501" y="2132"/>
                    <a:pt x="501" y="2432"/>
                    <a:pt x="701" y="2532"/>
                  </a:cubicBezTo>
                  <a:cubicBezTo>
                    <a:pt x="723" y="2539"/>
                    <a:pt x="745" y="2542"/>
                    <a:pt x="767" y="2542"/>
                  </a:cubicBezTo>
                  <a:cubicBezTo>
                    <a:pt x="977" y="2542"/>
                    <a:pt x="1168" y="2264"/>
                    <a:pt x="1168" y="1932"/>
                  </a:cubicBezTo>
                  <a:cubicBezTo>
                    <a:pt x="1268" y="1565"/>
                    <a:pt x="1168" y="1131"/>
                    <a:pt x="1135" y="1065"/>
                  </a:cubicBezTo>
                  <a:cubicBezTo>
                    <a:pt x="1135" y="965"/>
                    <a:pt x="1035" y="598"/>
                    <a:pt x="801" y="297"/>
                  </a:cubicBezTo>
                  <a:cubicBezTo>
                    <a:pt x="668" y="120"/>
                    <a:pt x="475"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225225" y="9005575"/>
              <a:ext cx="62550" cy="31575"/>
            </a:xfrm>
            <a:custGeom>
              <a:avLst/>
              <a:gdLst/>
              <a:ahLst/>
              <a:cxnLst/>
              <a:rect l="l" t="t" r="r" b="b"/>
              <a:pathLst>
                <a:path w="2502" h="1263" extrusionOk="0">
                  <a:moveTo>
                    <a:pt x="743" y="0"/>
                  </a:moveTo>
                  <a:cubicBezTo>
                    <a:pt x="707" y="0"/>
                    <a:pt x="671" y="2"/>
                    <a:pt x="634" y="6"/>
                  </a:cubicBezTo>
                  <a:cubicBezTo>
                    <a:pt x="301" y="6"/>
                    <a:pt x="0" y="206"/>
                    <a:pt x="100" y="473"/>
                  </a:cubicBezTo>
                  <a:cubicBezTo>
                    <a:pt x="167" y="639"/>
                    <a:pt x="401" y="673"/>
                    <a:pt x="634" y="706"/>
                  </a:cubicBezTo>
                  <a:cubicBezTo>
                    <a:pt x="901" y="773"/>
                    <a:pt x="1134" y="839"/>
                    <a:pt x="1201" y="839"/>
                  </a:cubicBezTo>
                  <a:cubicBezTo>
                    <a:pt x="1235" y="839"/>
                    <a:pt x="1468" y="973"/>
                    <a:pt x="1668" y="1106"/>
                  </a:cubicBezTo>
                  <a:cubicBezTo>
                    <a:pt x="1855" y="1176"/>
                    <a:pt x="2009" y="1263"/>
                    <a:pt x="2141" y="1263"/>
                  </a:cubicBezTo>
                  <a:cubicBezTo>
                    <a:pt x="2199" y="1263"/>
                    <a:pt x="2252" y="1247"/>
                    <a:pt x="2302" y="1206"/>
                  </a:cubicBezTo>
                  <a:cubicBezTo>
                    <a:pt x="2502" y="1106"/>
                    <a:pt x="2402" y="773"/>
                    <a:pt x="2102" y="539"/>
                  </a:cubicBezTo>
                  <a:cubicBezTo>
                    <a:pt x="1868" y="306"/>
                    <a:pt x="1468" y="172"/>
                    <a:pt x="1401" y="139"/>
                  </a:cubicBezTo>
                  <a:cubicBezTo>
                    <a:pt x="1312" y="109"/>
                    <a:pt x="1038" y="0"/>
                    <a:pt x="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417025" y="8571150"/>
              <a:ext cx="39225" cy="56750"/>
            </a:xfrm>
            <a:custGeom>
              <a:avLst/>
              <a:gdLst/>
              <a:ahLst/>
              <a:cxnLst/>
              <a:rect l="l" t="t" r="r" b="b"/>
              <a:pathLst>
                <a:path w="1569" h="2270" extrusionOk="0">
                  <a:moveTo>
                    <a:pt x="306" y="1"/>
                  </a:moveTo>
                  <a:cubicBezTo>
                    <a:pt x="149" y="1"/>
                    <a:pt x="0" y="260"/>
                    <a:pt x="0" y="637"/>
                  </a:cubicBezTo>
                  <a:cubicBezTo>
                    <a:pt x="0" y="1004"/>
                    <a:pt x="167" y="1338"/>
                    <a:pt x="234" y="1404"/>
                  </a:cubicBezTo>
                  <a:cubicBezTo>
                    <a:pt x="267" y="1504"/>
                    <a:pt x="434" y="1871"/>
                    <a:pt x="768" y="2072"/>
                  </a:cubicBezTo>
                  <a:cubicBezTo>
                    <a:pt x="935" y="2202"/>
                    <a:pt x="1133" y="2270"/>
                    <a:pt x="1282" y="2270"/>
                  </a:cubicBezTo>
                  <a:cubicBezTo>
                    <a:pt x="1400" y="2270"/>
                    <a:pt x="1487" y="2227"/>
                    <a:pt x="1502" y="2138"/>
                  </a:cubicBezTo>
                  <a:cubicBezTo>
                    <a:pt x="1568" y="1871"/>
                    <a:pt x="1368" y="1705"/>
                    <a:pt x="1235" y="1571"/>
                  </a:cubicBezTo>
                  <a:cubicBezTo>
                    <a:pt x="1068" y="1371"/>
                    <a:pt x="934" y="1138"/>
                    <a:pt x="901" y="1071"/>
                  </a:cubicBezTo>
                  <a:cubicBezTo>
                    <a:pt x="901" y="1004"/>
                    <a:pt x="768" y="804"/>
                    <a:pt x="734" y="537"/>
                  </a:cubicBezTo>
                  <a:cubicBezTo>
                    <a:pt x="634" y="337"/>
                    <a:pt x="601" y="70"/>
                    <a:pt x="334" y="3"/>
                  </a:cubicBezTo>
                  <a:cubicBezTo>
                    <a:pt x="325" y="2"/>
                    <a:pt x="315" y="1"/>
                    <a:pt x="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142650" y="8434850"/>
              <a:ext cx="52575" cy="32150"/>
            </a:xfrm>
            <a:custGeom>
              <a:avLst/>
              <a:gdLst/>
              <a:ahLst/>
              <a:cxnLst/>
              <a:rect l="l" t="t" r="r" b="b"/>
              <a:pathLst>
                <a:path w="2103" h="1286" extrusionOk="0">
                  <a:moveTo>
                    <a:pt x="1787" y="0"/>
                  </a:moveTo>
                  <a:cubicBezTo>
                    <a:pt x="1625" y="0"/>
                    <a:pt x="1457" y="98"/>
                    <a:pt x="1269" y="152"/>
                  </a:cubicBezTo>
                  <a:cubicBezTo>
                    <a:pt x="1102" y="285"/>
                    <a:pt x="902" y="352"/>
                    <a:pt x="868" y="418"/>
                  </a:cubicBezTo>
                  <a:cubicBezTo>
                    <a:pt x="802" y="452"/>
                    <a:pt x="668" y="485"/>
                    <a:pt x="435" y="585"/>
                  </a:cubicBezTo>
                  <a:cubicBezTo>
                    <a:pt x="268" y="652"/>
                    <a:pt x="68" y="752"/>
                    <a:pt x="34" y="986"/>
                  </a:cubicBezTo>
                  <a:cubicBezTo>
                    <a:pt x="1" y="1152"/>
                    <a:pt x="268" y="1286"/>
                    <a:pt x="568" y="1286"/>
                  </a:cubicBezTo>
                  <a:cubicBezTo>
                    <a:pt x="868" y="1286"/>
                    <a:pt x="1168" y="1152"/>
                    <a:pt x="1235" y="1119"/>
                  </a:cubicBezTo>
                  <a:cubicBezTo>
                    <a:pt x="1269" y="1119"/>
                    <a:pt x="1602" y="952"/>
                    <a:pt x="1836" y="685"/>
                  </a:cubicBezTo>
                  <a:cubicBezTo>
                    <a:pt x="2036" y="452"/>
                    <a:pt x="2102" y="118"/>
                    <a:pt x="1902" y="18"/>
                  </a:cubicBezTo>
                  <a:cubicBezTo>
                    <a:pt x="1864" y="5"/>
                    <a:pt x="1826" y="0"/>
                    <a:pt x="1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581300" y="8782175"/>
              <a:ext cx="39225" cy="36675"/>
            </a:xfrm>
            <a:custGeom>
              <a:avLst/>
              <a:gdLst/>
              <a:ahLst/>
              <a:cxnLst/>
              <a:rect l="l" t="t" r="r" b="b"/>
              <a:pathLst>
                <a:path w="1569" h="1467" extrusionOk="0">
                  <a:moveTo>
                    <a:pt x="1235" y="0"/>
                  </a:moveTo>
                  <a:cubicBezTo>
                    <a:pt x="1149" y="0"/>
                    <a:pt x="1056" y="25"/>
                    <a:pt x="968" y="69"/>
                  </a:cubicBezTo>
                  <a:cubicBezTo>
                    <a:pt x="701" y="202"/>
                    <a:pt x="535" y="369"/>
                    <a:pt x="501" y="402"/>
                  </a:cubicBezTo>
                  <a:cubicBezTo>
                    <a:pt x="468" y="435"/>
                    <a:pt x="234" y="602"/>
                    <a:pt x="134" y="869"/>
                  </a:cubicBezTo>
                  <a:cubicBezTo>
                    <a:pt x="1" y="1103"/>
                    <a:pt x="1" y="1369"/>
                    <a:pt x="201" y="1436"/>
                  </a:cubicBezTo>
                  <a:cubicBezTo>
                    <a:pt x="243" y="1457"/>
                    <a:pt x="283" y="1466"/>
                    <a:pt x="323" y="1466"/>
                  </a:cubicBezTo>
                  <a:cubicBezTo>
                    <a:pt x="474" y="1466"/>
                    <a:pt x="617" y="1335"/>
                    <a:pt x="801" y="1203"/>
                  </a:cubicBezTo>
                  <a:lnTo>
                    <a:pt x="1068" y="902"/>
                  </a:lnTo>
                  <a:cubicBezTo>
                    <a:pt x="1135" y="869"/>
                    <a:pt x="1235" y="769"/>
                    <a:pt x="1368" y="636"/>
                  </a:cubicBezTo>
                  <a:cubicBezTo>
                    <a:pt x="1469" y="569"/>
                    <a:pt x="1569" y="402"/>
                    <a:pt x="1502" y="135"/>
                  </a:cubicBezTo>
                  <a:cubicBezTo>
                    <a:pt x="1446" y="41"/>
                    <a:pt x="1347" y="0"/>
                    <a:pt x="1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555450" y="8372775"/>
              <a:ext cx="47550" cy="32800"/>
            </a:xfrm>
            <a:custGeom>
              <a:avLst/>
              <a:gdLst/>
              <a:ahLst/>
              <a:cxnLst/>
              <a:rect l="l" t="t" r="r" b="b"/>
              <a:pathLst>
                <a:path w="1902" h="1312" extrusionOk="0">
                  <a:moveTo>
                    <a:pt x="417" y="1"/>
                  </a:moveTo>
                  <a:cubicBezTo>
                    <a:pt x="336" y="1"/>
                    <a:pt x="252" y="29"/>
                    <a:pt x="168" y="99"/>
                  </a:cubicBezTo>
                  <a:cubicBezTo>
                    <a:pt x="1" y="233"/>
                    <a:pt x="67" y="466"/>
                    <a:pt x="234" y="667"/>
                  </a:cubicBezTo>
                  <a:cubicBezTo>
                    <a:pt x="401" y="900"/>
                    <a:pt x="668" y="1000"/>
                    <a:pt x="701" y="1067"/>
                  </a:cubicBezTo>
                  <a:cubicBezTo>
                    <a:pt x="735" y="1100"/>
                    <a:pt x="1001" y="1267"/>
                    <a:pt x="1268" y="1300"/>
                  </a:cubicBezTo>
                  <a:cubicBezTo>
                    <a:pt x="1333" y="1308"/>
                    <a:pt x="1394" y="1312"/>
                    <a:pt x="1452" y="1312"/>
                  </a:cubicBezTo>
                  <a:cubicBezTo>
                    <a:pt x="1661" y="1312"/>
                    <a:pt x="1816" y="1257"/>
                    <a:pt x="1869" y="1100"/>
                  </a:cubicBezTo>
                  <a:cubicBezTo>
                    <a:pt x="1902" y="833"/>
                    <a:pt x="1702" y="733"/>
                    <a:pt x="1535" y="633"/>
                  </a:cubicBezTo>
                  <a:cubicBezTo>
                    <a:pt x="1368" y="500"/>
                    <a:pt x="1168" y="433"/>
                    <a:pt x="1102" y="366"/>
                  </a:cubicBezTo>
                  <a:cubicBezTo>
                    <a:pt x="1068" y="366"/>
                    <a:pt x="901" y="200"/>
                    <a:pt x="735" y="133"/>
                  </a:cubicBezTo>
                  <a:cubicBezTo>
                    <a:pt x="638" y="55"/>
                    <a:pt x="530" y="1"/>
                    <a:pt x="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216050" y="8555375"/>
              <a:ext cx="110925" cy="77175"/>
            </a:xfrm>
            <a:custGeom>
              <a:avLst/>
              <a:gdLst/>
              <a:ahLst/>
              <a:cxnLst/>
              <a:rect l="l" t="t" r="r" b="b"/>
              <a:pathLst>
                <a:path w="4437" h="3087" extrusionOk="0">
                  <a:moveTo>
                    <a:pt x="467" y="1"/>
                  </a:moveTo>
                  <a:lnTo>
                    <a:pt x="0" y="634"/>
                  </a:lnTo>
                  <a:cubicBezTo>
                    <a:pt x="5" y="638"/>
                    <a:pt x="10" y="643"/>
                    <a:pt x="16" y="647"/>
                  </a:cubicBezTo>
                  <a:lnTo>
                    <a:pt x="16" y="647"/>
                  </a:lnTo>
                  <a:lnTo>
                    <a:pt x="0" y="668"/>
                  </a:lnTo>
                  <a:cubicBezTo>
                    <a:pt x="33" y="688"/>
                    <a:pt x="82" y="718"/>
                    <a:pt x="146" y="757"/>
                  </a:cubicBezTo>
                  <a:lnTo>
                    <a:pt x="146" y="757"/>
                  </a:lnTo>
                  <a:cubicBezTo>
                    <a:pt x="797" y="1306"/>
                    <a:pt x="2916" y="3086"/>
                    <a:pt x="3511" y="3086"/>
                  </a:cubicBezTo>
                  <a:cubicBezTo>
                    <a:pt x="3567" y="3086"/>
                    <a:pt x="3610" y="3071"/>
                    <a:pt x="3636" y="3036"/>
                  </a:cubicBezTo>
                  <a:cubicBezTo>
                    <a:pt x="3686" y="2969"/>
                    <a:pt x="3540" y="2769"/>
                    <a:pt x="3285" y="2500"/>
                  </a:cubicBezTo>
                  <a:lnTo>
                    <a:pt x="3285" y="2500"/>
                  </a:lnTo>
                  <a:cubicBezTo>
                    <a:pt x="3625" y="2654"/>
                    <a:pt x="3901" y="2752"/>
                    <a:pt x="4053" y="2752"/>
                  </a:cubicBezTo>
                  <a:cubicBezTo>
                    <a:pt x="4113" y="2752"/>
                    <a:pt x="4153" y="2736"/>
                    <a:pt x="4170" y="2703"/>
                  </a:cubicBezTo>
                  <a:cubicBezTo>
                    <a:pt x="4437" y="2302"/>
                    <a:pt x="834" y="267"/>
                    <a:pt x="4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87325" y="486811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219"/>
        <p:cNvGrpSpPr/>
        <p:nvPr/>
      </p:nvGrpSpPr>
      <p:grpSpPr>
        <a:xfrm>
          <a:off x="0" y="0"/>
          <a:ext cx="0" cy="0"/>
          <a:chOff x="0" y="0"/>
          <a:chExt cx="0" cy="0"/>
        </a:xfrm>
      </p:grpSpPr>
      <p:sp>
        <p:nvSpPr>
          <p:cNvPr id="220" name="Google Shape;220;p11"/>
          <p:cNvSpPr txBox="1">
            <a:spLocks noGrp="1"/>
          </p:cNvSpPr>
          <p:nvPr>
            <p:ph type="body" idx="1"/>
          </p:nvPr>
        </p:nvSpPr>
        <p:spPr>
          <a:xfrm>
            <a:off x="1571200" y="2248025"/>
            <a:ext cx="6001500" cy="647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4000"/>
              <a:buFont typeface="Montserrat"/>
              <a:buNone/>
              <a:defRPr sz="4000" b="1">
                <a:latin typeface="Montserrat"/>
                <a:ea typeface="Montserrat"/>
                <a:cs typeface="Montserrat"/>
                <a:sym typeface="Montserrat"/>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221"/>
        <p:cNvGrpSpPr/>
        <p:nvPr/>
      </p:nvGrpSpPr>
      <p:grpSpPr>
        <a:xfrm>
          <a:off x="0" y="0"/>
          <a:ext cx="0" cy="0"/>
          <a:chOff x="0" y="0"/>
          <a:chExt cx="0" cy="0"/>
        </a:xfrm>
      </p:grpSpPr>
      <p:sp>
        <p:nvSpPr>
          <p:cNvPr id="222" name="Google Shape;222;p12"/>
          <p:cNvSpPr/>
          <p:nvPr/>
        </p:nvSpPr>
        <p:spPr>
          <a:xfrm rot="9711461">
            <a:off x="-7505105" y="1293616"/>
            <a:ext cx="21231754" cy="8714320"/>
          </a:xfrm>
          <a:custGeom>
            <a:avLst/>
            <a:gdLst/>
            <a:ahLst/>
            <a:cxnLst/>
            <a:rect l="l" t="t" r="r" b="b"/>
            <a:pathLst>
              <a:path w="141702" h="132002" extrusionOk="0">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txBox="1">
            <a:spLocks noGrp="1"/>
          </p:cNvSpPr>
          <p:nvPr>
            <p:ph type="title" hasCustomPrompt="1"/>
          </p:nvPr>
        </p:nvSpPr>
        <p:spPr>
          <a:xfrm>
            <a:off x="613850" y="1713916"/>
            <a:ext cx="7916100" cy="1300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6"/>
              </a:buClr>
              <a:buSzPts val="7200"/>
              <a:buNone/>
              <a:defRPr sz="11000">
                <a:solidFill>
                  <a:srgbClr val="926280"/>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24" name="Google Shape;224;p12"/>
          <p:cNvSpPr txBox="1">
            <a:spLocks noGrp="1"/>
          </p:cNvSpPr>
          <p:nvPr>
            <p:ph type="subTitle" idx="1"/>
          </p:nvPr>
        </p:nvSpPr>
        <p:spPr>
          <a:xfrm>
            <a:off x="1084750" y="3077991"/>
            <a:ext cx="67080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grpSp>
        <p:nvGrpSpPr>
          <p:cNvPr id="225" name="Google Shape;225;p12"/>
          <p:cNvGrpSpPr/>
          <p:nvPr/>
        </p:nvGrpSpPr>
        <p:grpSpPr>
          <a:xfrm>
            <a:off x="552203" y="261498"/>
            <a:ext cx="8183122" cy="4186815"/>
            <a:chOff x="552203" y="337698"/>
            <a:chExt cx="8183122" cy="4186815"/>
          </a:xfrm>
        </p:grpSpPr>
        <p:sp>
          <p:nvSpPr>
            <p:cNvPr id="226" name="Google Shape;226;p12"/>
            <p:cNvSpPr/>
            <p:nvPr/>
          </p:nvSpPr>
          <p:spPr>
            <a:xfrm>
              <a:off x="8435738" y="2534400"/>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8668600" y="37888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2"/>
            <p:cNvGrpSpPr/>
            <p:nvPr/>
          </p:nvGrpSpPr>
          <p:grpSpPr>
            <a:xfrm>
              <a:off x="2436963" y="4312188"/>
              <a:ext cx="4660988" cy="212325"/>
              <a:chOff x="2436963" y="4312188"/>
              <a:chExt cx="4660988" cy="212325"/>
            </a:xfrm>
          </p:grpSpPr>
          <p:sp>
            <p:nvSpPr>
              <p:cNvPr id="229" name="Google Shape;229;p12"/>
              <p:cNvSpPr/>
              <p:nvPr/>
            </p:nvSpPr>
            <p:spPr>
              <a:xfrm>
                <a:off x="2436963" y="439436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3307875" y="431218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7031225" y="447276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2"/>
            <p:cNvGrpSpPr/>
            <p:nvPr/>
          </p:nvGrpSpPr>
          <p:grpSpPr>
            <a:xfrm>
              <a:off x="552203" y="337698"/>
              <a:ext cx="602497" cy="841022"/>
              <a:chOff x="552203" y="337698"/>
              <a:chExt cx="602497" cy="841022"/>
            </a:xfrm>
          </p:grpSpPr>
          <p:sp>
            <p:nvSpPr>
              <p:cNvPr id="233" name="Google Shape;233;p12"/>
              <p:cNvSpPr/>
              <p:nvPr/>
            </p:nvSpPr>
            <p:spPr>
              <a:xfrm rot="1635107">
                <a:off x="794716" y="350102"/>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1087975" y="56788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rot="1635107">
                <a:off x="568664" y="1049702"/>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2"/>
            <p:cNvGrpSpPr/>
            <p:nvPr/>
          </p:nvGrpSpPr>
          <p:grpSpPr>
            <a:xfrm>
              <a:off x="7764256" y="465177"/>
              <a:ext cx="567883" cy="368867"/>
              <a:chOff x="7764256" y="465177"/>
              <a:chExt cx="567883" cy="368867"/>
            </a:xfrm>
          </p:grpSpPr>
          <p:sp>
            <p:nvSpPr>
              <p:cNvPr id="237" name="Google Shape;237;p12"/>
              <p:cNvSpPr/>
              <p:nvPr/>
            </p:nvSpPr>
            <p:spPr>
              <a:xfrm rot="-560788">
                <a:off x="7771835" y="475322"/>
                <a:ext cx="133447" cy="104247"/>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rot="-560788">
                <a:off x="8261656" y="777222"/>
                <a:ext cx="66723" cy="51749"/>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9" name="Google Shape;239;p12"/>
          <p:cNvSpPr/>
          <p:nvPr/>
        </p:nvSpPr>
        <p:spPr>
          <a:xfrm rot="-560788">
            <a:off x="3803795" y="525348"/>
            <a:ext cx="66723" cy="51749"/>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1">
  <p:cSld name="CUSTOM_9">
    <p:bg>
      <p:bgPr>
        <a:solidFill>
          <a:schemeClr val="lt1"/>
        </a:solidFill>
        <a:effectLst/>
      </p:bgPr>
    </p:bg>
    <p:spTree>
      <p:nvGrpSpPr>
        <p:cNvPr id="1" name="Shape 405"/>
        <p:cNvGrpSpPr/>
        <p:nvPr/>
      </p:nvGrpSpPr>
      <p:grpSpPr>
        <a:xfrm>
          <a:off x="0" y="0"/>
          <a:ext cx="0" cy="0"/>
          <a:chOff x="0" y="0"/>
          <a:chExt cx="0" cy="0"/>
        </a:xfrm>
      </p:grpSpPr>
      <p:sp>
        <p:nvSpPr>
          <p:cNvPr id="406" name="Google Shape;406;p19"/>
          <p:cNvSpPr/>
          <p:nvPr/>
        </p:nvSpPr>
        <p:spPr>
          <a:xfrm rot="8100000">
            <a:off x="-2783873" y="1704565"/>
            <a:ext cx="5424586" cy="5618048"/>
          </a:xfrm>
          <a:custGeom>
            <a:avLst/>
            <a:gdLst/>
            <a:ahLst/>
            <a:cxnLst/>
            <a:rect l="l" t="t" r="r" b="b"/>
            <a:pathLst>
              <a:path w="79758" h="80817" extrusionOk="0">
                <a:moveTo>
                  <a:pt x="48464" y="1"/>
                </a:moveTo>
                <a:cubicBezTo>
                  <a:pt x="44157" y="1"/>
                  <a:pt x="39941" y="1162"/>
                  <a:pt x="36560" y="3813"/>
                </a:cubicBezTo>
                <a:cubicBezTo>
                  <a:pt x="28721" y="9984"/>
                  <a:pt x="31490" y="18057"/>
                  <a:pt x="34125" y="25796"/>
                </a:cubicBezTo>
                <a:cubicBezTo>
                  <a:pt x="37127" y="34402"/>
                  <a:pt x="32891" y="39639"/>
                  <a:pt x="25219" y="44676"/>
                </a:cubicBezTo>
                <a:cubicBezTo>
                  <a:pt x="19215" y="48645"/>
                  <a:pt x="12343" y="51514"/>
                  <a:pt x="7373" y="56718"/>
                </a:cubicBezTo>
                <a:cubicBezTo>
                  <a:pt x="2436" y="61922"/>
                  <a:pt x="1" y="70661"/>
                  <a:pt x="4504" y="76265"/>
                </a:cubicBezTo>
                <a:cubicBezTo>
                  <a:pt x="7050" y="79412"/>
                  <a:pt x="11214" y="80817"/>
                  <a:pt x="15315" y="80817"/>
                </a:cubicBezTo>
                <a:cubicBezTo>
                  <a:pt x="15997" y="80817"/>
                  <a:pt x="16676" y="80778"/>
                  <a:pt x="17347" y="80702"/>
                </a:cubicBezTo>
                <a:cubicBezTo>
                  <a:pt x="22050" y="80168"/>
                  <a:pt x="26386" y="78066"/>
                  <a:pt x="30656" y="76032"/>
                </a:cubicBezTo>
                <a:cubicBezTo>
                  <a:pt x="37661" y="72663"/>
                  <a:pt x="44633" y="69260"/>
                  <a:pt x="51638" y="65891"/>
                </a:cubicBezTo>
                <a:cubicBezTo>
                  <a:pt x="57408" y="63089"/>
                  <a:pt x="63346" y="60220"/>
                  <a:pt x="68083" y="55817"/>
                </a:cubicBezTo>
                <a:cubicBezTo>
                  <a:pt x="75888" y="48545"/>
                  <a:pt x="79758" y="37337"/>
                  <a:pt x="78057" y="26830"/>
                </a:cubicBezTo>
                <a:cubicBezTo>
                  <a:pt x="76355" y="16322"/>
                  <a:pt x="69150" y="6849"/>
                  <a:pt x="59477" y="2446"/>
                </a:cubicBezTo>
                <a:cubicBezTo>
                  <a:pt x="56068" y="889"/>
                  <a:pt x="52231" y="1"/>
                  <a:pt x="48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rot="-3852933">
            <a:off x="6322451" y="-2007986"/>
            <a:ext cx="4529385" cy="4690827"/>
          </a:xfrm>
          <a:custGeom>
            <a:avLst/>
            <a:gdLst/>
            <a:ahLst/>
            <a:cxnLst/>
            <a:rect l="l" t="t" r="r" b="b"/>
            <a:pathLst>
              <a:path w="79758" h="80817" extrusionOk="0">
                <a:moveTo>
                  <a:pt x="48464" y="1"/>
                </a:moveTo>
                <a:cubicBezTo>
                  <a:pt x="44157" y="1"/>
                  <a:pt x="39941" y="1162"/>
                  <a:pt x="36560" y="3813"/>
                </a:cubicBezTo>
                <a:cubicBezTo>
                  <a:pt x="28721" y="9984"/>
                  <a:pt x="31490" y="18057"/>
                  <a:pt x="34125" y="25796"/>
                </a:cubicBezTo>
                <a:cubicBezTo>
                  <a:pt x="37127" y="34402"/>
                  <a:pt x="32891" y="39639"/>
                  <a:pt x="25219" y="44676"/>
                </a:cubicBezTo>
                <a:cubicBezTo>
                  <a:pt x="19215" y="48645"/>
                  <a:pt x="12343" y="51514"/>
                  <a:pt x="7373" y="56718"/>
                </a:cubicBezTo>
                <a:cubicBezTo>
                  <a:pt x="2436" y="61922"/>
                  <a:pt x="1" y="70661"/>
                  <a:pt x="4504" y="76265"/>
                </a:cubicBezTo>
                <a:cubicBezTo>
                  <a:pt x="7050" y="79412"/>
                  <a:pt x="11214" y="80817"/>
                  <a:pt x="15315" y="80817"/>
                </a:cubicBezTo>
                <a:cubicBezTo>
                  <a:pt x="15997" y="80817"/>
                  <a:pt x="16676" y="80778"/>
                  <a:pt x="17347" y="80702"/>
                </a:cubicBezTo>
                <a:cubicBezTo>
                  <a:pt x="22050" y="80168"/>
                  <a:pt x="26386" y="78066"/>
                  <a:pt x="30656" y="76032"/>
                </a:cubicBezTo>
                <a:cubicBezTo>
                  <a:pt x="37661" y="72663"/>
                  <a:pt x="44633" y="69260"/>
                  <a:pt x="51638" y="65891"/>
                </a:cubicBezTo>
                <a:cubicBezTo>
                  <a:pt x="57408" y="63089"/>
                  <a:pt x="63346" y="60220"/>
                  <a:pt x="68083" y="55817"/>
                </a:cubicBezTo>
                <a:cubicBezTo>
                  <a:pt x="75888" y="48545"/>
                  <a:pt x="79758" y="37337"/>
                  <a:pt x="78057" y="26830"/>
                </a:cubicBezTo>
                <a:cubicBezTo>
                  <a:pt x="76355" y="16322"/>
                  <a:pt x="69150" y="6849"/>
                  <a:pt x="59477" y="2446"/>
                </a:cubicBezTo>
                <a:cubicBezTo>
                  <a:pt x="56068" y="889"/>
                  <a:pt x="52231" y="1"/>
                  <a:pt x="48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txBox="1">
            <a:spLocks noGrp="1"/>
          </p:cNvSpPr>
          <p:nvPr>
            <p:ph type="title"/>
          </p:nvPr>
        </p:nvSpPr>
        <p:spPr>
          <a:xfrm>
            <a:off x="2175637" y="1971825"/>
            <a:ext cx="2206800" cy="43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2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19"/>
          <p:cNvSpPr txBox="1">
            <a:spLocks noGrp="1"/>
          </p:cNvSpPr>
          <p:nvPr>
            <p:ph type="subTitle" idx="1"/>
          </p:nvPr>
        </p:nvSpPr>
        <p:spPr>
          <a:xfrm>
            <a:off x="2175638" y="2359910"/>
            <a:ext cx="2206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0" name="Google Shape;410;p19"/>
          <p:cNvSpPr txBox="1">
            <a:spLocks noGrp="1"/>
          </p:cNvSpPr>
          <p:nvPr>
            <p:ph type="title" idx="2"/>
          </p:nvPr>
        </p:nvSpPr>
        <p:spPr>
          <a:xfrm>
            <a:off x="2175763" y="3561031"/>
            <a:ext cx="2206800" cy="43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2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19"/>
          <p:cNvSpPr txBox="1">
            <a:spLocks noGrp="1"/>
          </p:cNvSpPr>
          <p:nvPr>
            <p:ph type="subTitle" idx="3"/>
          </p:nvPr>
        </p:nvSpPr>
        <p:spPr>
          <a:xfrm>
            <a:off x="2175638" y="3949100"/>
            <a:ext cx="2206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9"/>
          <p:cNvSpPr txBox="1">
            <a:spLocks noGrp="1"/>
          </p:cNvSpPr>
          <p:nvPr>
            <p:ph type="title" idx="4"/>
          </p:nvPr>
        </p:nvSpPr>
        <p:spPr>
          <a:xfrm>
            <a:off x="5811604" y="1971825"/>
            <a:ext cx="2206800" cy="43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2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3" name="Google Shape;413;p19"/>
          <p:cNvSpPr txBox="1">
            <a:spLocks noGrp="1"/>
          </p:cNvSpPr>
          <p:nvPr>
            <p:ph type="subTitle" idx="5"/>
          </p:nvPr>
        </p:nvSpPr>
        <p:spPr>
          <a:xfrm>
            <a:off x="5811605" y="2359910"/>
            <a:ext cx="2206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4" name="Google Shape;414;p19"/>
          <p:cNvSpPr txBox="1">
            <a:spLocks noGrp="1"/>
          </p:cNvSpPr>
          <p:nvPr>
            <p:ph type="title" idx="6"/>
          </p:nvPr>
        </p:nvSpPr>
        <p:spPr>
          <a:xfrm>
            <a:off x="5811604" y="3561031"/>
            <a:ext cx="2206800" cy="43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2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5" name="Google Shape;415;p19"/>
          <p:cNvSpPr txBox="1">
            <a:spLocks noGrp="1"/>
          </p:cNvSpPr>
          <p:nvPr>
            <p:ph type="subTitle" idx="7"/>
          </p:nvPr>
        </p:nvSpPr>
        <p:spPr>
          <a:xfrm>
            <a:off x="5811605" y="3949100"/>
            <a:ext cx="2206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6" name="Google Shape;416;p19"/>
          <p:cNvSpPr txBox="1">
            <a:spLocks noGrp="1"/>
          </p:cNvSpPr>
          <p:nvPr>
            <p:ph type="title" idx="8"/>
          </p:nvPr>
        </p:nvSpPr>
        <p:spPr>
          <a:xfrm>
            <a:off x="620725" y="611974"/>
            <a:ext cx="79053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17" name="Google Shape;417;p19"/>
          <p:cNvGrpSpPr/>
          <p:nvPr/>
        </p:nvGrpSpPr>
        <p:grpSpPr>
          <a:xfrm>
            <a:off x="83650" y="723013"/>
            <a:ext cx="8790763" cy="4098700"/>
            <a:chOff x="83650" y="723013"/>
            <a:chExt cx="8790763" cy="4098700"/>
          </a:xfrm>
        </p:grpSpPr>
        <p:sp>
          <p:nvSpPr>
            <p:cNvPr id="418" name="Google Shape;418;p19"/>
            <p:cNvSpPr/>
            <p:nvPr/>
          </p:nvSpPr>
          <p:spPr>
            <a:xfrm>
              <a:off x="7942188" y="874463"/>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807688" y="133333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3650" y="453336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58663" y="4717463"/>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215838" y="402588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85925" y="72301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9"/>
          <p:cNvGrpSpPr/>
          <p:nvPr/>
        </p:nvGrpSpPr>
        <p:grpSpPr>
          <a:xfrm>
            <a:off x="8493444" y="318964"/>
            <a:ext cx="494226" cy="477791"/>
            <a:chOff x="-2793175" y="9329950"/>
            <a:chExt cx="1175050" cy="1135975"/>
          </a:xfrm>
        </p:grpSpPr>
        <p:sp>
          <p:nvSpPr>
            <p:cNvPr id="425" name="Google Shape;425;p19"/>
            <p:cNvSpPr/>
            <p:nvPr/>
          </p:nvSpPr>
          <p:spPr>
            <a:xfrm>
              <a:off x="-2515475" y="9370250"/>
              <a:ext cx="125125" cy="229075"/>
            </a:xfrm>
            <a:custGeom>
              <a:avLst/>
              <a:gdLst/>
              <a:ahLst/>
              <a:cxnLst/>
              <a:rect l="l" t="t" r="r" b="b"/>
              <a:pathLst>
                <a:path w="5005" h="9163" extrusionOk="0">
                  <a:moveTo>
                    <a:pt x="639" y="1"/>
                  </a:moveTo>
                  <a:cubicBezTo>
                    <a:pt x="458" y="1"/>
                    <a:pt x="263" y="146"/>
                    <a:pt x="234" y="316"/>
                  </a:cubicBezTo>
                  <a:cubicBezTo>
                    <a:pt x="34" y="1050"/>
                    <a:pt x="1" y="1817"/>
                    <a:pt x="34" y="2551"/>
                  </a:cubicBezTo>
                  <a:cubicBezTo>
                    <a:pt x="67" y="3318"/>
                    <a:pt x="168" y="4052"/>
                    <a:pt x="401" y="4819"/>
                  </a:cubicBezTo>
                  <a:cubicBezTo>
                    <a:pt x="668" y="5553"/>
                    <a:pt x="935" y="6287"/>
                    <a:pt x="1368" y="6954"/>
                  </a:cubicBezTo>
                  <a:cubicBezTo>
                    <a:pt x="1569" y="7287"/>
                    <a:pt x="1835" y="7554"/>
                    <a:pt x="2036" y="7888"/>
                  </a:cubicBezTo>
                  <a:cubicBezTo>
                    <a:pt x="2236" y="8188"/>
                    <a:pt x="2536" y="8488"/>
                    <a:pt x="2769" y="8788"/>
                  </a:cubicBezTo>
                  <a:lnTo>
                    <a:pt x="2903" y="8888"/>
                  </a:lnTo>
                  <a:cubicBezTo>
                    <a:pt x="3118" y="9075"/>
                    <a:pt x="3382" y="9162"/>
                    <a:pt x="3645" y="9162"/>
                  </a:cubicBezTo>
                  <a:cubicBezTo>
                    <a:pt x="3994" y="9162"/>
                    <a:pt x="4342" y="9007"/>
                    <a:pt x="4571" y="8722"/>
                  </a:cubicBezTo>
                  <a:cubicBezTo>
                    <a:pt x="5004" y="8221"/>
                    <a:pt x="4904" y="7487"/>
                    <a:pt x="4404" y="7054"/>
                  </a:cubicBezTo>
                  <a:lnTo>
                    <a:pt x="4337" y="6987"/>
                  </a:lnTo>
                  <a:cubicBezTo>
                    <a:pt x="4104" y="6787"/>
                    <a:pt x="3837" y="6620"/>
                    <a:pt x="3603" y="6387"/>
                  </a:cubicBezTo>
                  <a:cubicBezTo>
                    <a:pt x="3370" y="6187"/>
                    <a:pt x="3170" y="5986"/>
                    <a:pt x="2970" y="5720"/>
                  </a:cubicBezTo>
                  <a:cubicBezTo>
                    <a:pt x="2503" y="5253"/>
                    <a:pt x="2169" y="4719"/>
                    <a:pt x="1869" y="4185"/>
                  </a:cubicBezTo>
                  <a:cubicBezTo>
                    <a:pt x="1569" y="3651"/>
                    <a:pt x="1368" y="3018"/>
                    <a:pt x="1202" y="2384"/>
                  </a:cubicBezTo>
                  <a:cubicBezTo>
                    <a:pt x="1068" y="1783"/>
                    <a:pt x="1001" y="1116"/>
                    <a:pt x="1035" y="482"/>
                  </a:cubicBezTo>
                  <a:lnTo>
                    <a:pt x="1068" y="449"/>
                  </a:lnTo>
                  <a:cubicBezTo>
                    <a:pt x="1068" y="282"/>
                    <a:pt x="935" y="49"/>
                    <a:pt x="735" y="15"/>
                  </a:cubicBezTo>
                  <a:cubicBezTo>
                    <a:pt x="704" y="5"/>
                    <a:pt x="672" y="1"/>
                    <a:pt x="639"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2369525" y="9329950"/>
              <a:ext cx="76750" cy="245250"/>
            </a:xfrm>
            <a:custGeom>
              <a:avLst/>
              <a:gdLst/>
              <a:ahLst/>
              <a:cxnLst/>
              <a:rect l="l" t="t" r="r" b="b"/>
              <a:pathLst>
                <a:path w="3070" h="9810" extrusionOk="0">
                  <a:moveTo>
                    <a:pt x="1110" y="0"/>
                  </a:moveTo>
                  <a:cubicBezTo>
                    <a:pt x="1035" y="0"/>
                    <a:pt x="961" y="36"/>
                    <a:pt x="901" y="126"/>
                  </a:cubicBezTo>
                  <a:cubicBezTo>
                    <a:pt x="701" y="226"/>
                    <a:pt x="634" y="460"/>
                    <a:pt x="701" y="660"/>
                  </a:cubicBezTo>
                  <a:lnTo>
                    <a:pt x="701" y="727"/>
                  </a:lnTo>
                  <a:cubicBezTo>
                    <a:pt x="934" y="1261"/>
                    <a:pt x="1168" y="1928"/>
                    <a:pt x="1301" y="2561"/>
                  </a:cubicBezTo>
                  <a:cubicBezTo>
                    <a:pt x="1401" y="3162"/>
                    <a:pt x="1468" y="3829"/>
                    <a:pt x="1401" y="4463"/>
                  </a:cubicBezTo>
                  <a:cubicBezTo>
                    <a:pt x="1335" y="5097"/>
                    <a:pt x="1234" y="5730"/>
                    <a:pt x="1034" y="6297"/>
                  </a:cubicBezTo>
                  <a:cubicBezTo>
                    <a:pt x="934" y="6598"/>
                    <a:pt x="834" y="6865"/>
                    <a:pt x="701" y="7165"/>
                  </a:cubicBezTo>
                  <a:cubicBezTo>
                    <a:pt x="567" y="7465"/>
                    <a:pt x="401" y="7698"/>
                    <a:pt x="267" y="7999"/>
                  </a:cubicBezTo>
                  <a:lnTo>
                    <a:pt x="234" y="8132"/>
                  </a:lnTo>
                  <a:cubicBezTo>
                    <a:pt x="200" y="8165"/>
                    <a:pt x="167" y="8266"/>
                    <a:pt x="167" y="8299"/>
                  </a:cubicBezTo>
                  <a:cubicBezTo>
                    <a:pt x="0" y="8933"/>
                    <a:pt x="334" y="9566"/>
                    <a:pt x="968" y="9767"/>
                  </a:cubicBezTo>
                  <a:cubicBezTo>
                    <a:pt x="1071" y="9795"/>
                    <a:pt x="1176" y="9809"/>
                    <a:pt x="1279" y="9809"/>
                  </a:cubicBezTo>
                  <a:cubicBezTo>
                    <a:pt x="1774" y="9809"/>
                    <a:pt x="2236" y="9490"/>
                    <a:pt x="2402" y="8966"/>
                  </a:cubicBezTo>
                  <a:cubicBezTo>
                    <a:pt x="2502" y="8599"/>
                    <a:pt x="2669" y="8232"/>
                    <a:pt x="2736" y="7832"/>
                  </a:cubicBezTo>
                  <a:cubicBezTo>
                    <a:pt x="2836" y="7432"/>
                    <a:pt x="2902" y="7065"/>
                    <a:pt x="2969" y="6664"/>
                  </a:cubicBezTo>
                  <a:cubicBezTo>
                    <a:pt x="3069" y="5897"/>
                    <a:pt x="3069" y="5097"/>
                    <a:pt x="3002" y="4329"/>
                  </a:cubicBezTo>
                  <a:cubicBezTo>
                    <a:pt x="2902" y="3596"/>
                    <a:pt x="2702" y="2828"/>
                    <a:pt x="2469" y="2128"/>
                  </a:cubicBezTo>
                  <a:cubicBezTo>
                    <a:pt x="2168" y="1427"/>
                    <a:pt x="1835" y="760"/>
                    <a:pt x="1368" y="126"/>
                  </a:cubicBezTo>
                  <a:cubicBezTo>
                    <a:pt x="1295" y="53"/>
                    <a:pt x="1201" y="0"/>
                    <a:pt x="1110"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2201075" y="9330675"/>
              <a:ext cx="80075" cy="243400"/>
            </a:xfrm>
            <a:custGeom>
              <a:avLst/>
              <a:gdLst/>
              <a:ahLst/>
              <a:cxnLst/>
              <a:rect l="l" t="t" r="r" b="b"/>
              <a:pathLst>
                <a:path w="3203" h="9736" extrusionOk="0">
                  <a:moveTo>
                    <a:pt x="1919" y="1"/>
                  </a:moveTo>
                  <a:cubicBezTo>
                    <a:pt x="1796" y="1"/>
                    <a:pt x="1681" y="65"/>
                    <a:pt x="1602" y="164"/>
                  </a:cubicBezTo>
                  <a:cubicBezTo>
                    <a:pt x="1135" y="798"/>
                    <a:pt x="801" y="1465"/>
                    <a:pt x="567" y="2166"/>
                  </a:cubicBezTo>
                  <a:cubicBezTo>
                    <a:pt x="301" y="2899"/>
                    <a:pt x="100" y="3633"/>
                    <a:pt x="67" y="4400"/>
                  </a:cubicBezTo>
                  <a:cubicBezTo>
                    <a:pt x="0" y="5134"/>
                    <a:pt x="0" y="5935"/>
                    <a:pt x="134" y="6669"/>
                  </a:cubicBezTo>
                  <a:cubicBezTo>
                    <a:pt x="167" y="7069"/>
                    <a:pt x="301" y="7436"/>
                    <a:pt x="401" y="7803"/>
                  </a:cubicBezTo>
                  <a:lnTo>
                    <a:pt x="768" y="8937"/>
                  </a:lnTo>
                  <a:cubicBezTo>
                    <a:pt x="801" y="8970"/>
                    <a:pt x="801" y="9070"/>
                    <a:pt x="834" y="9104"/>
                  </a:cubicBezTo>
                  <a:cubicBezTo>
                    <a:pt x="1045" y="9502"/>
                    <a:pt x="1453" y="9736"/>
                    <a:pt x="1885" y="9736"/>
                  </a:cubicBezTo>
                  <a:cubicBezTo>
                    <a:pt x="2069" y="9736"/>
                    <a:pt x="2257" y="9694"/>
                    <a:pt x="2435" y="9604"/>
                  </a:cubicBezTo>
                  <a:cubicBezTo>
                    <a:pt x="3003" y="9304"/>
                    <a:pt x="3203" y="8603"/>
                    <a:pt x="2936" y="8003"/>
                  </a:cubicBezTo>
                  <a:lnTo>
                    <a:pt x="2902" y="7903"/>
                  </a:lnTo>
                  <a:cubicBezTo>
                    <a:pt x="2702" y="7603"/>
                    <a:pt x="2569" y="7369"/>
                    <a:pt x="2435" y="7069"/>
                  </a:cubicBezTo>
                  <a:cubicBezTo>
                    <a:pt x="2302" y="6769"/>
                    <a:pt x="2135" y="6469"/>
                    <a:pt x="2069" y="6202"/>
                  </a:cubicBezTo>
                  <a:cubicBezTo>
                    <a:pt x="1802" y="5601"/>
                    <a:pt x="1702" y="4968"/>
                    <a:pt x="1635" y="4334"/>
                  </a:cubicBezTo>
                  <a:cubicBezTo>
                    <a:pt x="1602" y="3733"/>
                    <a:pt x="1635" y="3066"/>
                    <a:pt x="1702" y="2432"/>
                  </a:cubicBezTo>
                  <a:cubicBezTo>
                    <a:pt x="1802" y="1765"/>
                    <a:pt x="2002" y="1098"/>
                    <a:pt x="2269" y="564"/>
                  </a:cubicBezTo>
                  <a:cubicBezTo>
                    <a:pt x="2402" y="364"/>
                    <a:pt x="2302" y="97"/>
                    <a:pt x="2169" y="97"/>
                  </a:cubicBezTo>
                  <a:cubicBezTo>
                    <a:pt x="2088" y="30"/>
                    <a:pt x="2002" y="1"/>
                    <a:pt x="1919"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2098500" y="9351425"/>
              <a:ext cx="121775" cy="231225"/>
            </a:xfrm>
            <a:custGeom>
              <a:avLst/>
              <a:gdLst/>
              <a:ahLst/>
              <a:cxnLst/>
              <a:rect l="l" t="t" r="r" b="b"/>
              <a:pathLst>
                <a:path w="4871" h="9249" extrusionOk="0">
                  <a:moveTo>
                    <a:pt x="4279" y="1"/>
                  </a:moveTo>
                  <a:cubicBezTo>
                    <a:pt x="4224" y="1"/>
                    <a:pt x="4166" y="11"/>
                    <a:pt x="4103" y="35"/>
                  </a:cubicBezTo>
                  <a:cubicBezTo>
                    <a:pt x="3903" y="68"/>
                    <a:pt x="3736" y="268"/>
                    <a:pt x="3736" y="468"/>
                  </a:cubicBezTo>
                  <a:lnTo>
                    <a:pt x="3736" y="535"/>
                  </a:lnTo>
                  <a:cubicBezTo>
                    <a:pt x="3836" y="1102"/>
                    <a:pt x="3736" y="1803"/>
                    <a:pt x="3603" y="2436"/>
                  </a:cubicBezTo>
                  <a:cubicBezTo>
                    <a:pt x="3503" y="3103"/>
                    <a:pt x="3269" y="3704"/>
                    <a:pt x="3002" y="4271"/>
                  </a:cubicBezTo>
                  <a:cubicBezTo>
                    <a:pt x="2702" y="4871"/>
                    <a:pt x="2369" y="5405"/>
                    <a:pt x="1935" y="5872"/>
                  </a:cubicBezTo>
                  <a:cubicBezTo>
                    <a:pt x="1768" y="6106"/>
                    <a:pt x="1535" y="6306"/>
                    <a:pt x="1335" y="6539"/>
                  </a:cubicBezTo>
                  <a:cubicBezTo>
                    <a:pt x="1101" y="6739"/>
                    <a:pt x="868" y="6906"/>
                    <a:pt x="601" y="7106"/>
                  </a:cubicBezTo>
                  <a:lnTo>
                    <a:pt x="534" y="7206"/>
                  </a:lnTo>
                  <a:lnTo>
                    <a:pt x="401" y="7306"/>
                  </a:lnTo>
                  <a:cubicBezTo>
                    <a:pt x="0" y="7807"/>
                    <a:pt x="67" y="8574"/>
                    <a:pt x="567" y="8974"/>
                  </a:cubicBezTo>
                  <a:cubicBezTo>
                    <a:pt x="782" y="9160"/>
                    <a:pt x="1046" y="9248"/>
                    <a:pt x="1309" y="9248"/>
                  </a:cubicBezTo>
                  <a:cubicBezTo>
                    <a:pt x="1659" y="9248"/>
                    <a:pt x="2007" y="9093"/>
                    <a:pt x="2235" y="8808"/>
                  </a:cubicBezTo>
                  <a:cubicBezTo>
                    <a:pt x="2502" y="8474"/>
                    <a:pt x="2736" y="8240"/>
                    <a:pt x="3002" y="7907"/>
                  </a:cubicBezTo>
                  <a:cubicBezTo>
                    <a:pt x="3203" y="7573"/>
                    <a:pt x="3436" y="7240"/>
                    <a:pt x="3603" y="6906"/>
                  </a:cubicBezTo>
                  <a:cubicBezTo>
                    <a:pt x="4037" y="6239"/>
                    <a:pt x="4337" y="5539"/>
                    <a:pt x="4537" y="4771"/>
                  </a:cubicBezTo>
                  <a:cubicBezTo>
                    <a:pt x="4737" y="4037"/>
                    <a:pt x="4870" y="3270"/>
                    <a:pt x="4870" y="2536"/>
                  </a:cubicBezTo>
                  <a:cubicBezTo>
                    <a:pt x="4870" y="1769"/>
                    <a:pt x="4837" y="1035"/>
                    <a:pt x="4637" y="268"/>
                  </a:cubicBezTo>
                  <a:cubicBezTo>
                    <a:pt x="4586" y="115"/>
                    <a:pt x="4456" y="1"/>
                    <a:pt x="4279"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1992600" y="9456150"/>
              <a:ext cx="198500" cy="172975"/>
            </a:xfrm>
            <a:custGeom>
              <a:avLst/>
              <a:gdLst/>
              <a:ahLst/>
              <a:cxnLst/>
              <a:rect l="l" t="t" r="r" b="b"/>
              <a:pathLst>
                <a:path w="7940" h="6919" extrusionOk="0">
                  <a:moveTo>
                    <a:pt x="7564" y="1"/>
                  </a:moveTo>
                  <a:cubicBezTo>
                    <a:pt x="7533" y="1"/>
                    <a:pt x="7503" y="5"/>
                    <a:pt x="7473" y="15"/>
                  </a:cubicBezTo>
                  <a:cubicBezTo>
                    <a:pt x="6739" y="82"/>
                    <a:pt x="6005" y="249"/>
                    <a:pt x="5304" y="549"/>
                  </a:cubicBezTo>
                  <a:cubicBezTo>
                    <a:pt x="4604" y="782"/>
                    <a:pt x="3937" y="1183"/>
                    <a:pt x="3303" y="1616"/>
                  </a:cubicBezTo>
                  <a:cubicBezTo>
                    <a:pt x="2736" y="2083"/>
                    <a:pt x="2136" y="2584"/>
                    <a:pt x="1635" y="3218"/>
                  </a:cubicBezTo>
                  <a:cubicBezTo>
                    <a:pt x="1335" y="3484"/>
                    <a:pt x="1135" y="3818"/>
                    <a:pt x="935" y="4152"/>
                  </a:cubicBezTo>
                  <a:cubicBezTo>
                    <a:pt x="735" y="4518"/>
                    <a:pt x="568" y="4852"/>
                    <a:pt x="334" y="5152"/>
                  </a:cubicBezTo>
                  <a:cubicBezTo>
                    <a:pt x="301" y="5219"/>
                    <a:pt x="301" y="5286"/>
                    <a:pt x="268" y="5352"/>
                  </a:cubicBezTo>
                  <a:cubicBezTo>
                    <a:pt x="1" y="5919"/>
                    <a:pt x="301" y="6620"/>
                    <a:pt x="935" y="6820"/>
                  </a:cubicBezTo>
                  <a:cubicBezTo>
                    <a:pt x="1076" y="6887"/>
                    <a:pt x="1229" y="6918"/>
                    <a:pt x="1380" y="6918"/>
                  </a:cubicBezTo>
                  <a:cubicBezTo>
                    <a:pt x="1835" y="6918"/>
                    <a:pt x="2286" y="6637"/>
                    <a:pt x="2436" y="6186"/>
                  </a:cubicBezTo>
                  <a:lnTo>
                    <a:pt x="2469" y="6053"/>
                  </a:lnTo>
                  <a:cubicBezTo>
                    <a:pt x="2603" y="5753"/>
                    <a:pt x="2669" y="5452"/>
                    <a:pt x="2803" y="5186"/>
                  </a:cubicBezTo>
                  <a:cubicBezTo>
                    <a:pt x="2936" y="4885"/>
                    <a:pt x="3070" y="4585"/>
                    <a:pt x="3236" y="4352"/>
                  </a:cubicBezTo>
                  <a:cubicBezTo>
                    <a:pt x="3503" y="3785"/>
                    <a:pt x="3937" y="3284"/>
                    <a:pt x="4337" y="2851"/>
                  </a:cubicBezTo>
                  <a:cubicBezTo>
                    <a:pt x="4804" y="2384"/>
                    <a:pt x="5304" y="1950"/>
                    <a:pt x="5838" y="1616"/>
                  </a:cubicBezTo>
                  <a:cubicBezTo>
                    <a:pt x="6405" y="1283"/>
                    <a:pt x="7006" y="1016"/>
                    <a:pt x="7606" y="849"/>
                  </a:cubicBezTo>
                  <a:lnTo>
                    <a:pt x="7639" y="849"/>
                  </a:lnTo>
                  <a:cubicBezTo>
                    <a:pt x="7806" y="749"/>
                    <a:pt x="7940" y="582"/>
                    <a:pt x="7940" y="382"/>
                  </a:cubicBezTo>
                  <a:cubicBezTo>
                    <a:pt x="7911" y="155"/>
                    <a:pt x="7738" y="1"/>
                    <a:pt x="7564"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947575" y="9565975"/>
              <a:ext cx="233525" cy="112425"/>
            </a:xfrm>
            <a:custGeom>
              <a:avLst/>
              <a:gdLst/>
              <a:ahLst/>
              <a:cxnLst/>
              <a:rect l="l" t="t" r="r" b="b"/>
              <a:pathLst>
                <a:path w="9341" h="4497" extrusionOk="0">
                  <a:moveTo>
                    <a:pt x="8874" y="0"/>
                  </a:moveTo>
                  <a:cubicBezTo>
                    <a:pt x="8766" y="0"/>
                    <a:pt x="8657" y="42"/>
                    <a:pt x="8574" y="125"/>
                  </a:cubicBezTo>
                  <a:lnTo>
                    <a:pt x="8540" y="159"/>
                  </a:lnTo>
                  <a:cubicBezTo>
                    <a:pt x="8140" y="559"/>
                    <a:pt x="7540" y="993"/>
                    <a:pt x="7006" y="1326"/>
                  </a:cubicBezTo>
                  <a:cubicBezTo>
                    <a:pt x="6406" y="1660"/>
                    <a:pt x="5838" y="1893"/>
                    <a:pt x="5205" y="2060"/>
                  </a:cubicBezTo>
                  <a:cubicBezTo>
                    <a:pt x="4571" y="2194"/>
                    <a:pt x="3970" y="2327"/>
                    <a:pt x="3337" y="2327"/>
                  </a:cubicBezTo>
                  <a:cubicBezTo>
                    <a:pt x="3036" y="2327"/>
                    <a:pt x="2703" y="2294"/>
                    <a:pt x="2403" y="2294"/>
                  </a:cubicBezTo>
                  <a:cubicBezTo>
                    <a:pt x="2136" y="2294"/>
                    <a:pt x="1802" y="2194"/>
                    <a:pt x="1502" y="2160"/>
                  </a:cubicBezTo>
                  <a:lnTo>
                    <a:pt x="1168" y="2160"/>
                  </a:lnTo>
                  <a:cubicBezTo>
                    <a:pt x="535" y="2160"/>
                    <a:pt x="1" y="2694"/>
                    <a:pt x="34" y="3361"/>
                  </a:cubicBezTo>
                  <a:cubicBezTo>
                    <a:pt x="34" y="3976"/>
                    <a:pt x="537" y="4497"/>
                    <a:pt x="1176" y="4497"/>
                  </a:cubicBezTo>
                  <a:cubicBezTo>
                    <a:pt x="1196" y="4497"/>
                    <a:pt x="1215" y="4496"/>
                    <a:pt x="1235" y="4495"/>
                  </a:cubicBezTo>
                  <a:cubicBezTo>
                    <a:pt x="1635" y="4495"/>
                    <a:pt x="2036" y="4495"/>
                    <a:pt x="2403" y="4462"/>
                  </a:cubicBezTo>
                  <a:cubicBezTo>
                    <a:pt x="2836" y="4395"/>
                    <a:pt x="3203" y="4362"/>
                    <a:pt x="3604" y="4295"/>
                  </a:cubicBezTo>
                  <a:cubicBezTo>
                    <a:pt x="4371" y="4128"/>
                    <a:pt x="5105" y="3861"/>
                    <a:pt x="5805" y="3528"/>
                  </a:cubicBezTo>
                  <a:cubicBezTo>
                    <a:pt x="6506" y="3228"/>
                    <a:pt x="7139" y="2827"/>
                    <a:pt x="7706" y="2327"/>
                  </a:cubicBezTo>
                  <a:cubicBezTo>
                    <a:pt x="8307" y="1827"/>
                    <a:pt x="8807" y="1326"/>
                    <a:pt x="9241" y="659"/>
                  </a:cubicBezTo>
                  <a:cubicBezTo>
                    <a:pt x="9341" y="492"/>
                    <a:pt x="9341" y="292"/>
                    <a:pt x="9174" y="125"/>
                  </a:cubicBezTo>
                  <a:cubicBezTo>
                    <a:pt x="9091" y="42"/>
                    <a:pt x="8982" y="0"/>
                    <a:pt x="8874"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888350" y="9738375"/>
              <a:ext cx="236850" cy="113700"/>
            </a:xfrm>
            <a:custGeom>
              <a:avLst/>
              <a:gdLst/>
              <a:ahLst/>
              <a:cxnLst/>
              <a:rect l="l" t="t" r="r" b="b"/>
              <a:pathLst>
                <a:path w="9474" h="4548" extrusionOk="0">
                  <a:moveTo>
                    <a:pt x="6905" y="1"/>
                  </a:moveTo>
                  <a:cubicBezTo>
                    <a:pt x="6138" y="1"/>
                    <a:pt x="5404" y="101"/>
                    <a:pt x="4637" y="301"/>
                  </a:cubicBezTo>
                  <a:cubicBezTo>
                    <a:pt x="3903" y="501"/>
                    <a:pt x="3136" y="768"/>
                    <a:pt x="2469" y="1135"/>
                  </a:cubicBezTo>
                  <a:cubicBezTo>
                    <a:pt x="2102" y="1335"/>
                    <a:pt x="1802" y="1569"/>
                    <a:pt x="1468" y="1769"/>
                  </a:cubicBezTo>
                  <a:cubicBezTo>
                    <a:pt x="1168" y="1969"/>
                    <a:pt x="834" y="2236"/>
                    <a:pt x="567" y="2469"/>
                  </a:cubicBezTo>
                  <a:lnTo>
                    <a:pt x="434" y="2603"/>
                  </a:lnTo>
                  <a:cubicBezTo>
                    <a:pt x="0" y="3103"/>
                    <a:pt x="67" y="3804"/>
                    <a:pt x="501" y="4271"/>
                  </a:cubicBezTo>
                  <a:cubicBezTo>
                    <a:pt x="732" y="4455"/>
                    <a:pt x="1012" y="4548"/>
                    <a:pt x="1290" y="4548"/>
                  </a:cubicBezTo>
                  <a:cubicBezTo>
                    <a:pt x="1615" y="4548"/>
                    <a:pt x="1935" y="4422"/>
                    <a:pt x="2169" y="4171"/>
                  </a:cubicBezTo>
                  <a:lnTo>
                    <a:pt x="2269" y="4104"/>
                  </a:lnTo>
                  <a:cubicBezTo>
                    <a:pt x="2469" y="3837"/>
                    <a:pt x="2669" y="3604"/>
                    <a:pt x="2902" y="3403"/>
                  </a:cubicBezTo>
                  <a:cubicBezTo>
                    <a:pt x="3136" y="3170"/>
                    <a:pt x="3336" y="2936"/>
                    <a:pt x="3603" y="2770"/>
                  </a:cubicBezTo>
                  <a:cubicBezTo>
                    <a:pt x="4103" y="2336"/>
                    <a:pt x="4637" y="2002"/>
                    <a:pt x="5204" y="1769"/>
                  </a:cubicBezTo>
                  <a:cubicBezTo>
                    <a:pt x="5804" y="1469"/>
                    <a:pt x="6438" y="1302"/>
                    <a:pt x="7072" y="1168"/>
                  </a:cubicBezTo>
                  <a:cubicBezTo>
                    <a:pt x="7463" y="1103"/>
                    <a:pt x="7883" y="1052"/>
                    <a:pt x="8303" y="1052"/>
                  </a:cubicBezTo>
                  <a:cubicBezTo>
                    <a:pt x="8527" y="1052"/>
                    <a:pt x="8752" y="1067"/>
                    <a:pt x="8973" y="1102"/>
                  </a:cubicBezTo>
                  <a:lnTo>
                    <a:pt x="8973" y="1135"/>
                  </a:lnTo>
                  <a:cubicBezTo>
                    <a:pt x="8998" y="1139"/>
                    <a:pt x="9024" y="1141"/>
                    <a:pt x="9050" y="1141"/>
                  </a:cubicBezTo>
                  <a:cubicBezTo>
                    <a:pt x="9229" y="1141"/>
                    <a:pt x="9411" y="1039"/>
                    <a:pt x="9440" y="835"/>
                  </a:cubicBezTo>
                  <a:cubicBezTo>
                    <a:pt x="9474" y="635"/>
                    <a:pt x="9340" y="435"/>
                    <a:pt x="9140" y="335"/>
                  </a:cubicBezTo>
                  <a:cubicBezTo>
                    <a:pt x="8340" y="101"/>
                    <a:pt x="7639" y="1"/>
                    <a:pt x="6905"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865850" y="9878600"/>
              <a:ext cx="247725" cy="79425"/>
            </a:xfrm>
            <a:custGeom>
              <a:avLst/>
              <a:gdLst/>
              <a:ahLst/>
              <a:cxnLst/>
              <a:rect l="l" t="t" r="r" b="b"/>
              <a:pathLst>
                <a:path w="9909" h="3177" extrusionOk="0">
                  <a:moveTo>
                    <a:pt x="1319" y="1"/>
                  </a:moveTo>
                  <a:cubicBezTo>
                    <a:pt x="831" y="1"/>
                    <a:pt x="360" y="288"/>
                    <a:pt x="201" y="763"/>
                  </a:cubicBezTo>
                  <a:cubicBezTo>
                    <a:pt x="1" y="1364"/>
                    <a:pt x="268" y="2064"/>
                    <a:pt x="902" y="2264"/>
                  </a:cubicBezTo>
                  <a:cubicBezTo>
                    <a:pt x="1235" y="2431"/>
                    <a:pt x="1602" y="2564"/>
                    <a:pt x="2002" y="2698"/>
                  </a:cubicBezTo>
                  <a:cubicBezTo>
                    <a:pt x="2369" y="2831"/>
                    <a:pt x="2736" y="2965"/>
                    <a:pt x="3103" y="2998"/>
                  </a:cubicBezTo>
                  <a:cubicBezTo>
                    <a:pt x="3698" y="3127"/>
                    <a:pt x="4293" y="3177"/>
                    <a:pt x="4888" y="3177"/>
                  </a:cubicBezTo>
                  <a:cubicBezTo>
                    <a:pt x="5060" y="3177"/>
                    <a:pt x="5232" y="3172"/>
                    <a:pt x="5405" y="3165"/>
                  </a:cubicBezTo>
                  <a:cubicBezTo>
                    <a:pt x="6205" y="3132"/>
                    <a:pt x="6939" y="2965"/>
                    <a:pt x="7640" y="2731"/>
                  </a:cubicBezTo>
                  <a:cubicBezTo>
                    <a:pt x="8374" y="2531"/>
                    <a:pt x="9041" y="2231"/>
                    <a:pt x="9708" y="1797"/>
                  </a:cubicBezTo>
                  <a:cubicBezTo>
                    <a:pt x="9875" y="1664"/>
                    <a:pt x="9908" y="1464"/>
                    <a:pt x="9841" y="1230"/>
                  </a:cubicBezTo>
                  <a:cubicBezTo>
                    <a:pt x="9768" y="1084"/>
                    <a:pt x="9623" y="991"/>
                    <a:pt x="9459" y="991"/>
                  </a:cubicBezTo>
                  <a:cubicBezTo>
                    <a:pt x="9399" y="991"/>
                    <a:pt x="9337" y="1003"/>
                    <a:pt x="9274" y="1030"/>
                  </a:cubicBezTo>
                  <a:lnTo>
                    <a:pt x="9241" y="1030"/>
                  </a:lnTo>
                  <a:cubicBezTo>
                    <a:pt x="8674" y="1297"/>
                    <a:pt x="8007" y="1430"/>
                    <a:pt x="7373" y="1530"/>
                  </a:cubicBezTo>
                  <a:cubicBezTo>
                    <a:pt x="7056" y="1564"/>
                    <a:pt x="6731" y="1580"/>
                    <a:pt x="6406" y="1580"/>
                  </a:cubicBezTo>
                  <a:cubicBezTo>
                    <a:pt x="6080" y="1580"/>
                    <a:pt x="5755" y="1564"/>
                    <a:pt x="5438" y="1530"/>
                  </a:cubicBezTo>
                  <a:cubicBezTo>
                    <a:pt x="4838" y="1464"/>
                    <a:pt x="4204" y="1330"/>
                    <a:pt x="3604" y="1063"/>
                  </a:cubicBezTo>
                  <a:cubicBezTo>
                    <a:pt x="3337" y="997"/>
                    <a:pt x="3070" y="830"/>
                    <a:pt x="2770" y="696"/>
                  </a:cubicBezTo>
                  <a:cubicBezTo>
                    <a:pt x="2536" y="563"/>
                    <a:pt x="2236" y="396"/>
                    <a:pt x="2002" y="229"/>
                  </a:cubicBezTo>
                  <a:lnTo>
                    <a:pt x="1869" y="163"/>
                  </a:lnTo>
                  <a:cubicBezTo>
                    <a:pt x="1836" y="96"/>
                    <a:pt x="1736" y="96"/>
                    <a:pt x="1702" y="63"/>
                  </a:cubicBezTo>
                  <a:cubicBezTo>
                    <a:pt x="1577" y="21"/>
                    <a:pt x="1447" y="1"/>
                    <a:pt x="1319"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1885850" y="9966975"/>
              <a:ext cx="206825" cy="163375"/>
            </a:xfrm>
            <a:custGeom>
              <a:avLst/>
              <a:gdLst/>
              <a:ahLst/>
              <a:cxnLst/>
              <a:rect l="l" t="t" r="r" b="b"/>
              <a:pathLst>
                <a:path w="8273" h="6535" extrusionOk="0">
                  <a:moveTo>
                    <a:pt x="1328" y="0"/>
                  </a:moveTo>
                  <a:cubicBezTo>
                    <a:pt x="1112" y="0"/>
                    <a:pt x="895" y="63"/>
                    <a:pt x="701" y="197"/>
                  </a:cubicBezTo>
                  <a:cubicBezTo>
                    <a:pt x="167" y="597"/>
                    <a:pt x="0" y="1298"/>
                    <a:pt x="367" y="1831"/>
                  </a:cubicBezTo>
                  <a:cubicBezTo>
                    <a:pt x="601" y="2165"/>
                    <a:pt x="768" y="2499"/>
                    <a:pt x="1034" y="2799"/>
                  </a:cubicBezTo>
                  <a:cubicBezTo>
                    <a:pt x="1268" y="3099"/>
                    <a:pt x="1501" y="3366"/>
                    <a:pt x="1768" y="3666"/>
                  </a:cubicBezTo>
                  <a:cubicBezTo>
                    <a:pt x="2335" y="4267"/>
                    <a:pt x="2936" y="4767"/>
                    <a:pt x="3570" y="5167"/>
                  </a:cubicBezTo>
                  <a:cubicBezTo>
                    <a:pt x="4203" y="5601"/>
                    <a:pt x="4904" y="5868"/>
                    <a:pt x="5604" y="6135"/>
                  </a:cubicBezTo>
                  <a:cubicBezTo>
                    <a:pt x="6338" y="6368"/>
                    <a:pt x="7039" y="6502"/>
                    <a:pt x="7839" y="6535"/>
                  </a:cubicBezTo>
                  <a:cubicBezTo>
                    <a:pt x="8039" y="6535"/>
                    <a:pt x="8206" y="6435"/>
                    <a:pt x="8240" y="6301"/>
                  </a:cubicBezTo>
                  <a:cubicBezTo>
                    <a:pt x="8273" y="6101"/>
                    <a:pt x="8106" y="5834"/>
                    <a:pt x="7906" y="5801"/>
                  </a:cubicBezTo>
                  <a:lnTo>
                    <a:pt x="7873" y="5801"/>
                  </a:lnTo>
                  <a:cubicBezTo>
                    <a:pt x="7272" y="5668"/>
                    <a:pt x="6672" y="5367"/>
                    <a:pt x="6071" y="5101"/>
                  </a:cubicBezTo>
                  <a:cubicBezTo>
                    <a:pt x="5504" y="4767"/>
                    <a:pt x="4937" y="4433"/>
                    <a:pt x="4504" y="3966"/>
                  </a:cubicBezTo>
                  <a:cubicBezTo>
                    <a:pt x="4037" y="3499"/>
                    <a:pt x="3603" y="3032"/>
                    <a:pt x="3269" y="2499"/>
                  </a:cubicBezTo>
                  <a:cubicBezTo>
                    <a:pt x="3103" y="2265"/>
                    <a:pt x="3003" y="1965"/>
                    <a:pt x="2836" y="1698"/>
                  </a:cubicBezTo>
                  <a:lnTo>
                    <a:pt x="2435" y="831"/>
                  </a:lnTo>
                  <a:lnTo>
                    <a:pt x="2402" y="697"/>
                  </a:lnTo>
                  <a:cubicBezTo>
                    <a:pt x="2402" y="664"/>
                    <a:pt x="2369" y="597"/>
                    <a:pt x="2335" y="531"/>
                  </a:cubicBezTo>
                  <a:cubicBezTo>
                    <a:pt x="2081" y="191"/>
                    <a:pt x="1705" y="0"/>
                    <a:pt x="1328"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940050" y="10064050"/>
              <a:ext cx="149300" cy="216525"/>
            </a:xfrm>
            <a:custGeom>
              <a:avLst/>
              <a:gdLst/>
              <a:ahLst/>
              <a:cxnLst/>
              <a:rect l="l" t="t" r="r" b="b"/>
              <a:pathLst>
                <a:path w="5972" h="8661" extrusionOk="0">
                  <a:moveTo>
                    <a:pt x="1208" y="0"/>
                  </a:moveTo>
                  <a:cubicBezTo>
                    <a:pt x="1140" y="0"/>
                    <a:pt x="1070" y="6"/>
                    <a:pt x="1001" y="17"/>
                  </a:cubicBezTo>
                  <a:cubicBezTo>
                    <a:pt x="367" y="183"/>
                    <a:pt x="0" y="817"/>
                    <a:pt x="134" y="1451"/>
                  </a:cubicBezTo>
                  <a:cubicBezTo>
                    <a:pt x="200" y="1818"/>
                    <a:pt x="234" y="2185"/>
                    <a:pt x="367" y="2585"/>
                  </a:cubicBezTo>
                  <a:cubicBezTo>
                    <a:pt x="501" y="2952"/>
                    <a:pt x="567" y="3319"/>
                    <a:pt x="734" y="3686"/>
                  </a:cubicBezTo>
                  <a:cubicBezTo>
                    <a:pt x="1034" y="4453"/>
                    <a:pt x="1401" y="5120"/>
                    <a:pt x="1868" y="5754"/>
                  </a:cubicBezTo>
                  <a:cubicBezTo>
                    <a:pt x="2302" y="6388"/>
                    <a:pt x="2836" y="6955"/>
                    <a:pt x="3403" y="7422"/>
                  </a:cubicBezTo>
                  <a:cubicBezTo>
                    <a:pt x="4003" y="7922"/>
                    <a:pt x="4637" y="8289"/>
                    <a:pt x="5337" y="8623"/>
                  </a:cubicBezTo>
                  <a:cubicBezTo>
                    <a:pt x="5380" y="8648"/>
                    <a:pt x="5427" y="8661"/>
                    <a:pt x="5475" y="8661"/>
                  </a:cubicBezTo>
                  <a:cubicBezTo>
                    <a:pt x="5615" y="8661"/>
                    <a:pt x="5763" y="8555"/>
                    <a:pt x="5838" y="8356"/>
                  </a:cubicBezTo>
                  <a:cubicBezTo>
                    <a:pt x="5971" y="8156"/>
                    <a:pt x="5904" y="7922"/>
                    <a:pt x="5704" y="7789"/>
                  </a:cubicBezTo>
                  <a:lnTo>
                    <a:pt x="5671" y="7756"/>
                  </a:lnTo>
                  <a:cubicBezTo>
                    <a:pt x="5171" y="7422"/>
                    <a:pt x="4670" y="6955"/>
                    <a:pt x="4237" y="6455"/>
                  </a:cubicBezTo>
                  <a:cubicBezTo>
                    <a:pt x="3836" y="5954"/>
                    <a:pt x="3469" y="5421"/>
                    <a:pt x="3202" y="4820"/>
                  </a:cubicBezTo>
                  <a:cubicBezTo>
                    <a:pt x="2969" y="4253"/>
                    <a:pt x="2735" y="3653"/>
                    <a:pt x="2635" y="3019"/>
                  </a:cubicBezTo>
                  <a:cubicBezTo>
                    <a:pt x="2535" y="2752"/>
                    <a:pt x="2535" y="2418"/>
                    <a:pt x="2502" y="2118"/>
                  </a:cubicBezTo>
                  <a:cubicBezTo>
                    <a:pt x="2469" y="1818"/>
                    <a:pt x="2469" y="1484"/>
                    <a:pt x="2469" y="1184"/>
                  </a:cubicBezTo>
                  <a:lnTo>
                    <a:pt x="2469" y="1084"/>
                  </a:lnTo>
                  <a:cubicBezTo>
                    <a:pt x="2469" y="1017"/>
                    <a:pt x="2402" y="984"/>
                    <a:pt x="2402" y="917"/>
                  </a:cubicBezTo>
                  <a:cubicBezTo>
                    <a:pt x="2253" y="353"/>
                    <a:pt x="1761" y="0"/>
                    <a:pt x="1208"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078500" y="10187375"/>
              <a:ext cx="150150" cy="217425"/>
            </a:xfrm>
            <a:custGeom>
              <a:avLst/>
              <a:gdLst/>
              <a:ahLst/>
              <a:cxnLst/>
              <a:rect l="l" t="t" r="r" b="b"/>
              <a:pathLst>
                <a:path w="6006" h="8697" extrusionOk="0">
                  <a:moveTo>
                    <a:pt x="1358" y="0"/>
                  </a:moveTo>
                  <a:cubicBezTo>
                    <a:pt x="958" y="0"/>
                    <a:pt x="585" y="207"/>
                    <a:pt x="368" y="554"/>
                  </a:cubicBezTo>
                  <a:cubicBezTo>
                    <a:pt x="1" y="1155"/>
                    <a:pt x="201" y="1855"/>
                    <a:pt x="735" y="2189"/>
                  </a:cubicBezTo>
                  <a:lnTo>
                    <a:pt x="835" y="2289"/>
                  </a:lnTo>
                  <a:cubicBezTo>
                    <a:pt x="1068" y="2389"/>
                    <a:pt x="1369" y="2556"/>
                    <a:pt x="1602" y="2722"/>
                  </a:cubicBezTo>
                  <a:cubicBezTo>
                    <a:pt x="1869" y="2889"/>
                    <a:pt x="2169" y="3056"/>
                    <a:pt x="2369" y="3290"/>
                  </a:cubicBezTo>
                  <a:cubicBezTo>
                    <a:pt x="2870" y="3656"/>
                    <a:pt x="3270" y="4157"/>
                    <a:pt x="3670" y="4657"/>
                  </a:cubicBezTo>
                  <a:cubicBezTo>
                    <a:pt x="4037" y="5191"/>
                    <a:pt x="4337" y="5725"/>
                    <a:pt x="4571" y="6358"/>
                  </a:cubicBezTo>
                  <a:cubicBezTo>
                    <a:pt x="4838" y="6959"/>
                    <a:pt x="5004" y="7626"/>
                    <a:pt x="5038" y="8226"/>
                  </a:cubicBezTo>
                  <a:lnTo>
                    <a:pt x="5071" y="8326"/>
                  </a:lnTo>
                  <a:cubicBezTo>
                    <a:pt x="5071" y="8527"/>
                    <a:pt x="5238" y="8693"/>
                    <a:pt x="5438" y="8693"/>
                  </a:cubicBezTo>
                  <a:cubicBezTo>
                    <a:pt x="5458" y="8696"/>
                    <a:pt x="5477" y="8697"/>
                    <a:pt x="5496" y="8697"/>
                  </a:cubicBezTo>
                  <a:cubicBezTo>
                    <a:pt x="5734" y="8697"/>
                    <a:pt x="5905" y="8512"/>
                    <a:pt x="5905" y="8326"/>
                  </a:cubicBezTo>
                  <a:cubicBezTo>
                    <a:pt x="6005" y="7526"/>
                    <a:pt x="5905" y="6825"/>
                    <a:pt x="5772" y="6058"/>
                  </a:cubicBezTo>
                  <a:cubicBezTo>
                    <a:pt x="5672" y="5324"/>
                    <a:pt x="5405" y="4624"/>
                    <a:pt x="5071" y="3890"/>
                  </a:cubicBezTo>
                  <a:cubicBezTo>
                    <a:pt x="4738" y="3189"/>
                    <a:pt x="4337" y="2522"/>
                    <a:pt x="3837" y="1955"/>
                  </a:cubicBezTo>
                  <a:cubicBezTo>
                    <a:pt x="3570" y="1622"/>
                    <a:pt x="3337" y="1355"/>
                    <a:pt x="3036" y="1055"/>
                  </a:cubicBezTo>
                  <a:cubicBezTo>
                    <a:pt x="2770" y="821"/>
                    <a:pt x="2436" y="554"/>
                    <a:pt x="2169" y="321"/>
                  </a:cubicBezTo>
                  <a:cubicBezTo>
                    <a:pt x="2102" y="287"/>
                    <a:pt x="2036" y="221"/>
                    <a:pt x="2002" y="187"/>
                  </a:cubicBezTo>
                  <a:cubicBezTo>
                    <a:pt x="1793" y="59"/>
                    <a:pt x="1572" y="0"/>
                    <a:pt x="1358"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161050" y="10224225"/>
              <a:ext cx="83425" cy="241700"/>
            </a:xfrm>
            <a:custGeom>
              <a:avLst/>
              <a:gdLst/>
              <a:ahLst/>
              <a:cxnLst/>
              <a:rect l="l" t="t" r="r" b="b"/>
              <a:pathLst>
                <a:path w="3337" h="9668" extrusionOk="0">
                  <a:moveTo>
                    <a:pt x="1404" y="1"/>
                  </a:moveTo>
                  <a:cubicBezTo>
                    <a:pt x="857" y="1"/>
                    <a:pt x="325" y="439"/>
                    <a:pt x="234" y="1015"/>
                  </a:cubicBezTo>
                  <a:cubicBezTo>
                    <a:pt x="201" y="1415"/>
                    <a:pt x="134" y="1816"/>
                    <a:pt x="67" y="2182"/>
                  </a:cubicBezTo>
                  <a:cubicBezTo>
                    <a:pt x="67" y="2549"/>
                    <a:pt x="1" y="2983"/>
                    <a:pt x="34" y="3350"/>
                  </a:cubicBezTo>
                  <a:cubicBezTo>
                    <a:pt x="1" y="4151"/>
                    <a:pt x="167" y="4884"/>
                    <a:pt x="334" y="5652"/>
                  </a:cubicBezTo>
                  <a:cubicBezTo>
                    <a:pt x="501" y="6385"/>
                    <a:pt x="801" y="7086"/>
                    <a:pt x="1168" y="7753"/>
                  </a:cubicBezTo>
                  <a:cubicBezTo>
                    <a:pt x="1502" y="8420"/>
                    <a:pt x="1935" y="9021"/>
                    <a:pt x="2502" y="9554"/>
                  </a:cubicBezTo>
                  <a:cubicBezTo>
                    <a:pt x="2590" y="9625"/>
                    <a:pt x="2688" y="9667"/>
                    <a:pt x="2799" y="9667"/>
                  </a:cubicBezTo>
                  <a:cubicBezTo>
                    <a:pt x="2899" y="9667"/>
                    <a:pt x="3010" y="9633"/>
                    <a:pt x="3136" y="9554"/>
                  </a:cubicBezTo>
                  <a:cubicBezTo>
                    <a:pt x="3303" y="9421"/>
                    <a:pt x="3336" y="9187"/>
                    <a:pt x="3203" y="8987"/>
                  </a:cubicBezTo>
                  <a:lnTo>
                    <a:pt x="3169" y="8921"/>
                  </a:lnTo>
                  <a:cubicBezTo>
                    <a:pt x="2803" y="8420"/>
                    <a:pt x="2502" y="7820"/>
                    <a:pt x="2302" y="7186"/>
                  </a:cubicBezTo>
                  <a:cubicBezTo>
                    <a:pt x="2069" y="6552"/>
                    <a:pt x="1969" y="5918"/>
                    <a:pt x="1902" y="5318"/>
                  </a:cubicBezTo>
                  <a:cubicBezTo>
                    <a:pt x="1869" y="4684"/>
                    <a:pt x="1869" y="4050"/>
                    <a:pt x="2002" y="3417"/>
                  </a:cubicBezTo>
                  <a:cubicBezTo>
                    <a:pt x="2035" y="3083"/>
                    <a:pt x="2135" y="2816"/>
                    <a:pt x="2202" y="2516"/>
                  </a:cubicBezTo>
                  <a:cubicBezTo>
                    <a:pt x="2302" y="2216"/>
                    <a:pt x="2402" y="1916"/>
                    <a:pt x="2502" y="1649"/>
                  </a:cubicBezTo>
                  <a:lnTo>
                    <a:pt x="2536" y="1515"/>
                  </a:lnTo>
                  <a:cubicBezTo>
                    <a:pt x="2536" y="1482"/>
                    <a:pt x="2569" y="1415"/>
                    <a:pt x="2569" y="1349"/>
                  </a:cubicBezTo>
                  <a:cubicBezTo>
                    <a:pt x="2669" y="715"/>
                    <a:pt x="2202" y="81"/>
                    <a:pt x="1568" y="14"/>
                  </a:cubicBezTo>
                  <a:cubicBezTo>
                    <a:pt x="1514" y="5"/>
                    <a:pt x="1459" y="1"/>
                    <a:pt x="1404"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317825" y="10224150"/>
              <a:ext cx="135125" cy="224050"/>
            </a:xfrm>
            <a:custGeom>
              <a:avLst/>
              <a:gdLst/>
              <a:ahLst/>
              <a:cxnLst/>
              <a:rect l="l" t="t" r="r" b="b"/>
              <a:pathLst>
                <a:path w="5405" h="8962" extrusionOk="0">
                  <a:moveTo>
                    <a:pt x="4103" y="1"/>
                  </a:moveTo>
                  <a:cubicBezTo>
                    <a:pt x="3803" y="1"/>
                    <a:pt x="3503" y="117"/>
                    <a:pt x="3269" y="351"/>
                  </a:cubicBezTo>
                  <a:cubicBezTo>
                    <a:pt x="2969" y="618"/>
                    <a:pt x="2669" y="885"/>
                    <a:pt x="2435" y="1185"/>
                  </a:cubicBezTo>
                  <a:cubicBezTo>
                    <a:pt x="2169" y="1452"/>
                    <a:pt x="1935" y="1752"/>
                    <a:pt x="1735" y="2085"/>
                  </a:cubicBezTo>
                  <a:cubicBezTo>
                    <a:pt x="1268" y="2719"/>
                    <a:pt x="934" y="3420"/>
                    <a:pt x="634" y="4154"/>
                  </a:cubicBezTo>
                  <a:cubicBezTo>
                    <a:pt x="334" y="4854"/>
                    <a:pt x="167" y="5588"/>
                    <a:pt x="100" y="6355"/>
                  </a:cubicBezTo>
                  <a:cubicBezTo>
                    <a:pt x="0" y="7089"/>
                    <a:pt x="0" y="7789"/>
                    <a:pt x="134" y="8590"/>
                  </a:cubicBezTo>
                  <a:cubicBezTo>
                    <a:pt x="134" y="8804"/>
                    <a:pt x="273" y="8961"/>
                    <a:pt x="476" y="8961"/>
                  </a:cubicBezTo>
                  <a:cubicBezTo>
                    <a:pt x="495" y="8961"/>
                    <a:pt x="514" y="8960"/>
                    <a:pt x="534" y="8957"/>
                  </a:cubicBezTo>
                  <a:cubicBezTo>
                    <a:pt x="768" y="8957"/>
                    <a:pt x="968" y="8790"/>
                    <a:pt x="968" y="8557"/>
                  </a:cubicBezTo>
                  <a:lnTo>
                    <a:pt x="968" y="8523"/>
                  </a:lnTo>
                  <a:cubicBezTo>
                    <a:pt x="968" y="7890"/>
                    <a:pt x="1101" y="7222"/>
                    <a:pt x="1301" y="6589"/>
                  </a:cubicBezTo>
                  <a:cubicBezTo>
                    <a:pt x="1501" y="5955"/>
                    <a:pt x="1768" y="5388"/>
                    <a:pt x="2102" y="4854"/>
                  </a:cubicBezTo>
                  <a:cubicBezTo>
                    <a:pt x="2435" y="4287"/>
                    <a:pt x="2802" y="3787"/>
                    <a:pt x="3269" y="3386"/>
                  </a:cubicBezTo>
                  <a:cubicBezTo>
                    <a:pt x="3470" y="3119"/>
                    <a:pt x="3736" y="2953"/>
                    <a:pt x="3970" y="2753"/>
                  </a:cubicBezTo>
                  <a:cubicBezTo>
                    <a:pt x="4170" y="2552"/>
                    <a:pt x="4470" y="2386"/>
                    <a:pt x="4737" y="2219"/>
                  </a:cubicBezTo>
                  <a:lnTo>
                    <a:pt x="4804" y="2119"/>
                  </a:lnTo>
                  <a:lnTo>
                    <a:pt x="4937" y="2019"/>
                  </a:lnTo>
                  <a:cubicBezTo>
                    <a:pt x="5404" y="1552"/>
                    <a:pt x="5404" y="784"/>
                    <a:pt x="4937" y="351"/>
                  </a:cubicBezTo>
                  <a:cubicBezTo>
                    <a:pt x="4704" y="117"/>
                    <a:pt x="4404" y="1"/>
                    <a:pt x="4103"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480450" y="10208550"/>
              <a:ext cx="154300" cy="213675"/>
            </a:xfrm>
            <a:custGeom>
              <a:avLst/>
              <a:gdLst/>
              <a:ahLst/>
              <a:cxnLst/>
              <a:rect l="l" t="t" r="r" b="b"/>
              <a:pathLst>
                <a:path w="6172" h="8547" extrusionOk="0">
                  <a:moveTo>
                    <a:pt x="4835" y="0"/>
                  </a:moveTo>
                  <a:cubicBezTo>
                    <a:pt x="4576" y="0"/>
                    <a:pt x="4318" y="88"/>
                    <a:pt x="4104" y="274"/>
                  </a:cubicBezTo>
                  <a:cubicBezTo>
                    <a:pt x="3770" y="508"/>
                    <a:pt x="3470" y="775"/>
                    <a:pt x="3170" y="1008"/>
                  </a:cubicBezTo>
                  <a:cubicBezTo>
                    <a:pt x="2903" y="1308"/>
                    <a:pt x="2603" y="1542"/>
                    <a:pt x="2336" y="1842"/>
                  </a:cubicBezTo>
                  <a:cubicBezTo>
                    <a:pt x="1835" y="2443"/>
                    <a:pt x="1435" y="3110"/>
                    <a:pt x="1068" y="3777"/>
                  </a:cubicBezTo>
                  <a:cubicBezTo>
                    <a:pt x="668" y="4444"/>
                    <a:pt x="434" y="5144"/>
                    <a:pt x="268" y="5878"/>
                  </a:cubicBezTo>
                  <a:cubicBezTo>
                    <a:pt x="101" y="6646"/>
                    <a:pt x="1" y="7346"/>
                    <a:pt x="67" y="8147"/>
                  </a:cubicBezTo>
                  <a:cubicBezTo>
                    <a:pt x="67" y="8313"/>
                    <a:pt x="234" y="8480"/>
                    <a:pt x="434" y="8547"/>
                  </a:cubicBezTo>
                  <a:cubicBezTo>
                    <a:pt x="635" y="8547"/>
                    <a:pt x="835" y="8380"/>
                    <a:pt x="868" y="8180"/>
                  </a:cubicBezTo>
                  <a:lnTo>
                    <a:pt x="868" y="8147"/>
                  </a:lnTo>
                  <a:cubicBezTo>
                    <a:pt x="968" y="7513"/>
                    <a:pt x="1168" y="6846"/>
                    <a:pt x="1435" y="6279"/>
                  </a:cubicBezTo>
                  <a:cubicBezTo>
                    <a:pt x="1669" y="5678"/>
                    <a:pt x="2002" y="5111"/>
                    <a:pt x="2369" y="4611"/>
                  </a:cubicBezTo>
                  <a:cubicBezTo>
                    <a:pt x="2803" y="4110"/>
                    <a:pt x="3203" y="3643"/>
                    <a:pt x="3703" y="3276"/>
                  </a:cubicBezTo>
                  <a:cubicBezTo>
                    <a:pt x="3937" y="3043"/>
                    <a:pt x="4204" y="2876"/>
                    <a:pt x="4471" y="2709"/>
                  </a:cubicBezTo>
                  <a:cubicBezTo>
                    <a:pt x="4771" y="2543"/>
                    <a:pt x="5038" y="2443"/>
                    <a:pt x="5305" y="2276"/>
                  </a:cubicBezTo>
                  <a:lnTo>
                    <a:pt x="5438" y="2209"/>
                  </a:lnTo>
                  <a:cubicBezTo>
                    <a:pt x="5505" y="2176"/>
                    <a:pt x="5538" y="2142"/>
                    <a:pt x="5605" y="2109"/>
                  </a:cubicBezTo>
                  <a:cubicBezTo>
                    <a:pt x="6105" y="1675"/>
                    <a:pt x="6172" y="941"/>
                    <a:pt x="5772" y="441"/>
                  </a:cubicBezTo>
                  <a:cubicBezTo>
                    <a:pt x="5524" y="156"/>
                    <a:pt x="5179" y="0"/>
                    <a:pt x="4835"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2647225" y="10167750"/>
              <a:ext cx="206000" cy="161925"/>
            </a:xfrm>
            <a:custGeom>
              <a:avLst/>
              <a:gdLst/>
              <a:ahLst/>
              <a:cxnLst/>
              <a:rect l="l" t="t" r="r" b="b"/>
              <a:pathLst>
                <a:path w="8240" h="6477" extrusionOk="0">
                  <a:moveTo>
                    <a:pt x="6916" y="1"/>
                  </a:moveTo>
                  <a:cubicBezTo>
                    <a:pt x="6464" y="1"/>
                    <a:pt x="6034" y="256"/>
                    <a:pt x="5838" y="672"/>
                  </a:cubicBezTo>
                  <a:lnTo>
                    <a:pt x="5804" y="806"/>
                  </a:lnTo>
                  <a:cubicBezTo>
                    <a:pt x="5671" y="1039"/>
                    <a:pt x="5571" y="1339"/>
                    <a:pt x="5438" y="1639"/>
                  </a:cubicBezTo>
                  <a:cubicBezTo>
                    <a:pt x="5304" y="1906"/>
                    <a:pt x="5137" y="2173"/>
                    <a:pt x="4971" y="2440"/>
                  </a:cubicBezTo>
                  <a:cubicBezTo>
                    <a:pt x="4637" y="2974"/>
                    <a:pt x="4237" y="3474"/>
                    <a:pt x="3770" y="3908"/>
                  </a:cubicBezTo>
                  <a:cubicBezTo>
                    <a:pt x="3303" y="4341"/>
                    <a:pt x="2769" y="4742"/>
                    <a:pt x="2169" y="5009"/>
                  </a:cubicBezTo>
                  <a:cubicBezTo>
                    <a:pt x="1601" y="5342"/>
                    <a:pt x="934" y="5609"/>
                    <a:pt x="334" y="5742"/>
                  </a:cubicBezTo>
                  <a:lnTo>
                    <a:pt x="334" y="5642"/>
                  </a:lnTo>
                  <a:cubicBezTo>
                    <a:pt x="134" y="5676"/>
                    <a:pt x="0" y="5842"/>
                    <a:pt x="0" y="6043"/>
                  </a:cubicBezTo>
                  <a:cubicBezTo>
                    <a:pt x="0" y="6309"/>
                    <a:pt x="167" y="6476"/>
                    <a:pt x="434" y="6476"/>
                  </a:cubicBezTo>
                  <a:cubicBezTo>
                    <a:pt x="1201" y="6443"/>
                    <a:pt x="1935" y="6309"/>
                    <a:pt x="2636" y="6043"/>
                  </a:cubicBezTo>
                  <a:cubicBezTo>
                    <a:pt x="3336" y="5842"/>
                    <a:pt x="4070" y="5509"/>
                    <a:pt x="4670" y="5109"/>
                  </a:cubicBezTo>
                  <a:cubicBezTo>
                    <a:pt x="5337" y="4675"/>
                    <a:pt x="5938" y="4208"/>
                    <a:pt x="6472" y="3641"/>
                  </a:cubicBezTo>
                  <a:cubicBezTo>
                    <a:pt x="6772" y="3374"/>
                    <a:pt x="6972" y="3074"/>
                    <a:pt x="7239" y="2774"/>
                  </a:cubicBezTo>
                  <a:cubicBezTo>
                    <a:pt x="7472" y="2473"/>
                    <a:pt x="7672" y="2140"/>
                    <a:pt x="7906" y="1806"/>
                  </a:cubicBezTo>
                  <a:cubicBezTo>
                    <a:pt x="7939" y="1773"/>
                    <a:pt x="7939" y="1673"/>
                    <a:pt x="7973" y="1639"/>
                  </a:cubicBezTo>
                  <a:cubicBezTo>
                    <a:pt x="8240" y="1039"/>
                    <a:pt x="7973" y="339"/>
                    <a:pt x="7406" y="105"/>
                  </a:cubicBezTo>
                  <a:cubicBezTo>
                    <a:pt x="7246" y="34"/>
                    <a:pt x="7080" y="1"/>
                    <a:pt x="6916"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719775" y="10117000"/>
              <a:ext cx="237675" cy="98650"/>
            </a:xfrm>
            <a:custGeom>
              <a:avLst/>
              <a:gdLst/>
              <a:ahLst/>
              <a:cxnLst/>
              <a:rect l="l" t="t" r="r" b="b"/>
              <a:pathLst>
                <a:path w="9507" h="3946" extrusionOk="0">
                  <a:moveTo>
                    <a:pt x="7172" y="0"/>
                  </a:moveTo>
                  <a:cubicBezTo>
                    <a:pt x="6805" y="0"/>
                    <a:pt x="6371" y="0"/>
                    <a:pt x="6005" y="100"/>
                  </a:cubicBezTo>
                  <a:cubicBezTo>
                    <a:pt x="5204" y="167"/>
                    <a:pt x="4470" y="367"/>
                    <a:pt x="3736" y="667"/>
                  </a:cubicBezTo>
                  <a:cubicBezTo>
                    <a:pt x="3036" y="934"/>
                    <a:pt x="2369" y="1301"/>
                    <a:pt x="1735" y="1768"/>
                  </a:cubicBezTo>
                  <a:cubicBezTo>
                    <a:pt x="1134" y="2168"/>
                    <a:pt x="601" y="2669"/>
                    <a:pt x="100" y="3303"/>
                  </a:cubicBezTo>
                  <a:cubicBezTo>
                    <a:pt x="0" y="3469"/>
                    <a:pt x="0" y="3669"/>
                    <a:pt x="134" y="3803"/>
                  </a:cubicBezTo>
                  <a:cubicBezTo>
                    <a:pt x="225" y="3895"/>
                    <a:pt x="337" y="3946"/>
                    <a:pt x="447" y="3946"/>
                  </a:cubicBezTo>
                  <a:cubicBezTo>
                    <a:pt x="537" y="3946"/>
                    <a:pt x="626" y="3911"/>
                    <a:pt x="701" y="3836"/>
                  </a:cubicBezTo>
                  <a:lnTo>
                    <a:pt x="734" y="3803"/>
                  </a:lnTo>
                  <a:cubicBezTo>
                    <a:pt x="1201" y="3436"/>
                    <a:pt x="1802" y="3036"/>
                    <a:pt x="2369" y="2769"/>
                  </a:cubicBezTo>
                  <a:cubicBezTo>
                    <a:pt x="2969" y="2469"/>
                    <a:pt x="3569" y="2268"/>
                    <a:pt x="4203" y="2135"/>
                  </a:cubicBezTo>
                  <a:cubicBezTo>
                    <a:pt x="4725" y="2053"/>
                    <a:pt x="5246" y="1993"/>
                    <a:pt x="5749" y="1993"/>
                  </a:cubicBezTo>
                  <a:cubicBezTo>
                    <a:pt x="5858" y="1993"/>
                    <a:pt x="5965" y="1996"/>
                    <a:pt x="6071" y="2002"/>
                  </a:cubicBezTo>
                  <a:cubicBezTo>
                    <a:pt x="6371" y="2002"/>
                    <a:pt x="6705" y="2035"/>
                    <a:pt x="7005" y="2102"/>
                  </a:cubicBezTo>
                  <a:cubicBezTo>
                    <a:pt x="7339" y="2135"/>
                    <a:pt x="7639" y="2268"/>
                    <a:pt x="7906" y="2302"/>
                  </a:cubicBezTo>
                  <a:lnTo>
                    <a:pt x="8039" y="2335"/>
                  </a:lnTo>
                  <a:cubicBezTo>
                    <a:pt x="8139" y="2369"/>
                    <a:pt x="8173" y="2369"/>
                    <a:pt x="8239" y="2369"/>
                  </a:cubicBezTo>
                  <a:cubicBezTo>
                    <a:pt x="8260" y="2370"/>
                    <a:pt x="8279" y="2370"/>
                    <a:pt x="8299" y="2370"/>
                  </a:cubicBezTo>
                  <a:cubicBezTo>
                    <a:pt x="8907" y="2370"/>
                    <a:pt x="9409" y="1880"/>
                    <a:pt x="9474" y="1234"/>
                  </a:cubicBezTo>
                  <a:cubicBezTo>
                    <a:pt x="9507" y="634"/>
                    <a:pt x="9007" y="67"/>
                    <a:pt x="8340" y="34"/>
                  </a:cubicBezTo>
                  <a:cubicBezTo>
                    <a:pt x="7973" y="34"/>
                    <a:pt x="7539" y="0"/>
                    <a:pt x="7172"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771475" y="9939225"/>
              <a:ext cx="241850" cy="105075"/>
            </a:xfrm>
            <a:custGeom>
              <a:avLst/>
              <a:gdLst/>
              <a:ahLst/>
              <a:cxnLst/>
              <a:rect l="l" t="t" r="r" b="b"/>
              <a:pathLst>
                <a:path w="9674" h="4203" extrusionOk="0">
                  <a:moveTo>
                    <a:pt x="8343" y="1"/>
                  </a:moveTo>
                  <a:cubicBezTo>
                    <a:pt x="8056" y="1"/>
                    <a:pt x="7777" y="101"/>
                    <a:pt x="7572" y="306"/>
                  </a:cubicBezTo>
                  <a:lnTo>
                    <a:pt x="7472" y="406"/>
                  </a:lnTo>
                  <a:cubicBezTo>
                    <a:pt x="7272" y="640"/>
                    <a:pt x="7072" y="873"/>
                    <a:pt x="6805" y="1073"/>
                  </a:cubicBezTo>
                  <a:cubicBezTo>
                    <a:pt x="6571" y="1274"/>
                    <a:pt x="6305" y="1474"/>
                    <a:pt x="6071" y="1641"/>
                  </a:cubicBezTo>
                  <a:cubicBezTo>
                    <a:pt x="5571" y="2041"/>
                    <a:pt x="4970" y="2274"/>
                    <a:pt x="4403" y="2541"/>
                  </a:cubicBezTo>
                  <a:cubicBezTo>
                    <a:pt x="3803" y="2775"/>
                    <a:pt x="3202" y="2908"/>
                    <a:pt x="2535" y="2975"/>
                  </a:cubicBezTo>
                  <a:cubicBezTo>
                    <a:pt x="2226" y="3021"/>
                    <a:pt x="1916" y="3046"/>
                    <a:pt x="1610" y="3046"/>
                  </a:cubicBezTo>
                  <a:cubicBezTo>
                    <a:pt x="1256" y="3046"/>
                    <a:pt x="907" y="3013"/>
                    <a:pt x="567" y="2941"/>
                  </a:cubicBezTo>
                  <a:cubicBezTo>
                    <a:pt x="530" y="2936"/>
                    <a:pt x="495" y="2933"/>
                    <a:pt x="461" y="2933"/>
                  </a:cubicBezTo>
                  <a:cubicBezTo>
                    <a:pt x="283" y="2933"/>
                    <a:pt x="156" y="3012"/>
                    <a:pt x="100" y="3208"/>
                  </a:cubicBezTo>
                  <a:cubicBezTo>
                    <a:pt x="0" y="3408"/>
                    <a:pt x="134" y="3642"/>
                    <a:pt x="334" y="3742"/>
                  </a:cubicBezTo>
                  <a:cubicBezTo>
                    <a:pt x="1101" y="3976"/>
                    <a:pt x="1801" y="4142"/>
                    <a:pt x="2569" y="4176"/>
                  </a:cubicBezTo>
                  <a:cubicBezTo>
                    <a:pt x="2774" y="4194"/>
                    <a:pt x="2981" y="4203"/>
                    <a:pt x="3190" y="4203"/>
                  </a:cubicBezTo>
                  <a:cubicBezTo>
                    <a:pt x="3728" y="4203"/>
                    <a:pt x="4275" y="4148"/>
                    <a:pt x="4804" y="4076"/>
                  </a:cubicBezTo>
                  <a:cubicBezTo>
                    <a:pt x="5571" y="3909"/>
                    <a:pt x="6305" y="3675"/>
                    <a:pt x="7005" y="3342"/>
                  </a:cubicBezTo>
                  <a:cubicBezTo>
                    <a:pt x="7405" y="3208"/>
                    <a:pt x="7739" y="3042"/>
                    <a:pt x="8073" y="2808"/>
                  </a:cubicBezTo>
                  <a:cubicBezTo>
                    <a:pt x="8406" y="2608"/>
                    <a:pt x="8673" y="2374"/>
                    <a:pt x="9040" y="2141"/>
                  </a:cubicBezTo>
                  <a:cubicBezTo>
                    <a:pt x="9107" y="2108"/>
                    <a:pt x="9140" y="2074"/>
                    <a:pt x="9207" y="2041"/>
                  </a:cubicBezTo>
                  <a:cubicBezTo>
                    <a:pt x="9640" y="1574"/>
                    <a:pt x="9674" y="807"/>
                    <a:pt x="9240" y="373"/>
                  </a:cubicBezTo>
                  <a:cubicBezTo>
                    <a:pt x="8994" y="127"/>
                    <a:pt x="8664" y="1"/>
                    <a:pt x="8343"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793175" y="9825825"/>
              <a:ext cx="249375" cy="84825"/>
            </a:xfrm>
            <a:custGeom>
              <a:avLst/>
              <a:gdLst/>
              <a:ahLst/>
              <a:cxnLst/>
              <a:rect l="l" t="t" r="r" b="b"/>
              <a:pathLst>
                <a:path w="9975" h="3393" extrusionOk="0">
                  <a:moveTo>
                    <a:pt x="4363" y="0"/>
                  </a:moveTo>
                  <a:cubicBezTo>
                    <a:pt x="3671" y="0"/>
                    <a:pt x="2963" y="123"/>
                    <a:pt x="2336" y="272"/>
                  </a:cubicBezTo>
                  <a:cubicBezTo>
                    <a:pt x="1635" y="472"/>
                    <a:pt x="935" y="739"/>
                    <a:pt x="268" y="1106"/>
                  </a:cubicBezTo>
                  <a:cubicBezTo>
                    <a:pt x="101" y="1240"/>
                    <a:pt x="1" y="1440"/>
                    <a:pt x="34" y="1507"/>
                  </a:cubicBezTo>
                  <a:cubicBezTo>
                    <a:pt x="114" y="1692"/>
                    <a:pt x="278" y="1794"/>
                    <a:pt x="459" y="1794"/>
                  </a:cubicBezTo>
                  <a:cubicBezTo>
                    <a:pt x="506" y="1794"/>
                    <a:pt x="554" y="1787"/>
                    <a:pt x="601" y="1773"/>
                  </a:cubicBezTo>
                  <a:lnTo>
                    <a:pt x="635" y="1773"/>
                  </a:lnTo>
                  <a:cubicBezTo>
                    <a:pt x="1202" y="1573"/>
                    <a:pt x="1936" y="1440"/>
                    <a:pt x="2536" y="1406"/>
                  </a:cubicBezTo>
                  <a:cubicBezTo>
                    <a:pt x="2713" y="1388"/>
                    <a:pt x="2893" y="1380"/>
                    <a:pt x="3073" y="1380"/>
                  </a:cubicBezTo>
                  <a:cubicBezTo>
                    <a:pt x="3540" y="1380"/>
                    <a:pt x="4014" y="1434"/>
                    <a:pt x="4471" y="1507"/>
                  </a:cubicBezTo>
                  <a:cubicBezTo>
                    <a:pt x="5104" y="1640"/>
                    <a:pt x="5705" y="1807"/>
                    <a:pt x="6272" y="2107"/>
                  </a:cubicBezTo>
                  <a:cubicBezTo>
                    <a:pt x="6539" y="2240"/>
                    <a:pt x="6839" y="2407"/>
                    <a:pt x="7106" y="2574"/>
                  </a:cubicBezTo>
                  <a:cubicBezTo>
                    <a:pt x="7339" y="2741"/>
                    <a:pt x="7606" y="2941"/>
                    <a:pt x="7840" y="3108"/>
                  </a:cubicBezTo>
                  <a:lnTo>
                    <a:pt x="7973" y="3174"/>
                  </a:lnTo>
                  <a:cubicBezTo>
                    <a:pt x="8007" y="3241"/>
                    <a:pt x="8107" y="3241"/>
                    <a:pt x="8140" y="3274"/>
                  </a:cubicBezTo>
                  <a:cubicBezTo>
                    <a:pt x="8292" y="3355"/>
                    <a:pt x="8456" y="3392"/>
                    <a:pt x="8619" y="3392"/>
                  </a:cubicBezTo>
                  <a:cubicBezTo>
                    <a:pt x="9064" y="3392"/>
                    <a:pt x="9503" y="3114"/>
                    <a:pt x="9674" y="2674"/>
                  </a:cubicBezTo>
                  <a:cubicBezTo>
                    <a:pt x="9975" y="2107"/>
                    <a:pt x="9674" y="1406"/>
                    <a:pt x="9107" y="1140"/>
                  </a:cubicBezTo>
                  <a:cubicBezTo>
                    <a:pt x="8707" y="1006"/>
                    <a:pt x="8407" y="806"/>
                    <a:pt x="8007" y="673"/>
                  </a:cubicBezTo>
                  <a:cubicBezTo>
                    <a:pt x="7640" y="506"/>
                    <a:pt x="7273" y="406"/>
                    <a:pt x="6906" y="306"/>
                  </a:cubicBezTo>
                  <a:cubicBezTo>
                    <a:pt x="6139" y="106"/>
                    <a:pt x="5338" y="5"/>
                    <a:pt x="4604" y="5"/>
                  </a:cubicBezTo>
                  <a:cubicBezTo>
                    <a:pt x="4524" y="2"/>
                    <a:pt x="4444" y="0"/>
                    <a:pt x="4363" y="0"/>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745625" y="9623300"/>
              <a:ext cx="206825" cy="162300"/>
            </a:xfrm>
            <a:custGeom>
              <a:avLst/>
              <a:gdLst/>
              <a:ahLst/>
              <a:cxnLst/>
              <a:rect l="l" t="t" r="r" b="b"/>
              <a:pathLst>
                <a:path w="8273" h="6492" extrusionOk="0">
                  <a:moveTo>
                    <a:pt x="434" y="1"/>
                  </a:moveTo>
                  <a:cubicBezTo>
                    <a:pt x="234" y="1"/>
                    <a:pt x="67" y="101"/>
                    <a:pt x="34" y="234"/>
                  </a:cubicBezTo>
                  <a:cubicBezTo>
                    <a:pt x="0" y="434"/>
                    <a:pt x="167" y="701"/>
                    <a:pt x="367" y="735"/>
                  </a:cubicBezTo>
                  <a:lnTo>
                    <a:pt x="400" y="735"/>
                  </a:lnTo>
                  <a:cubicBezTo>
                    <a:pt x="1001" y="901"/>
                    <a:pt x="1601" y="1135"/>
                    <a:pt x="2202" y="1435"/>
                  </a:cubicBezTo>
                  <a:cubicBezTo>
                    <a:pt x="2769" y="1769"/>
                    <a:pt x="3336" y="2102"/>
                    <a:pt x="3770" y="2569"/>
                  </a:cubicBezTo>
                  <a:cubicBezTo>
                    <a:pt x="4237" y="3036"/>
                    <a:pt x="4670" y="3470"/>
                    <a:pt x="5004" y="4037"/>
                  </a:cubicBezTo>
                  <a:cubicBezTo>
                    <a:pt x="5171" y="4270"/>
                    <a:pt x="5271" y="4571"/>
                    <a:pt x="5437" y="4837"/>
                  </a:cubicBezTo>
                  <a:cubicBezTo>
                    <a:pt x="5571" y="5071"/>
                    <a:pt x="5704" y="5371"/>
                    <a:pt x="5838" y="5671"/>
                  </a:cubicBezTo>
                  <a:lnTo>
                    <a:pt x="5871" y="5771"/>
                  </a:lnTo>
                  <a:cubicBezTo>
                    <a:pt x="5871" y="5838"/>
                    <a:pt x="5904" y="5905"/>
                    <a:pt x="5938" y="5938"/>
                  </a:cubicBezTo>
                  <a:cubicBezTo>
                    <a:pt x="6189" y="6294"/>
                    <a:pt x="6557" y="6492"/>
                    <a:pt x="6929" y="6492"/>
                  </a:cubicBezTo>
                  <a:cubicBezTo>
                    <a:pt x="7150" y="6492"/>
                    <a:pt x="7373" y="6421"/>
                    <a:pt x="7572" y="6272"/>
                  </a:cubicBezTo>
                  <a:cubicBezTo>
                    <a:pt x="8106" y="5905"/>
                    <a:pt x="8273" y="5204"/>
                    <a:pt x="7906" y="4637"/>
                  </a:cubicBezTo>
                  <a:cubicBezTo>
                    <a:pt x="7672" y="4304"/>
                    <a:pt x="7506" y="4004"/>
                    <a:pt x="7239" y="3703"/>
                  </a:cubicBezTo>
                  <a:cubicBezTo>
                    <a:pt x="7005" y="3403"/>
                    <a:pt x="6772" y="3103"/>
                    <a:pt x="6505" y="2836"/>
                  </a:cubicBezTo>
                  <a:cubicBezTo>
                    <a:pt x="5938" y="2269"/>
                    <a:pt x="5337" y="1769"/>
                    <a:pt x="4704" y="1368"/>
                  </a:cubicBezTo>
                  <a:cubicBezTo>
                    <a:pt x="4070" y="935"/>
                    <a:pt x="3369" y="668"/>
                    <a:pt x="2669" y="401"/>
                  </a:cubicBezTo>
                  <a:cubicBezTo>
                    <a:pt x="1935" y="167"/>
                    <a:pt x="1234" y="34"/>
                    <a:pt x="434"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2640550" y="9463075"/>
              <a:ext cx="153450" cy="213125"/>
            </a:xfrm>
            <a:custGeom>
              <a:avLst/>
              <a:gdLst/>
              <a:ahLst/>
              <a:cxnLst/>
              <a:rect l="l" t="t" r="r" b="b"/>
              <a:pathLst>
                <a:path w="6138" h="8525" extrusionOk="0">
                  <a:moveTo>
                    <a:pt x="434" y="1"/>
                  </a:moveTo>
                  <a:cubicBezTo>
                    <a:pt x="201" y="1"/>
                    <a:pt x="34" y="161"/>
                    <a:pt x="34" y="405"/>
                  </a:cubicBezTo>
                  <a:cubicBezTo>
                    <a:pt x="0" y="1173"/>
                    <a:pt x="67" y="1906"/>
                    <a:pt x="234" y="2640"/>
                  </a:cubicBezTo>
                  <a:cubicBezTo>
                    <a:pt x="400" y="3341"/>
                    <a:pt x="667" y="4108"/>
                    <a:pt x="1034" y="4775"/>
                  </a:cubicBezTo>
                  <a:cubicBezTo>
                    <a:pt x="1368" y="5442"/>
                    <a:pt x="1801" y="6109"/>
                    <a:pt x="2335" y="6677"/>
                  </a:cubicBezTo>
                  <a:cubicBezTo>
                    <a:pt x="2569" y="6977"/>
                    <a:pt x="2869" y="7210"/>
                    <a:pt x="3169" y="7510"/>
                  </a:cubicBezTo>
                  <a:cubicBezTo>
                    <a:pt x="3469" y="7811"/>
                    <a:pt x="3803" y="8011"/>
                    <a:pt x="4070" y="8278"/>
                  </a:cubicBezTo>
                  <a:cubicBezTo>
                    <a:pt x="4136" y="8311"/>
                    <a:pt x="4203" y="8344"/>
                    <a:pt x="4237" y="8378"/>
                  </a:cubicBezTo>
                  <a:cubicBezTo>
                    <a:pt x="4423" y="8477"/>
                    <a:pt x="4624" y="8525"/>
                    <a:pt x="4822" y="8525"/>
                  </a:cubicBezTo>
                  <a:cubicBezTo>
                    <a:pt x="5225" y="8525"/>
                    <a:pt x="5614" y="8325"/>
                    <a:pt x="5838" y="7944"/>
                  </a:cubicBezTo>
                  <a:cubicBezTo>
                    <a:pt x="6138" y="7377"/>
                    <a:pt x="5971" y="6677"/>
                    <a:pt x="5371" y="6343"/>
                  </a:cubicBezTo>
                  <a:lnTo>
                    <a:pt x="5237" y="6310"/>
                  </a:lnTo>
                  <a:cubicBezTo>
                    <a:pt x="4970" y="6143"/>
                    <a:pt x="4670" y="6009"/>
                    <a:pt x="4403" y="5843"/>
                  </a:cubicBezTo>
                  <a:cubicBezTo>
                    <a:pt x="4170" y="5676"/>
                    <a:pt x="3903" y="5509"/>
                    <a:pt x="3669" y="5309"/>
                  </a:cubicBezTo>
                  <a:cubicBezTo>
                    <a:pt x="3169" y="4942"/>
                    <a:pt x="2702" y="4475"/>
                    <a:pt x="2335" y="3975"/>
                  </a:cubicBezTo>
                  <a:cubicBezTo>
                    <a:pt x="1968" y="3474"/>
                    <a:pt x="1635" y="2907"/>
                    <a:pt x="1368" y="2307"/>
                  </a:cubicBezTo>
                  <a:cubicBezTo>
                    <a:pt x="1068" y="1740"/>
                    <a:pt x="901" y="1073"/>
                    <a:pt x="834" y="439"/>
                  </a:cubicBezTo>
                  <a:lnTo>
                    <a:pt x="867" y="405"/>
                  </a:lnTo>
                  <a:cubicBezTo>
                    <a:pt x="867" y="172"/>
                    <a:pt x="701" y="5"/>
                    <a:pt x="501" y="5"/>
                  </a:cubicBezTo>
                  <a:cubicBezTo>
                    <a:pt x="478" y="2"/>
                    <a:pt x="456" y="1"/>
                    <a:pt x="434"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2708100" y="9397300"/>
              <a:ext cx="969050" cy="969900"/>
            </a:xfrm>
            <a:custGeom>
              <a:avLst/>
              <a:gdLst/>
              <a:ahLst/>
              <a:cxnLst/>
              <a:rect l="l" t="t" r="r" b="b"/>
              <a:pathLst>
                <a:path w="38762" h="38796" extrusionOk="0">
                  <a:moveTo>
                    <a:pt x="19381" y="1"/>
                  </a:moveTo>
                  <a:cubicBezTo>
                    <a:pt x="8673" y="1"/>
                    <a:pt x="0" y="8707"/>
                    <a:pt x="0" y="19415"/>
                  </a:cubicBezTo>
                  <a:cubicBezTo>
                    <a:pt x="0" y="30122"/>
                    <a:pt x="8673" y="38795"/>
                    <a:pt x="19381" y="38795"/>
                  </a:cubicBezTo>
                  <a:cubicBezTo>
                    <a:pt x="30088" y="38795"/>
                    <a:pt x="38761" y="30122"/>
                    <a:pt x="38761" y="19415"/>
                  </a:cubicBezTo>
                  <a:cubicBezTo>
                    <a:pt x="38761" y="8707"/>
                    <a:pt x="30088" y="1"/>
                    <a:pt x="19381" y="1"/>
                  </a:cubicBezTo>
                  <a:close/>
                </a:path>
              </a:pathLst>
            </a:custGeom>
            <a:solidFill>
              <a:srgbClr val="03A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584675" y="9504050"/>
              <a:ext cx="863125" cy="878150"/>
            </a:xfrm>
            <a:custGeom>
              <a:avLst/>
              <a:gdLst/>
              <a:ahLst/>
              <a:cxnLst/>
              <a:rect l="l" t="t" r="r" b="b"/>
              <a:pathLst>
                <a:path w="34525" h="35126" extrusionOk="0">
                  <a:moveTo>
                    <a:pt x="26853" y="1"/>
                  </a:moveTo>
                  <a:cubicBezTo>
                    <a:pt x="29755" y="3436"/>
                    <a:pt x="31456" y="7806"/>
                    <a:pt x="31456" y="12610"/>
                  </a:cubicBezTo>
                  <a:cubicBezTo>
                    <a:pt x="31456" y="23384"/>
                    <a:pt x="22683" y="32157"/>
                    <a:pt x="11909" y="32157"/>
                  </a:cubicBezTo>
                  <a:cubicBezTo>
                    <a:pt x="7439" y="32157"/>
                    <a:pt x="3302" y="30656"/>
                    <a:pt x="0" y="28154"/>
                  </a:cubicBezTo>
                  <a:lnTo>
                    <a:pt x="0" y="28154"/>
                  </a:lnTo>
                  <a:cubicBezTo>
                    <a:pt x="3603" y="32390"/>
                    <a:pt x="8973" y="35126"/>
                    <a:pt x="14977" y="35126"/>
                  </a:cubicBezTo>
                  <a:cubicBezTo>
                    <a:pt x="25785" y="35126"/>
                    <a:pt x="34525" y="26353"/>
                    <a:pt x="34525" y="15545"/>
                  </a:cubicBezTo>
                  <a:cubicBezTo>
                    <a:pt x="34525" y="9207"/>
                    <a:pt x="31523" y="3603"/>
                    <a:pt x="26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551325" y="10092800"/>
              <a:ext cx="79250" cy="79250"/>
            </a:xfrm>
            <a:custGeom>
              <a:avLst/>
              <a:gdLst/>
              <a:ahLst/>
              <a:cxnLst/>
              <a:rect l="l" t="t" r="r" b="b"/>
              <a:pathLst>
                <a:path w="3170" h="3170" extrusionOk="0">
                  <a:moveTo>
                    <a:pt x="1602" y="1"/>
                  </a:moveTo>
                  <a:cubicBezTo>
                    <a:pt x="701" y="1"/>
                    <a:pt x="0" y="735"/>
                    <a:pt x="0" y="1602"/>
                  </a:cubicBezTo>
                  <a:cubicBezTo>
                    <a:pt x="0" y="2469"/>
                    <a:pt x="701" y="3170"/>
                    <a:pt x="1602" y="3170"/>
                  </a:cubicBezTo>
                  <a:cubicBezTo>
                    <a:pt x="2469" y="3170"/>
                    <a:pt x="3169" y="2469"/>
                    <a:pt x="3169" y="1602"/>
                  </a:cubicBezTo>
                  <a:cubicBezTo>
                    <a:pt x="3169" y="735"/>
                    <a:pt x="2469" y="1"/>
                    <a:pt x="1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540475" y="9985975"/>
              <a:ext cx="79225" cy="79325"/>
            </a:xfrm>
            <a:custGeom>
              <a:avLst/>
              <a:gdLst/>
              <a:ahLst/>
              <a:cxnLst/>
              <a:rect l="l" t="t" r="r" b="b"/>
              <a:pathLst>
                <a:path w="3169" h="3173" extrusionOk="0">
                  <a:moveTo>
                    <a:pt x="1677" y="0"/>
                  </a:moveTo>
                  <a:cubicBezTo>
                    <a:pt x="1641" y="0"/>
                    <a:pt x="1605" y="1"/>
                    <a:pt x="1568" y="4"/>
                  </a:cubicBezTo>
                  <a:cubicBezTo>
                    <a:pt x="701" y="4"/>
                    <a:pt x="0" y="705"/>
                    <a:pt x="0" y="1572"/>
                  </a:cubicBezTo>
                  <a:cubicBezTo>
                    <a:pt x="0" y="2439"/>
                    <a:pt x="701" y="3173"/>
                    <a:pt x="1568" y="3173"/>
                  </a:cubicBezTo>
                  <a:cubicBezTo>
                    <a:pt x="2468" y="3173"/>
                    <a:pt x="3169" y="2439"/>
                    <a:pt x="3169" y="1572"/>
                  </a:cubicBezTo>
                  <a:cubicBezTo>
                    <a:pt x="3169" y="740"/>
                    <a:pt x="2524" y="0"/>
                    <a:pt x="1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618875" y="9444050"/>
              <a:ext cx="738050" cy="341650"/>
            </a:xfrm>
            <a:custGeom>
              <a:avLst/>
              <a:gdLst/>
              <a:ahLst/>
              <a:cxnLst/>
              <a:rect l="l" t="t" r="r" b="b"/>
              <a:pathLst>
                <a:path w="29522" h="13666" extrusionOk="0">
                  <a:moveTo>
                    <a:pt x="15991" y="0"/>
                  </a:moveTo>
                  <a:cubicBezTo>
                    <a:pt x="14477" y="0"/>
                    <a:pt x="12946" y="174"/>
                    <a:pt x="11475" y="533"/>
                  </a:cubicBezTo>
                  <a:cubicBezTo>
                    <a:pt x="4670" y="2234"/>
                    <a:pt x="0" y="7237"/>
                    <a:pt x="1135" y="11741"/>
                  </a:cubicBezTo>
                  <a:cubicBezTo>
                    <a:pt x="1491" y="13157"/>
                    <a:pt x="2188" y="13666"/>
                    <a:pt x="3192" y="13666"/>
                  </a:cubicBezTo>
                  <a:cubicBezTo>
                    <a:pt x="5381" y="13666"/>
                    <a:pt x="9031" y="11249"/>
                    <a:pt x="13810" y="10540"/>
                  </a:cubicBezTo>
                  <a:cubicBezTo>
                    <a:pt x="21149" y="9406"/>
                    <a:pt x="29522" y="10773"/>
                    <a:pt x="28121" y="6370"/>
                  </a:cubicBezTo>
                  <a:cubicBezTo>
                    <a:pt x="26811" y="2312"/>
                    <a:pt x="21515" y="0"/>
                    <a:pt x="15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2542150" y="9492375"/>
              <a:ext cx="427000" cy="227625"/>
            </a:xfrm>
            <a:custGeom>
              <a:avLst/>
              <a:gdLst/>
              <a:ahLst/>
              <a:cxnLst/>
              <a:rect l="l" t="t" r="r" b="b"/>
              <a:pathLst>
                <a:path w="17080" h="9105" extrusionOk="0">
                  <a:moveTo>
                    <a:pt x="10608" y="1"/>
                  </a:moveTo>
                  <a:cubicBezTo>
                    <a:pt x="9974" y="1"/>
                    <a:pt x="9374" y="1"/>
                    <a:pt x="8707" y="101"/>
                  </a:cubicBezTo>
                  <a:cubicBezTo>
                    <a:pt x="8406" y="134"/>
                    <a:pt x="8073" y="167"/>
                    <a:pt x="7739" y="267"/>
                  </a:cubicBezTo>
                  <a:cubicBezTo>
                    <a:pt x="7439" y="334"/>
                    <a:pt x="7105" y="401"/>
                    <a:pt x="6772" y="501"/>
                  </a:cubicBezTo>
                  <a:cubicBezTo>
                    <a:pt x="6438" y="634"/>
                    <a:pt x="6138" y="734"/>
                    <a:pt x="5804" y="835"/>
                  </a:cubicBezTo>
                  <a:cubicBezTo>
                    <a:pt x="5604" y="935"/>
                    <a:pt x="5237" y="1101"/>
                    <a:pt x="4937" y="1268"/>
                  </a:cubicBezTo>
                  <a:cubicBezTo>
                    <a:pt x="4370" y="1568"/>
                    <a:pt x="3803" y="1935"/>
                    <a:pt x="3303" y="2302"/>
                  </a:cubicBezTo>
                  <a:cubicBezTo>
                    <a:pt x="2369" y="3103"/>
                    <a:pt x="1601" y="3970"/>
                    <a:pt x="1101" y="4804"/>
                  </a:cubicBezTo>
                  <a:cubicBezTo>
                    <a:pt x="868" y="5238"/>
                    <a:pt x="701" y="5605"/>
                    <a:pt x="501" y="5972"/>
                  </a:cubicBezTo>
                  <a:cubicBezTo>
                    <a:pt x="334" y="6338"/>
                    <a:pt x="267" y="6672"/>
                    <a:pt x="167" y="6939"/>
                  </a:cubicBezTo>
                  <a:cubicBezTo>
                    <a:pt x="134" y="7172"/>
                    <a:pt x="100" y="7439"/>
                    <a:pt x="67" y="7573"/>
                  </a:cubicBezTo>
                  <a:cubicBezTo>
                    <a:pt x="0" y="7673"/>
                    <a:pt x="0" y="7773"/>
                    <a:pt x="0" y="7773"/>
                  </a:cubicBezTo>
                  <a:cubicBezTo>
                    <a:pt x="0" y="7973"/>
                    <a:pt x="0" y="8140"/>
                    <a:pt x="100" y="8340"/>
                  </a:cubicBezTo>
                  <a:cubicBezTo>
                    <a:pt x="276" y="8817"/>
                    <a:pt x="735" y="9105"/>
                    <a:pt x="1207" y="9105"/>
                  </a:cubicBezTo>
                  <a:cubicBezTo>
                    <a:pt x="1362" y="9105"/>
                    <a:pt x="1519" y="9073"/>
                    <a:pt x="1668" y="9007"/>
                  </a:cubicBezTo>
                  <a:lnTo>
                    <a:pt x="1768" y="8974"/>
                  </a:lnTo>
                  <a:cubicBezTo>
                    <a:pt x="1768" y="8974"/>
                    <a:pt x="1835" y="8940"/>
                    <a:pt x="1968" y="8907"/>
                  </a:cubicBezTo>
                  <a:cubicBezTo>
                    <a:pt x="2102" y="8840"/>
                    <a:pt x="2269" y="8774"/>
                    <a:pt x="2469" y="8640"/>
                  </a:cubicBezTo>
                  <a:cubicBezTo>
                    <a:pt x="2836" y="8440"/>
                    <a:pt x="3436" y="8106"/>
                    <a:pt x="4103" y="7739"/>
                  </a:cubicBezTo>
                  <a:cubicBezTo>
                    <a:pt x="4737" y="7339"/>
                    <a:pt x="5438" y="6972"/>
                    <a:pt x="6171" y="6639"/>
                  </a:cubicBezTo>
                  <a:lnTo>
                    <a:pt x="7306" y="6138"/>
                  </a:lnTo>
                  <a:cubicBezTo>
                    <a:pt x="7506" y="6072"/>
                    <a:pt x="7672" y="5972"/>
                    <a:pt x="7906" y="5905"/>
                  </a:cubicBezTo>
                  <a:cubicBezTo>
                    <a:pt x="8073" y="5805"/>
                    <a:pt x="8273" y="5771"/>
                    <a:pt x="8473" y="5671"/>
                  </a:cubicBezTo>
                  <a:cubicBezTo>
                    <a:pt x="8640" y="5605"/>
                    <a:pt x="8840" y="5571"/>
                    <a:pt x="9073" y="5471"/>
                  </a:cubicBezTo>
                  <a:cubicBezTo>
                    <a:pt x="9274" y="5404"/>
                    <a:pt x="9474" y="5338"/>
                    <a:pt x="9674" y="5304"/>
                  </a:cubicBezTo>
                  <a:cubicBezTo>
                    <a:pt x="9907" y="5238"/>
                    <a:pt x="10108" y="5171"/>
                    <a:pt x="10308" y="5138"/>
                  </a:cubicBezTo>
                  <a:lnTo>
                    <a:pt x="10941" y="5004"/>
                  </a:lnTo>
                  <a:cubicBezTo>
                    <a:pt x="11342" y="4937"/>
                    <a:pt x="11742" y="4904"/>
                    <a:pt x="12142" y="4804"/>
                  </a:cubicBezTo>
                  <a:cubicBezTo>
                    <a:pt x="12576" y="4737"/>
                    <a:pt x="12943" y="4671"/>
                    <a:pt x="13310" y="4637"/>
                  </a:cubicBezTo>
                  <a:cubicBezTo>
                    <a:pt x="14077" y="4537"/>
                    <a:pt x="14677" y="4470"/>
                    <a:pt x="15144" y="4437"/>
                  </a:cubicBezTo>
                  <a:cubicBezTo>
                    <a:pt x="15411" y="4437"/>
                    <a:pt x="15578" y="4404"/>
                    <a:pt x="15712" y="4404"/>
                  </a:cubicBezTo>
                  <a:cubicBezTo>
                    <a:pt x="15745" y="4337"/>
                    <a:pt x="15778" y="4337"/>
                    <a:pt x="15812" y="4337"/>
                  </a:cubicBezTo>
                  <a:lnTo>
                    <a:pt x="15878" y="4337"/>
                  </a:lnTo>
                  <a:cubicBezTo>
                    <a:pt x="16112" y="4304"/>
                    <a:pt x="16412" y="4237"/>
                    <a:pt x="16579" y="3937"/>
                  </a:cubicBezTo>
                  <a:cubicBezTo>
                    <a:pt x="17046" y="3503"/>
                    <a:pt x="17079" y="2769"/>
                    <a:pt x="16612" y="2302"/>
                  </a:cubicBezTo>
                  <a:lnTo>
                    <a:pt x="16579" y="2269"/>
                  </a:lnTo>
                  <a:cubicBezTo>
                    <a:pt x="16545" y="2236"/>
                    <a:pt x="16479" y="2169"/>
                    <a:pt x="16412" y="2135"/>
                  </a:cubicBezTo>
                  <a:cubicBezTo>
                    <a:pt x="16279" y="2002"/>
                    <a:pt x="16112" y="1902"/>
                    <a:pt x="15878" y="1735"/>
                  </a:cubicBezTo>
                  <a:cubicBezTo>
                    <a:pt x="15411" y="1435"/>
                    <a:pt x="14711" y="1001"/>
                    <a:pt x="13810" y="668"/>
                  </a:cubicBezTo>
                  <a:cubicBezTo>
                    <a:pt x="13610" y="568"/>
                    <a:pt x="13377" y="501"/>
                    <a:pt x="13110" y="434"/>
                  </a:cubicBezTo>
                  <a:cubicBezTo>
                    <a:pt x="12876" y="334"/>
                    <a:pt x="12576" y="267"/>
                    <a:pt x="12309" y="234"/>
                  </a:cubicBezTo>
                  <a:cubicBezTo>
                    <a:pt x="12076" y="167"/>
                    <a:pt x="11775" y="134"/>
                    <a:pt x="11475" y="101"/>
                  </a:cubicBezTo>
                  <a:cubicBezTo>
                    <a:pt x="11242" y="67"/>
                    <a:pt x="10908" y="1"/>
                    <a:pt x="10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1">
  <p:cSld name="CUSTOM_5">
    <p:bg>
      <p:bgPr>
        <a:solidFill>
          <a:schemeClr val="lt1"/>
        </a:solidFill>
        <a:effectLst/>
      </p:bgPr>
    </p:bg>
    <p:spTree>
      <p:nvGrpSpPr>
        <p:cNvPr id="1" name="Shape 469"/>
        <p:cNvGrpSpPr/>
        <p:nvPr/>
      </p:nvGrpSpPr>
      <p:grpSpPr>
        <a:xfrm>
          <a:off x="0" y="0"/>
          <a:ext cx="0" cy="0"/>
          <a:chOff x="0" y="0"/>
          <a:chExt cx="0" cy="0"/>
        </a:xfrm>
      </p:grpSpPr>
      <p:sp>
        <p:nvSpPr>
          <p:cNvPr id="470" name="Google Shape;470;p21"/>
          <p:cNvSpPr/>
          <p:nvPr/>
        </p:nvSpPr>
        <p:spPr>
          <a:xfrm rot="-156911">
            <a:off x="-9299700" y="-450584"/>
            <a:ext cx="11230362" cy="1676618"/>
          </a:xfrm>
          <a:custGeom>
            <a:avLst/>
            <a:gdLst/>
            <a:ahLst/>
            <a:cxnLst/>
            <a:rect l="l" t="t" r="r" b="b"/>
            <a:pathLst>
              <a:path w="65048" h="49825" extrusionOk="0">
                <a:moveTo>
                  <a:pt x="15431" y="0"/>
                </a:moveTo>
                <a:cubicBezTo>
                  <a:pt x="11768" y="0"/>
                  <a:pt x="8152" y="957"/>
                  <a:pt x="5305" y="3204"/>
                </a:cubicBezTo>
                <a:cubicBezTo>
                  <a:pt x="1969" y="5873"/>
                  <a:pt x="1" y="10209"/>
                  <a:pt x="234" y="14446"/>
                </a:cubicBezTo>
                <a:cubicBezTo>
                  <a:pt x="434" y="18716"/>
                  <a:pt x="2803" y="22818"/>
                  <a:pt x="6405" y="25153"/>
                </a:cubicBezTo>
                <a:cubicBezTo>
                  <a:pt x="13811" y="29957"/>
                  <a:pt x="24718" y="26921"/>
                  <a:pt x="31423" y="32625"/>
                </a:cubicBezTo>
                <a:cubicBezTo>
                  <a:pt x="36393" y="36828"/>
                  <a:pt x="37461" y="44734"/>
                  <a:pt x="42965" y="48237"/>
                </a:cubicBezTo>
                <a:cubicBezTo>
                  <a:pt x="44700" y="49319"/>
                  <a:pt x="46725" y="49825"/>
                  <a:pt x="48773" y="49825"/>
                </a:cubicBezTo>
                <a:cubicBezTo>
                  <a:pt x="51016" y="49825"/>
                  <a:pt x="53288" y="49219"/>
                  <a:pt x="55240" y="48103"/>
                </a:cubicBezTo>
                <a:cubicBezTo>
                  <a:pt x="58943" y="45968"/>
                  <a:pt x="61578" y="42232"/>
                  <a:pt x="62979" y="38129"/>
                </a:cubicBezTo>
                <a:cubicBezTo>
                  <a:pt x="65047" y="32259"/>
                  <a:pt x="64680" y="25320"/>
                  <a:pt x="61178" y="20150"/>
                </a:cubicBezTo>
                <a:cubicBezTo>
                  <a:pt x="58676" y="16447"/>
                  <a:pt x="54340" y="13745"/>
                  <a:pt x="49836" y="13312"/>
                </a:cubicBezTo>
                <a:cubicBezTo>
                  <a:pt x="49680" y="13298"/>
                  <a:pt x="49522" y="13291"/>
                  <a:pt x="49362" y="13291"/>
                </a:cubicBezTo>
                <a:cubicBezTo>
                  <a:pt x="48002" y="13291"/>
                  <a:pt x="46532" y="13744"/>
                  <a:pt x="45170" y="13744"/>
                </a:cubicBezTo>
                <a:cubicBezTo>
                  <a:pt x="44780" y="13744"/>
                  <a:pt x="44399" y="13707"/>
                  <a:pt x="44032" y="13612"/>
                </a:cubicBezTo>
                <a:cubicBezTo>
                  <a:pt x="41597" y="12978"/>
                  <a:pt x="38628" y="10076"/>
                  <a:pt x="36494" y="8675"/>
                </a:cubicBezTo>
                <a:cubicBezTo>
                  <a:pt x="31790" y="5539"/>
                  <a:pt x="26953" y="2370"/>
                  <a:pt x="21483" y="836"/>
                </a:cubicBezTo>
                <a:cubicBezTo>
                  <a:pt x="19535" y="298"/>
                  <a:pt x="17476" y="0"/>
                  <a:pt x="15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rot="-156937">
            <a:off x="7153725" y="-72095"/>
            <a:ext cx="5605334" cy="992056"/>
          </a:xfrm>
          <a:custGeom>
            <a:avLst/>
            <a:gdLst/>
            <a:ahLst/>
            <a:cxnLst/>
            <a:rect l="l" t="t" r="r" b="b"/>
            <a:pathLst>
              <a:path w="65048" h="49825" extrusionOk="0">
                <a:moveTo>
                  <a:pt x="15431" y="0"/>
                </a:moveTo>
                <a:cubicBezTo>
                  <a:pt x="11768" y="0"/>
                  <a:pt x="8152" y="957"/>
                  <a:pt x="5305" y="3204"/>
                </a:cubicBezTo>
                <a:cubicBezTo>
                  <a:pt x="1969" y="5873"/>
                  <a:pt x="1" y="10209"/>
                  <a:pt x="234" y="14446"/>
                </a:cubicBezTo>
                <a:cubicBezTo>
                  <a:pt x="434" y="18716"/>
                  <a:pt x="2803" y="22818"/>
                  <a:pt x="6405" y="25153"/>
                </a:cubicBezTo>
                <a:cubicBezTo>
                  <a:pt x="13811" y="29957"/>
                  <a:pt x="24718" y="26921"/>
                  <a:pt x="31423" y="32625"/>
                </a:cubicBezTo>
                <a:cubicBezTo>
                  <a:pt x="36393" y="36828"/>
                  <a:pt x="37461" y="44734"/>
                  <a:pt x="42965" y="48237"/>
                </a:cubicBezTo>
                <a:cubicBezTo>
                  <a:pt x="44700" y="49319"/>
                  <a:pt x="46725" y="49825"/>
                  <a:pt x="48773" y="49825"/>
                </a:cubicBezTo>
                <a:cubicBezTo>
                  <a:pt x="51016" y="49825"/>
                  <a:pt x="53288" y="49219"/>
                  <a:pt x="55240" y="48103"/>
                </a:cubicBezTo>
                <a:cubicBezTo>
                  <a:pt x="58943" y="45968"/>
                  <a:pt x="61578" y="42232"/>
                  <a:pt x="62979" y="38129"/>
                </a:cubicBezTo>
                <a:cubicBezTo>
                  <a:pt x="65047" y="32259"/>
                  <a:pt x="64680" y="25320"/>
                  <a:pt x="61178" y="20150"/>
                </a:cubicBezTo>
                <a:cubicBezTo>
                  <a:pt x="58676" y="16447"/>
                  <a:pt x="54340" y="13745"/>
                  <a:pt x="49836" y="13312"/>
                </a:cubicBezTo>
                <a:cubicBezTo>
                  <a:pt x="49680" y="13298"/>
                  <a:pt x="49522" y="13291"/>
                  <a:pt x="49362" y="13291"/>
                </a:cubicBezTo>
                <a:cubicBezTo>
                  <a:pt x="48002" y="13291"/>
                  <a:pt x="46532" y="13744"/>
                  <a:pt x="45170" y="13744"/>
                </a:cubicBezTo>
                <a:cubicBezTo>
                  <a:pt x="44780" y="13744"/>
                  <a:pt x="44399" y="13707"/>
                  <a:pt x="44032" y="13612"/>
                </a:cubicBezTo>
                <a:cubicBezTo>
                  <a:pt x="41597" y="12978"/>
                  <a:pt x="38628" y="10076"/>
                  <a:pt x="36494" y="8675"/>
                </a:cubicBezTo>
                <a:cubicBezTo>
                  <a:pt x="31790" y="5539"/>
                  <a:pt x="26953" y="2370"/>
                  <a:pt x="21483" y="836"/>
                </a:cubicBezTo>
                <a:cubicBezTo>
                  <a:pt x="19535" y="298"/>
                  <a:pt x="17476" y="0"/>
                  <a:pt x="15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txBox="1">
            <a:spLocks noGrp="1"/>
          </p:cNvSpPr>
          <p:nvPr>
            <p:ph type="title"/>
          </p:nvPr>
        </p:nvSpPr>
        <p:spPr>
          <a:xfrm>
            <a:off x="616250" y="616274"/>
            <a:ext cx="7906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3" name="Google Shape;473;p21"/>
          <p:cNvGrpSpPr/>
          <p:nvPr/>
        </p:nvGrpSpPr>
        <p:grpSpPr>
          <a:xfrm>
            <a:off x="247775" y="276688"/>
            <a:ext cx="8533313" cy="851000"/>
            <a:chOff x="247775" y="276688"/>
            <a:chExt cx="8533313" cy="851000"/>
          </a:xfrm>
        </p:grpSpPr>
        <p:sp>
          <p:nvSpPr>
            <p:cNvPr id="474" name="Google Shape;474;p21"/>
            <p:cNvSpPr/>
            <p:nvPr/>
          </p:nvSpPr>
          <p:spPr>
            <a:xfrm>
              <a:off x="247775" y="276688"/>
              <a:ext cx="201000" cy="155975"/>
            </a:xfrm>
            <a:custGeom>
              <a:avLst/>
              <a:gdLst/>
              <a:ahLst/>
              <a:cxnLst/>
              <a:rect l="l" t="t" r="r" b="b"/>
              <a:pathLst>
                <a:path w="8040" h="6239" extrusionOk="0">
                  <a:moveTo>
                    <a:pt x="4003" y="1"/>
                  </a:moveTo>
                  <a:cubicBezTo>
                    <a:pt x="0" y="1"/>
                    <a:pt x="0" y="6238"/>
                    <a:pt x="4003" y="6238"/>
                  </a:cubicBezTo>
                  <a:cubicBezTo>
                    <a:pt x="8039" y="6238"/>
                    <a:pt x="8039" y="1"/>
                    <a:pt x="4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8647638" y="897338"/>
              <a:ext cx="133450" cy="104250"/>
            </a:xfrm>
            <a:custGeom>
              <a:avLst/>
              <a:gdLst/>
              <a:ahLst/>
              <a:cxnLst/>
              <a:rect l="l" t="t" r="r" b="b"/>
              <a:pathLst>
                <a:path w="5338" h="4170" extrusionOk="0">
                  <a:moveTo>
                    <a:pt x="2669" y="0"/>
                  </a:moveTo>
                  <a:cubicBezTo>
                    <a:pt x="0" y="0"/>
                    <a:pt x="0" y="4170"/>
                    <a:pt x="2669" y="4170"/>
                  </a:cubicBezTo>
                  <a:cubicBezTo>
                    <a:pt x="5337" y="4170"/>
                    <a:pt x="53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832825" y="328800"/>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549525" y="616263"/>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8435750" y="1075938"/>
              <a:ext cx="66725" cy="51750"/>
            </a:xfrm>
            <a:custGeom>
              <a:avLst/>
              <a:gdLst/>
              <a:ahLst/>
              <a:cxnLst/>
              <a:rect l="l" t="t" r="r" b="b"/>
              <a:pathLst>
                <a:path w="2669" h="2070" extrusionOk="0">
                  <a:moveTo>
                    <a:pt x="1334" y="1"/>
                  </a:moveTo>
                  <a:cubicBezTo>
                    <a:pt x="0" y="1"/>
                    <a:pt x="0" y="2069"/>
                    <a:pt x="1334" y="2069"/>
                  </a:cubicBezTo>
                  <a:cubicBezTo>
                    <a:pt x="2669" y="2069"/>
                    <a:pt x="2669" y="1"/>
                    <a:pt x="1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2">
    <p:bg>
      <p:bgPr>
        <a:solidFill>
          <a:schemeClr val="accent5"/>
        </a:solidFill>
        <a:effectLst/>
      </p:bgPr>
    </p:bg>
    <p:spTree>
      <p:nvGrpSpPr>
        <p:cNvPr id="1" name="Shape 5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575" y="349525"/>
            <a:ext cx="772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8575" y="1202925"/>
            <a:ext cx="7711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7" r:id="rId2"/>
    <p:sldLayoutId id="2147483658" r:id="rId3"/>
    <p:sldLayoutId id="2147483659" r:id="rId4"/>
    <p:sldLayoutId id="2147483665" r:id="rId5"/>
    <p:sldLayoutId id="2147483667"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CD73-849F-4B7A-9114-ABE208B67255}"/>
              </a:ext>
            </a:extLst>
          </p:cNvPr>
          <p:cNvSpPr>
            <a:spLocks noGrp="1"/>
          </p:cNvSpPr>
          <p:nvPr>
            <p:ph type="title"/>
          </p:nvPr>
        </p:nvSpPr>
        <p:spPr>
          <a:xfrm>
            <a:off x="388127" y="1270950"/>
            <a:ext cx="7916100" cy="1300800"/>
          </a:xfrm>
        </p:spPr>
        <p:txBody>
          <a:bodyPr/>
          <a:lstStyle/>
          <a:p>
            <a:pPr algn="l"/>
            <a:r>
              <a:rPr lang="en-US" sz="2800" dirty="0">
                <a:solidFill>
                  <a:schemeClr val="accent1">
                    <a:lumMod val="75000"/>
                  </a:schemeClr>
                </a:solidFill>
              </a:rPr>
              <a:t>Machine Learning in Biology:</a:t>
            </a:r>
            <a:br>
              <a:rPr lang="en-US" sz="2800" dirty="0">
                <a:solidFill>
                  <a:schemeClr val="accent1">
                    <a:lumMod val="75000"/>
                  </a:schemeClr>
                </a:solidFill>
              </a:rPr>
            </a:br>
            <a:r>
              <a:rPr lang="en-US" sz="2000" dirty="0">
                <a:solidFill>
                  <a:schemeClr val="accent1">
                    <a:lumMod val="75000"/>
                  </a:schemeClr>
                </a:solidFill>
              </a:rPr>
              <a:t>Predicting Heart Failure </a:t>
            </a:r>
            <a:br>
              <a:rPr lang="en-US" sz="2000" dirty="0">
                <a:solidFill>
                  <a:schemeClr val="accent1">
                    <a:lumMod val="75000"/>
                  </a:schemeClr>
                </a:solidFill>
              </a:rPr>
            </a:br>
            <a:r>
              <a:rPr lang="en-US" sz="2000" dirty="0">
                <a:solidFill>
                  <a:schemeClr val="accent1">
                    <a:lumMod val="75000"/>
                  </a:schemeClr>
                </a:solidFill>
              </a:rPr>
              <a:t>based on Patient Medical History</a:t>
            </a:r>
            <a:br>
              <a:rPr lang="en-US" sz="2000" dirty="0">
                <a:solidFill>
                  <a:schemeClr val="accent1">
                    <a:lumMod val="75000"/>
                  </a:schemeClr>
                </a:solidFill>
              </a:rPr>
            </a:br>
            <a:r>
              <a:rPr lang="en-US" sz="2000" dirty="0">
                <a:solidFill>
                  <a:schemeClr val="accent1">
                    <a:lumMod val="75000"/>
                  </a:schemeClr>
                </a:solidFill>
              </a:rPr>
              <a:t>and Blood Chemistry</a:t>
            </a:r>
            <a:endParaRPr lang="en-US" sz="2800" dirty="0">
              <a:solidFill>
                <a:schemeClr val="accent1">
                  <a:lumMod val="75000"/>
                </a:schemeClr>
              </a:solidFill>
            </a:endParaRPr>
          </a:p>
        </p:txBody>
      </p:sp>
      <p:sp>
        <p:nvSpPr>
          <p:cNvPr id="3" name="Subtitle 2">
            <a:extLst>
              <a:ext uri="{FF2B5EF4-FFF2-40B4-BE49-F238E27FC236}">
                <a16:creationId xmlns:a16="http://schemas.microsoft.com/office/drawing/2014/main" id="{010CBE12-C08D-4709-AD93-A1098EAA3990}"/>
              </a:ext>
            </a:extLst>
          </p:cNvPr>
          <p:cNvSpPr>
            <a:spLocks noGrp="1"/>
          </p:cNvSpPr>
          <p:nvPr>
            <p:ph type="subTitle" idx="1"/>
          </p:nvPr>
        </p:nvSpPr>
        <p:spPr>
          <a:xfrm>
            <a:off x="388127" y="2804041"/>
            <a:ext cx="3978018" cy="449100"/>
          </a:xfrm>
        </p:spPr>
        <p:txBody>
          <a:bodyPr/>
          <a:lstStyle/>
          <a:p>
            <a:pPr algn="l"/>
            <a:r>
              <a:rPr lang="en-US" b="1" dirty="0">
                <a:solidFill>
                  <a:schemeClr val="accent1">
                    <a:lumMod val="75000"/>
                  </a:schemeClr>
                </a:solidFill>
              </a:rPr>
              <a:t>Prepared by: Joseph Matthew R. Azanza</a:t>
            </a:r>
          </a:p>
        </p:txBody>
      </p:sp>
      <p:pic>
        <p:nvPicPr>
          <p:cNvPr id="60" name="Picture 59">
            <a:extLst>
              <a:ext uri="{FF2B5EF4-FFF2-40B4-BE49-F238E27FC236}">
                <a16:creationId xmlns:a16="http://schemas.microsoft.com/office/drawing/2014/main" id="{6C373413-3C1A-47C9-B021-08281D12C333}"/>
              </a:ext>
            </a:extLst>
          </p:cNvPr>
          <p:cNvPicPr>
            <a:picLocks noChangeAspect="1"/>
          </p:cNvPicPr>
          <p:nvPr/>
        </p:nvPicPr>
        <p:blipFill>
          <a:blip r:embed="rId3"/>
          <a:stretch>
            <a:fillRect/>
          </a:stretch>
        </p:blipFill>
        <p:spPr>
          <a:xfrm>
            <a:off x="6135044" y="869975"/>
            <a:ext cx="3008956" cy="2679446"/>
          </a:xfrm>
          <a:prstGeom prst="rect">
            <a:avLst/>
          </a:prstGeom>
        </p:spPr>
      </p:pic>
    </p:spTree>
    <p:extLst>
      <p:ext uri="{BB962C8B-B14F-4D97-AF65-F5344CB8AC3E}">
        <p14:creationId xmlns:p14="http://schemas.microsoft.com/office/powerpoint/2010/main" val="296475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C9E6-040E-4DD0-A3F3-2AF8419849C3}"/>
              </a:ext>
            </a:extLst>
          </p:cNvPr>
          <p:cNvSpPr>
            <a:spLocks noGrp="1"/>
          </p:cNvSpPr>
          <p:nvPr>
            <p:ph type="title"/>
          </p:nvPr>
        </p:nvSpPr>
        <p:spPr/>
        <p:txBody>
          <a:bodyPr/>
          <a:lstStyle/>
          <a:p>
            <a:r>
              <a:rPr lang="en-US" sz="5000" dirty="0"/>
              <a:t>Appendix</a:t>
            </a:r>
          </a:p>
        </p:txBody>
      </p:sp>
      <p:sp>
        <p:nvSpPr>
          <p:cNvPr id="3" name="Subtitle 2">
            <a:extLst>
              <a:ext uri="{FF2B5EF4-FFF2-40B4-BE49-F238E27FC236}">
                <a16:creationId xmlns:a16="http://schemas.microsoft.com/office/drawing/2014/main" id="{6CEB4BB3-4D24-4AA3-8A39-B5B9B86F72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137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46" name="Title 3">
            <a:extLst>
              <a:ext uri="{FF2B5EF4-FFF2-40B4-BE49-F238E27FC236}">
                <a16:creationId xmlns:a16="http://schemas.microsoft.com/office/drawing/2014/main" id="{6E6A792E-7C54-4147-A403-7FF359638FDF}"/>
              </a:ext>
            </a:extLst>
          </p:cNvPr>
          <p:cNvSpPr txBox="1">
            <a:spLocks/>
          </p:cNvSpPr>
          <p:nvPr/>
        </p:nvSpPr>
        <p:spPr>
          <a:xfrm>
            <a:off x="1477757" y="249773"/>
            <a:ext cx="618848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LOOCV Calculated Variance</a:t>
            </a:r>
          </a:p>
        </p:txBody>
      </p:sp>
      <p:pic>
        <p:nvPicPr>
          <p:cNvPr id="4" name="Picture 3">
            <a:extLst>
              <a:ext uri="{FF2B5EF4-FFF2-40B4-BE49-F238E27FC236}">
                <a16:creationId xmlns:a16="http://schemas.microsoft.com/office/drawing/2014/main" id="{8FEAAD95-0CB0-410B-9E47-AC4B21CAA186}"/>
              </a:ext>
            </a:extLst>
          </p:cNvPr>
          <p:cNvPicPr>
            <a:picLocks noChangeAspect="1"/>
          </p:cNvPicPr>
          <p:nvPr/>
        </p:nvPicPr>
        <p:blipFill>
          <a:blip r:embed="rId3"/>
          <a:stretch>
            <a:fillRect/>
          </a:stretch>
        </p:blipFill>
        <p:spPr>
          <a:xfrm>
            <a:off x="1751575" y="1094881"/>
            <a:ext cx="5640851" cy="3694406"/>
          </a:xfrm>
          <a:prstGeom prst="rect">
            <a:avLst/>
          </a:prstGeom>
        </p:spPr>
      </p:pic>
    </p:spTree>
    <p:extLst>
      <p:ext uri="{BB962C8B-B14F-4D97-AF65-F5344CB8AC3E}">
        <p14:creationId xmlns:p14="http://schemas.microsoft.com/office/powerpoint/2010/main" val="70598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A4E2C-C48D-45B1-85C9-78FBECC5AAE1}"/>
              </a:ext>
            </a:extLst>
          </p:cNvPr>
          <p:cNvSpPr txBox="1">
            <a:spLocks/>
          </p:cNvSpPr>
          <p:nvPr/>
        </p:nvSpPr>
        <p:spPr>
          <a:xfrm>
            <a:off x="1959228" y="249773"/>
            <a:ext cx="5225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Problems Encountered</a:t>
            </a:r>
          </a:p>
        </p:txBody>
      </p:sp>
      <p:sp>
        <p:nvSpPr>
          <p:cNvPr id="12" name="Google Shape;7181;p63">
            <a:extLst>
              <a:ext uri="{FF2B5EF4-FFF2-40B4-BE49-F238E27FC236}">
                <a16:creationId xmlns:a16="http://schemas.microsoft.com/office/drawing/2014/main" id="{B8F62885-0A55-43AD-9F2C-0B766C0035F2}"/>
              </a:ext>
            </a:extLst>
          </p:cNvPr>
          <p:cNvSpPr>
            <a:spLocks noChangeAspect="1"/>
          </p:cNvSpPr>
          <p:nvPr/>
        </p:nvSpPr>
        <p:spPr>
          <a:xfrm>
            <a:off x="585267" y="1479927"/>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TextBox 12">
            <a:extLst>
              <a:ext uri="{FF2B5EF4-FFF2-40B4-BE49-F238E27FC236}">
                <a16:creationId xmlns:a16="http://schemas.microsoft.com/office/drawing/2014/main" id="{34EE111D-AEEB-4ABD-ADA5-3EAB3A6B3F50}"/>
              </a:ext>
            </a:extLst>
          </p:cNvPr>
          <p:cNvSpPr txBox="1"/>
          <p:nvPr/>
        </p:nvSpPr>
        <p:spPr>
          <a:xfrm>
            <a:off x="1018057" y="1468997"/>
            <a:ext cx="5960286" cy="369332"/>
          </a:xfrm>
          <a:prstGeom prst="rect">
            <a:avLst/>
          </a:prstGeom>
          <a:noFill/>
        </p:spPr>
        <p:txBody>
          <a:bodyPr wrap="none" rtlCol="0">
            <a:spAutoFit/>
          </a:bodyPr>
          <a:lstStyle/>
          <a:p>
            <a:r>
              <a:rPr lang="en-US" sz="1800" dirty="0">
                <a:latin typeface="Lato" panose="020B0604020202020204" charset="0"/>
              </a:rPr>
              <a:t>Public datasets are too complex for traditional ML models</a:t>
            </a:r>
          </a:p>
        </p:txBody>
      </p:sp>
      <p:sp>
        <p:nvSpPr>
          <p:cNvPr id="14" name="Google Shape;7181;p63">
            <a:extLst>
              <a:ext uri="{FF2B5EF4-FFF2-40B4-BE49-F238E27FC236}">
                <a16:creationId xmlns:a16="http://schemas.microsoft.com/office/drawing/2014/main" id="{AE20A0BD-D3D4-45C0-8E95-65BC770892C6}"/>
              </a:ext>
            </a:extLst>
          </p:cNvPr>
          <p:cNvSpPr>
            <a:spLocks noChangeAspect="1"/>
          </p:cNvSpPr>
          <p:nvPr/>
        </p:nvSpPr>
        <p:spPr>
          <a:xfrm>
            <a:off x="585267" y="2220510"/>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TextBox 14">
            <a:extLst>
              <a:ext uri="{FF2B5EF4-FFF2-40B4-BE49-F238E27FC236}">
                <a16:creationId xmlns:a16="http://schemas.microsoft.com/office/drawing/2014/main" id="{5B050ACA-8E75-4F80-BB22-68394F0062FB}"/>
              </a:ext>
            </a:extLst>
          </p:cNvPr>
          <p:cNvSpPr txBox="1"/>
          <p:nvPr/>
        </p:nvSpPr>
        <p:spPr>
          <a:xfrm>
            <a:off x="1018057" y="2209580"/>
            <a:ext cx="3894015" cy="369332"/>
          </a:xfrm>
          <a:prstGeom prst="rect">
            <a:avLst/>
          </a:prstGeom>
          <a:noFill/>
        </p:spPr>
        <p:txBody>
          <a:bodyPr wrap="none" rtlCol="0">
            <a:spAutoFit/>
          </a:bodyPr>
          <a:lstStyle/>
          <a:p>
            <a:r>
              <a:rPr lang="en-US" sz="1800" dirty="0">
                <a:latin typeface="Lato" panose="020B0604020202020204" charset="0"/>
              </a:rPr>
              <a:t>Small sample sizes (tens to hundreds)</a:t>
            </a:r>
          </a:p>
        </p:txBody>
      </p:sp>
      <p:sp>
        <p:nvSpPr>
          <p:cNvPr id="16" name="Google Shape;7181;p63">
            <a:extLst>
              <a:ext uri="{FF2B5EF4-FFF2-40B4-BE49-F238E27FC236}">
                <a16:creationId xmlns:a16="http://schemas.microsoft.com/office/drawing/2014/main" id="{B1B0291D-853D-48E1-80C3-302968554D66}"/>
              </a:ext>
            </a:extLst>
          </p:cNvPr>
          <p:cNvSpPr>
            <a:spLocks noChangeAspect="1"/>
          </p:cNvSpPr>
          <p:nvPr/>
        </p:nvSpPr>
        <p:spPr>
          <a:xfrm>
            <a:off x="585267" y="296664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TextBox 17">
            <a:extLst>
              <a:ext uri="{FF2B5EF4-FFF2-40B4-BE49-F238E27FC236}">
                <a16:creationId xmlns:a16="http://schemas.microsoft.com/office/drawing/2014/main" id="{279C1C36-5876-4030-94F5-3C50CA5A4AB6}"/>
              </a:ext>
            </a:extLst>
          </p:cNvPr>
          <p:cNvSpPr txBox="1"/>
          <p:nvPr/>
        </p:nvSpPr>
        <p:spPr>
          <a:xfrm>
            <a:off x="1018057" y="2955716"/>
            <a:ext cx="3663182" cy="369332"/>
          </a:xfrm>
          <a:prstGeom prst="rect">
            <a:avLst/>
          </a:prstGeom>
          <a:noFill/>
        </p:spPr>
        <p:txBody>
          <a:bodyPr wrap="none" rtlCol="0">
            <a:spAutoFit/>
          </a:bodyPr>
          <a:lstStyle/>
          <a:p>
            <a:r>
              <a:rPr lang="en-US" sz="1800" dirty="0">
                <a:latin typeface="Lato" panose="020B0604020202020204" charset="0"/>
              </a:rPr>
              <a:t>Need to collaborate with scientists</a:t>
            </a:r>
          </a:p>
        </p:txBody>
      </p:sp>
    </p:spTree>
    <p:extLst>
      <p:ext uri="{BB962C8B-B14F-4D97-AF65-F5344CB8AC3E}">
        <p14:creationId xmlns:p14="http://schemas.microsoft.com/office/powerpoint/2010/main" val="89670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grpSp>
        <p:nvGrpSpPr>
          <p:cNvPr id="1066" name="Google Shape;1066;p41"/>
          <p:cNvGrpSpPr>
            <a:grpSpLocks noChangeAspect="1"/>
          </p:cNvGrpSpPr>
          <p:nvPr/>
        </p:nvGrpSpPr>
        <p:grpSpPr>
          <a:xfrm>
            <a:off x="1112542" y="2006591"/>
            <a:ext cx="420090" cy="457200"/>
            <a:chOff x="1144876" y="2018873"/>
            <a:chExt cx="826836" cy="899879"/>
          </a:xfrm>
        </p:grpSpPr>
        <p:sp>
          <p:nvSpPr>
            <p:cNvPr id="1067" name="Google Shape;1067;p41"/>
            <p:cNvSpPr/>
            <p:nvPr/>
          </p:nvSpPr>
          <p:spPr>
            <a:xfrm flipH="1">
              <a:off x="1723378" y="2018873"/>
              <a:ext cx="113796" cy="89573"/>
            </a:xfrm>
            <a:custGeom>
              <a:avLst/>
              <a:gdLst/>
              <a:ahLst/>
              <a:cxnLst/>
              <a:rect l="l" t="t" r="r" b="b"/>
              <a:pathLst>
                <a:path w="9875" h="7773" extrusionOk="0">
                  <a:moveTo>
                    <a:pt x="8240" y="1"/>
                  </a:moveTo>
                  <a:lnTo>
                    <a:pt x="0" y="5204"/>
                  </a:lnTo>
                  <a:lnTo>
                    <a:pt x="1602" y="7773"/>
                  </a:lnTo>
                  <a:lnTo>
                    <a:pt x="9874" y="2603"/>
                  </a:lnTo>
                  <a:lnTo>
                    <a:pt x="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flipH="1">
              <a:off x="1510140" y="2345222"/>
              <a:ext cx="123787" cy="127636"/>
            </a:xfrm>
            <a:custGeom>
              <a:avLst/>
              <a:gdLst/>
              <a:ahLst/>
              <a:cxnLst/>
              <a:rect l="l" t="t" r="r" b="b"/>
              <a:pathLst>
                <a:path w="10742" h="11076" extrusionOk="0">
                  <a:moveTo>
                    <a:pt x="7073" y="1"/>
                  </a:moveTo>
                  <a:lnTo>
                    <a:pt x="1" y="4471"/>
                  </a:lnTo>
                  <a:lnTo>
                    <a:pt x="5238" y="11076"/>
                  </a:lnTo>
                  <a:lnTo>
                    <a:pt x="10742" y="7640"/>
                  </a:lnTo>
                  <a:lnTo>
                    <a:pt x="7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flipH="1">
              <a:off x="1144876" y="2609297"/>
              <a:ext cx="433219" cy="57294"/>
            </a:xfrm>
            <a:custGeom>
              <a:avLst/>
              <a:gdLst/>
              <a:ahLst/>
              <a:cxnLst/>
              <a:rect l="l" t="t" r="r" b="b"/>
              <a:pathLst>
                <a:path w="37594" h="4071" extrusionOk="0">
                  <a:moveTo>
                    <a:pt x="0" y="1"/>
                  </a:moveTo>
                  <a:lnTo>
                    <a:pt x="0" y="4071"/>
                  </a:lnTo>
                  <a:lnTo>
                    <a:pt x="37594" y="4071"/>
                  </a:lnTo>
                  <a:lnTo>
                    <a:pt x="37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flipH="1">
              <a:off x="1315926" y="2680421"/>
              <a:ext cx="615810" cy="238331"/>
            </a:xfrm>
            <a:custGeom>
              <a:avLst/>
              <a:gdLst/>
              <a:ahLst/>
              <a:cxnLst/>
              <a:rect l="l" t="t" r="r" b="b"/>
              <a:pathLst>
                <a:path w="53439" h="20682" extrusionOk="0">
                  <a:moveTo>
                    <a:pt x="3703" y="0"/>
                  </a:moveTo>
                  <a:lnTo>
                    <a:pt x="1" y="2969"/>
                  </a:lnTo>
                  <a:cubicBezTo>
                    <a:pt x="2469" y="7773"/>
                    <a:pt x="6005" y="11909"/>
                    <a:pt x="10275" y="14844"/>
                  </a:cubicBezTo>
                  <a:lnTo>
                    <a:pt x="10208" y="14844"/>
                  </a:lnTo>
                  <a:lnTo>
                    <a:pt x="10208" y="20682"/>
                  </a:lnTo>
                  <a:lnTo>
                    <a:pt x="40263" y="20682"/>
                  </a:lnTo>
                  <a:lnTo>
                    <a:pt x="40263" y="16079"/>
                  </a:lnTo>
                  <a:cubicBezTo>
                    <a:pt x="43565" y="14144"/>
                    <a:pt x="46467" y="11575"/>
                    <a:pt x="48869" y="8473"/>
                  </a:cubicBezTo>
                  <a:cubicBezTo>
                    <a:pt x="50737" y="6071"/>
                    <a:pt x="52271" y="3336"/>
                    <a:pt x="53439" y="401"/>
                  </a:cubicBezTo>
                  <a:lnTo>
                    <a:pt x="42865" y="401"/>
                  </a:lnTo>
                  <a:lnTo>
                    <a:pt x="42865" y="8106"/>
                  </a:lnTo>
                  <a:cubicBezTo>
                    <a:pt x="38962" y="11842"/>
                    <a:pt x="33958" y="14311"/>
                    <a:pt x="28454" y="14844"/>
                  </a:cubicBezTo>
                  <a:lnTo>
                    <a:pt x="23784" y="14844"/>
                  </a:lnTo>
                  <a:cubicBezTo>
                    <a:pt x="15011" y="13977"/>
                    <a:pt x="7506" y="8140"/>
                    <a:pt x="3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flipH="1">
              <a:off x="1308620" y="2196083"/>
              <a:ext cx="663092" cy="722288"/>
            </a:xfrm>
            <a:custGeom>
              <a:avLst/>
              <a:gdLst/>
              <a:ahLst/>
              <a:cxnLst/>
              <a:rect l="l" t="t" r="r" b="b"/>
              <a:pathLst>
                <a:path w="57542" h="62679" extrusionOk="0">
                  <a:moveTo>
                    <a:pt x="18547" y="0"/>
                  </a:moveTo>
                  <a:cubicBezTo>
                    <a:pt x="7673" y="4770"/>
                    <a:pt x="0" y="16312"/>
                    <a:pt x="0" y="29788"/>
                  </a:cubicBezTo>
                  <a:cubicBezTo>
                    <a:pt x="0" y="41163"/>
                    <a:pt x="5471" y="51170"/>
                    <a:pt x="13710" y="56841"/>
                  </a:cubicBezTo>
                  <a:lnTo>
                    <a:pt x="13644" y="56841"/>
                  </a:lnTo>
                  <a:lnTo>
                    <a:pt x="13644" y="62679"/>
                  </a:lnTo>
                  <a:lnTo>
                    <a:pt x="43698" y="62679"/>
                  </a:lnTo>
                  <a:lnTo>
                    <a:pt x="43698" y="58042"/>
                  </a:lnTo>
                  <a:cubicBezTo>
                    <a:pt x="47034" y="56141"/>
                    <a:pt x="49936" y="53539"/>
                    <a:pt x="52371" y="50470"/>
                  </a:cubicBezTo>
                  <a:cubicBezTo>
                    <a:pt x="54573" y="47634"/>
                    <a:pt x="56341" y="44332"/>
                    <a:pt x="57542" y="40796"/>
                  </a:cubicBezTo>
                  <a:cubicBezTo>
                    <a:pt x="55940" y="40663"/>
                    <a:pt x="54306" y="40796"/>
                    <a:pt x="52738" y="40629"/>
                  </a:cubicBezTo>
                  <a:cubicBezTo>
                    <a:pt x="52605" y="40930"/>
                    <a:pt x="52471" y="41196"/>
                    <a:pt x="52371" y="41463"/>
                  </a:cubicBezTo>
                  <a:lnTo>
                    <a:pt x="52371" y="40830"/>
                  </a:lnTo>
                  <a:lnTo>
                    <a:pt x="46367" y="40830"/>
                  </a:lnTo>
                  <a:lnTo>
                    <a:pt x="46367" y="50103"/>
                  </a:lnTo>
                  <a:cubicBezTo>
                    <a:pt x="42497" y="53839"/>
                    <a:pt x="37494" y="56307"/>
                    <a:pt x="31990" y="56841"/>
                  </a:cubicBezTo>
                  <a:lnTo>
                    <a:pt x="27320" y="56841"/>
                  </a:lnTo>
                  <a:cubicBezTo>
                    <a:pt x="14544" y="55540"/>
                    <a:pt x="4537" y="43932"/>
                    <a:pt x="4537" y="29788"/>
                  </a:cubicBezTo>
                  <a:cubicBezTo>
                    <a:pt x="4537" y="19081"/>
                    <a:pt x="10241" y="9807"/>
                    <a:pt x="18547" y="5404"/>
                  </a:cubicBezTo>
                  <a:lnTo>
                    <a:pt x="185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flipH="1">
              <a:off x="1506965" y="2026179"/>
              <a:ext cx="348278" cy="402093"/>
            </a:xfrm>
            <a:custGeom>
              <a:avLst/>
              <a:gdLst/>
              <a:ahLst/>
              <a:cxnLst/>
              <a:rect l="l" t="t" r="r" b="b"/>
              <a:pathLst>
                <a:path w="30223" h="34893" extrusionOk="0">
                  <a:moveTo>
                    <a:pt x="13677" y="0"/>
                  </a:moveTo>
                  <a:lnTo>
                    <a:pt x="1" y="8573"/>
                  </a:lnTo>
                  <a:lnTo>
                    <a:pt x="16546" y="34892"/>
                  </a:lnTo>
                  <a:lnTo>
                    <a:pt x="30222" y="26286"/>
                  </a:lnTo>
                  <a:lnTo>
                    <a:pt x="13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flipH="1">
              <a:off x="1176423" y="2666366"/>
              <a:ext cx="370149" cy="46897"/>
            </a:xfrm>
            <a:custGeom>
              <a:avLst/>
              <a:gdLst/>
              <a:ahLst/>
              <a:cxnLst/>
              <a:rect l="l" t="t" r="r" b="b"/>
              <a:pathLst>
                <a:path w="32124" h="4070" extrusionOk="0">
                  <a:moveTo>
                    <a:pt x="0" y="0"/>
                  </a:moveTo>
                  <a:lnTo>
                    <a:pt x="0" y="4070"/>
                  </a:lnTo>
                  <a:lnTo>
                    <a:pt x="32123" y="4070"/>
                  </a:lnTo>
                  <a:lnTo>
                    <a:pt x="32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itle 3">
            <a:extLst>
              <a:ext uri="{FF2B5EF4-FFF2-40B4-BE49-F238E27FC236}">
                <a16:creationId xmlns:a16="http://schemas.microsoft.com/office/drawing/2014/main" id="{6E6A792E-7C54-4147-A403-7FF359638FDF}"/>
              </a:ext>
            </a:extLst>
          </p:cNvPr>
          <p:cNvSpPr txBox="1">
            <a:spLocks/>
          </p:cNvSpPr>
          <p:nvPr/>
        </p:nvSpPr>
        <p:spPr>
          <a:xfrm>
            <a:off x="1959228" y="249773"/>
            <a:ext cx="5225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Learning Goals</a:t>
            </a:r>
          </a:p>
        </p:txBody>
      </p:sp>
      <p:sp>
        <p:nvSpPr>
          <p:cNvPr id="49" name="TextBox 48">
            <a:extLst>
              <a:ext uri="{FF2B5EF4-FFF2-40B4-BE49-F238E27FC236}">
                <a16:creationId xmlns:a16="http://schemas.microsoft.com/office/drawing/2014/main" id="{ACBC8123-9E87-4648-8933-88E8C003191E}"/>
              </a:ext>
            </a:extLst>
          </p:cNvPr>
          <p:cNvSpPr txBox="1"/>
          <p:nvPr/>
        </p:nvSpPr>
        <p:spPr>
          <a:xfrm>
            <a:off x="1771068" y="2035136"/>
            <a:ext cx="6157455" cy="400110"/>
          </a:xfrm>
          <a:prstGeom prst="rect">
            <a:avLst/>
          </a:prstGeom>
          <a:noFill/>
        </p:spPr>
        <p:txBody>
          <a:bodyPr wrap="none" rtlCol="0">
            <a:spAutoFit/>
          </a:bodyPr>
          <a:lstStyle/>
          <a:p>
            <a:r>
              <a:rPr lang="en-US" sz="2000" dirty="0">
                <a:latin typeface="Lato" panose="020B0604020202020204" charset="0"/>
              </a:rPr>
              <a:t>How to handle public datasets with small sample sizes</a:t>
            </a:r>
          </a:p>
        </p:txBody>
      </p:sp>
      <p:grpSp>
        <p:nvGrpSpPr>
          <p:cNvPr id="62" name="Google Shape;1066;p41">
            <a:extLst>
              <a:ext uri="{FF2B5EF4-FFF2-40B4-BE49-F238E27FC236}">
                <a16:creationId xmlns:a16="http://schemas.microsoft.com/office/drawing/2014/main" id="{162F761C-866C-4385-B4C0-B856CAB50AF9}"/>
              </a:ext>
            </a:extLst>
          </p:cNvPr>
          <p:cNvGrpSpPr>
            <a:grpSpLocks noChangeAspect="1"/>
          </p:cNvGrpSpPr>
          <p:nvPr/>
        </p:nvGrpSpPr>
        <p:grpSpPr>
          <a:xfrm>
            <a:off x="1079245" y="2953908"/>
            <a:ext cx="420090" cy="457200"/>
            <a:chOff x="1144876" y="2018873"/>
            <a:chExt cx="826836" cy="899879"/>
          </a:xfrm>
        </p:grpSpPr>
        <p:sp>
          <p:nvSpPr>
            <p:cNvPr id="63" name="Google Shape;1067;p41">
              <a:extLst>
                <a:ext uri="{FF2B5EF4-FFF2-40B4-BE49-F238E27FC236}">
                  <a16:creationId xmlns:a16="http://schemas.microsoft.com/office/drawing/2014/main" id="{4B014094-6082-429E-80FC-A2FE1A79DF83}"/>
                </a:ext>
              </a:extLst>
            </p:cNvPr>
            <p:cNvSpPr/>
            <p:nvPr/>
          </p:nvSpPr>
          <p:spPr>
            <a:xfrm flipH="1">
              <a:off x="1723378" y="2018873"/>
              <a:ext cx="113796" cy="89573"/>
            </a:xfrm>
            <a:custGeom>
              <a:avLst/>
              <a:gdLst/>
              <a:ahLst/>
              <a:cxnLst/>
              <a:rect l="l" t="t" r="r" b="b"/>
              <a:pathLst>
                <a:path w="9875" h="7773" extrusionOk="0">
                  <a:moveTo>
                    <a:pt x="8240" y="1"/>
                  </a:moveTo>
                  <a:lnTo>
                    <a:pt x="0" y="5204"/>
                  </a:lnTo>
                  <a:lnTo>
                    <a:pt x="1602" y="7773"/>
                  </a:lnTo>
                  <a:lnTo>
                    <a:pt x="9874" y="2603"/>
                  </a:lnTo>
                  <a:lnTo>
                    <a:pt x="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68;p41">
              <a:extLst>
                <a:ext uri="{FF2B5EF4-FFF2-40B4-BE49-F238E27FC236}">
                  <a16:creationId xmlns:a16="http://schemas.microsoft.com/office/drawing/2014/main" id="{05994135-1AAA-40CD-A228-3889CA84DCAE}"/>
                </a:ext>
              </a:extLst>
            </p:cNvPr>
            <p:cNvSpPr/>
            <p:nvPr/>
          </p:nvSpPr>
          <p:spPr>
            <a:xfrm flipH="1">
              <a:off x="1510140" y="2345222"/>
              <a:ext cx="123787" cy="127636"/>
            </a:xfrm>
            <a:custGeom>
              <a:avLst/>
              <a:gdLst/>
              <a:ahLst/>
              <a:cxnLst/>
              <a:rect l="l" t="t" r="r" b="b"/>
              <a:pathLst>
                <a:path w="10742" h="11076" extrusionOk="0">
                  <a:moveTo>
                    <a:pt x="7073" y="1"/>
                  </a:moveTo>
                  <a:lnTo>
                    <a:pt x="1" y="4471"/>
                  </a:lnTo>
                  <a:lnTo>
                    <a:pt x="5238" y="11076"/>
                  </a:lnTo>
                  <a:lnTo>
                    <a:pt x="10742" y="7640"/>
                  </a:lnTo>
                  <a:lnTo>
                    <a:pt x="7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69;p41">
              <a:extLst>
                <a:ext uri="{FF2B5EF4-FFF2-40B4-BE49-F238E27FC236}">
                  <a16:creationId xmlns:a16="http://schemas.microsoft.com/office/drawing/2014/main" id="{9339709C-F205-4FEC-8CC1-C54F7F7A4D6E}"/>
                </a:ext>
              </a:extLst>
            </p:cNvPr>
            <p:cNvSpPr/>
            <p:nvPr/>
          </p:nvSpPr>
          <p:spPr>
            <a:xfrm flipH="1">
              <a:off x="1144876" y="2609297"/>
              <a:ext cx="433219" cy="57294"/>
            </a:xfrm>
            <a:custGeom>
              <a:avLst/>
              <a:gdLst/>
              <a:ahLst/>
              <a:cxnLst/>
              <a:rect l="l" t="t" r="r" b="b"/>
              <a:pathLst>
                <a:path w="37594" h="4071" extrusionOk="0">
                  <a:moveTo>
                    <a:pt x="0" y="1"/>
                  </a:moveTo>
                  <a:lnTo>
                    <a:pt x="0" y="4071"/>
                  </a:lnTo>
                  <a:lnTo>
                    <a:pt x="37594" y="4071"/>
                  </a:lnTo>
                  <a:lnTo>
                    <a:pt x="37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70;p41">
              <a:extLst>
                <a:ext uri="{FF2B5EF4-FFF2-40B4-BE49-F238E27FC236}">
                  <a16:creationId xmlns:a16="http://schemas.microsoft.com/office/drawing/2014/main" id="{28221AE8-D55C-4220-BA15-06ED437C19ED}"/>
                </a:ext>
              </a:extLst>
            </p:cNvPr>
            <p:cNvSpPr/>
            <p:nvPr/>
          </p:nvSpPr>
          <p:spPr>
            <a:xfrm flipH="1">
              <a:off x="1315926" y="2680421"/>
              <a:ext cx="615810" cy="238331"/>
            </a:xfrm>
            <a:custGeom>
              <a:avLst/>
              <a:gdLst/>
              <a:ahLst/>
              <a:cxnLst/>
              <a:rect l="l" t="t" r="r" b="b"/>
              <a:pathLst>
                <a:path w="53439" h="20682" extrusionOk="0">
                  <a:moveTo>
                    <a:pt x="3703" y="0"/>
                  </a:moveTo>
                  <a:lnTo>
                    <a:pt x="1" y="2969"/>
                  </a:lnTo>
                  <a:cubicBezTo>
                    <a:pt x="2469" y="7773"/>
                    <a:pt x="6005" y="11909"/>
                    <a:pt x="10275" y="14844"/>
                  </a:cubicBezTo>
                  <a:lnTo>
                    <a:pt x="10208" y="14844"/>
                  </a:lnTo>
                  <a:lnTo>
                    <a:pt x="10208" y="20682"/>
                  </a:lnTo>
                  <a:lnTo>
                    <a:pt x="40263" y="20682"/>
                  </a:lnTo>
                  <a:lnTo>
                    <a:pt x="40263" y="16079"/>
                  </a:lnTo>
                  <a:cubicBezTo>
                    <a:pt x="43565" y="14144"/>
                    <a:pt x="46467" y="11575"/>
                    <a:pt x="48869" y="8473"/>
                  </a:cubicBezTo>
                  <a:cubicBezTo>
                    <a:pt x="50737" y="6071"/>
                    <a:pt x="52271" y="3336"/>
                    <a:pt x="53439" y="401"/>
                  </a:cubicBezTo>
                  <a:lnTo>
                    <a:pt x="42865" y="401"/>
                  </a:lnTo>
                  <a:lnTo>
                    <a:pt x="42865" y="8106"/>
                  </a:lnTo>
                  <a:cubicBezTo>
                    <a:pt x="38962" y="11842"/>
                    <a:pt x="33958" y="14311"/>
                    <a:pt x="28454" y="14844"/>
                  </a:cubicBezTo>
                  <a:lnTo>
                    <a:pt x="23784" y="14844"/>
                  </a:lnTo>
                  <a:cubicBezTo>
                    <a:pt x="15011" y="13977"/>
                    <a:pt x="7506" y="8140"/>
                    <a:pt x="3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71;p41">
              <a:extLst>
                <a:ext uri="{FF2B5EF4-FFF2-40B4-BE49-F238E27FC236}">
                  <a16:creationId xmlns:a16="http://schemas.microsoft.com/office/drawing/2014/main" id="{ED2FCAE3-4E92-4CFA-9A37-0A4BCC1CB9F4}"/>
                </a:ext>
              </a:extLst>
            </p:cNvPr>
            <p:cNvSpPr/>
            <p:nvPr/>
          </p:nvSpPr>
          <p:spPr>
            <a:xfrm flipH="1">
              <a:off x="1308620" y="2196083"/>
              <a:ext cx="663092" cy="722288"/>
            </a:xfrm>
            <a:custGeom>
              <a:avLst/>
              <a:gdLst/>
              <a:ahLst/>
              <a:cxnLst/>
              <a:rect l="l" t="t" r="r" b="b"/>
              <a:pathLst>
                <a:path w="57542" h="62679" extrusionOk="0">
                  <a:moveTo>
                    <a:pt x="18547" y="0"/>
                  </a:moveTo>
                  <a:cubicBezTo>
                    <a:pt x="7673" y="4770"/>
                    <a:pt x="0" y="16312"/>
                    <a:pt x="0" y="29788"/>
                  </a:cubicBezTo>
                  <a:cubicBezTo>
                    <a:pt x="0" y="41163"/>
                    <a:pt x="5471" y="51170"/>
                    <a:pt x="13710" y="56841"/>
                  </a:cubicBezTo>
                  <a:lnTo>
                    <a:pt x="13644" y="56841"/>
                  </a:lnTo>
                  <a:lnTo>
                    <a:pt x="13644" y="62679"/>
                  </a:lnTo>
                  <a:lnTo>
                    <a:pt x="43698" y="62679"/>
                  </a:lnTo>
                  <a:lnTo>
                    <a:pt x="43698" y="58042"/>
                  </a:lnTo>
                  <a:cubicBezTo>
                    <a:pt x="47034" y="56141"/>
                    <a:pt x="49936" y="53539"/>
                    <a:pt x="52371" y="50470"/>
                  </a:cubicBezTo>
                  <a:cubicBezTo>
                    <a:pt x="54573" y="47634"/>
                    <a:pt x="56341" y="44332"/>
                    <a:pt x="57542" y="40796"/>
                  </a:cubicBezTo>
                  <a:cubicBezTo>
                    <a:pt x="55940" y="40663"/>
                    <a:pt x="54306" y="40796"/>
                    <a:pt x="52738" y="40629"/>
                  </a:cubicBezTo>
                  <a:cubicBezTo>
                    <a:pt x="52605" y="40930"/>
                    <a:pt x="52471" y="41196"/>
                    <a:pt x="52371" y="41463"/>
                  </a:cubicBezTo>
                  <a:lnTo>
                    <a:pt x="52371" y="40830"/>
                  </a:lnTo>
                  <a:lnTo>
                    <a:pt x="46367" y="40830"/>
                  </a:lnTo>
                  <a:lnTo>
                    <a:pt x="46367" y="50103"/>
                  </a:lnTo>
                  <a:cubicBezTo>
                    <a:pt x="42497" y="53839"/>
                    <a:pt x="37494" y="56307"/>
                    <a:pt x="31990" y="56841"/>
                  </a:cubicBezTo>
                  <a:lnTo>
                    <a:pt x="27320" y="56841"/>
                  </a:lnTo>
                  <a:cubicBezTo>
                    <a:pt x="14544" y="55540"/>
                    <a:pt x="4537" y="43932"/>
                    <a:pt x="4537" y="29788"/>
                  </a:cubicBezTo>
                  <a:cubicBezTo>
                    <a:pt x="4537" y="19081"/>
                    <a:pt x="10241" y="9807"/>
                    <a:pt x="18547" y="5404"/>
                  </a:cubicBezTo>
                  <a:lnTo>
                    <a:pt x="185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72;p41">
              <a:extLst>
                <a:ext uri="{FF2B5EF4-FFF2-40B4-BE49-F238E27FC236}">
                  <a16:creationId xmlns:a16="http://schemas.microsoft.com/office/drawing/2014/main" id="{89BB727C-6836-48AB-A57D-1EF35D625E74}"/>
                </a:ext>
              </a:extLst>
            </p:cNvPr>
            <p:cNvSpPr/>
            <p:nvPr/>
          </p:nvSpPr>
          <p:spPr>
            <a:xfrm flipH="1">
              <a:off x="1506965" y="2026179"/>
              <a:ext cx="348278" cy="402093"/>
            </a:xfrm>
            <a:custGeom>
              <a:avLst/>
              <a:gdLst/>
              <a:ahLst/>
              <a:cxnLst/>
              <a:rect l="l" t="t" r="r" b="b"/>
              <a:pathLst>
                <a:path w="30223" h="34893" extrusionOk="0">
                  <a:moveTo>
                    <a:pt x="13677" y="0"/>
                  </a:moveTo>
                  <a:lnTo>
                    <a:pt x="1" y="8573"/>
                  </a:lnTo>
                  <a:lnTo>
                    <a:pt x="16546" y="34892"/>
                  </a:lnTo>
                  <a:lnTo>
                    <a:pt x="30222" y="26286"/>
                  </a:lnTo>
                  <a:lnTo>
                    <a:pt x="13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73;p41">
              <a:extLst>
                <a:ext uri="{FF2B5EF4-FFF2-40B4-BE49-F238E27FC236}">
                  <a16:creationId xmlns:a16="http://schemas.microsoft.com/office/drawing/2014/main" id="{023FEBDC-BD0C-4506-84CD-995820B90877}"/>
                </a:ext>
              </a:extLst>
            </p:cNvPr>
            <p:cNvSpPr/>
            <p:nvPr/>
          </p:nvSpPr>
          <p:spPr>
            <a:xfrm flipH="1">
              <a:off x="1176423" y="2666366"/>
              <a:ext cx="370149" cy="46897"/>
            </a:xfrm>
            <a:custGeom>
              <a:avLst/>
              <a:gdLst/>
              <a:ahLst/>
              <a:cxnLst/>
              <a:rect l="l" t="t" r="r" b="b"/>
              <a:pathLst>
                <a:path w="32124" h="4070" extrusionOk="0">
                  <a:moveTo>
                    <a:pt x="0" y="0"/>
                  </a:moveTo>
                  <a:lnTo>
                    <a:pt x="0" y="4070"/>
                  </a:lnTo>
                  <a:lnTo>
                    <a:pt x="32123" y="4070"/>
                  </a:lnTo>
                  <a:lnTo>
                    <a:pt x="32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TextBox 69">
            <a:extLst>
              <a:ext uri="{FF2B5EF4-FFF2-40B4-BE49-F238E27FC236}">
                <a16:creationId xmlns:a16="http://schemas.microsoft.com/office/drawing/2014/main" id="{893C9958-C83D-4187-92A7-45435CC0747D}"/>
              </a:ext>
            </a:extLst>
          </p:cNvPr>
          <p:cNvSpPr txBox="1"/>
          <p:nvPr/>
        </p:nvSpPr>
        <p:spPr>
          <a:xfrm>
            <a:off x="1771068" y="2982453"/>
            <a:ext cx="6575839" cy="400110"/>
          </a:xfrm>
          <a:prstGeom prst="rect">
            <a:avLst/>
          </a:prstGeom>
          <a:noFill/>
        </p:spPr>
        <p:txBody>
          <a:bodyPr wrap="none" rtlCol="0">
            <a:spAutoFit/>
          </a:bodyPr>
          <a:lstStyle/>
          <a:p>
            <a:r>
              <a:rPr lang="en-US" sz="2000" dirty="0">
                <a:latin typeface="Lato" panose="020B0604020202020204" charset="0"/>
              </a:rPr>
              <a:t>How ML models can be interpreted in a biological context</a:t>
            </a:r>
          </a:p>
        </p:txBody>
      </p:sp>
    </p:spTree>
    <p:extLst>
      <p:ext uri="{BB962C8B-B14F-4D97-AF65-F5344CB8AC3E}">
        <p14:creationId xmlns:p14="http://schemas.microsoft.com/office/powerpoint/2010/main" val="415525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A4E2C-C48D-45B1-85C9-78FBECC5AAE1}"/>
              </a:ext>
            </a:extLst>
          </p:cNvPr>
          <p:cNvSpPr txBox="1">
            <a:spLocks/>
          </p:cNvSpPr>
          <p:nvPr/>
        </p:nvSpPr>
        <p:spPr>
          <a:xfrm>
            <a:off x="1959228" y="249773"/>
            <a:ext cx="5225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Dataset</a:t>
            </a:r>
          </a:p>
        </p:txBody>
      </p:sp>
      <p:sp>
        <p:nvSpPr>
          <p:cNvPr id="12" name="Google Shape;7181;p63">
            <a:extLst>
              <a:ext uri="{FF2B5EF4-FFF2-40B4-BE49-F238E27FC236}">
                <a16:creationId xmlns:a16="http://schemas.microsoft.com/office/drawing/2014/main" id="{B8F62885-0A55-43AD-9F2C-0B766C0035F2}"/>
              </a:ext>
            </a:extLst>
          </p:cNvPr>
          <p:cNvSpPr>
            <a:spLocks noChangeAspect="1"/>
          </p:cNvSpPr>
          <p:nvPr/>
        </p:nvSpPr>
        <p:spPr>
          <a:xfrm>
            <a:off x="585267" y="1479927"/>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TextBox 12">
            <a:extLst>
              <a:ext uri="{FF2B5EF4-FFF2-40B4-BE49-F238E27FC236}">
                <a16:creationId xmlns:a16="http://schemas.microsoft.com/office/drawing/2014/main" id="{34EE111D-AEEB-4ABD-ADA5-3EAB3A6B3F50}"/>
              </a:ext>
            </a:extLst>
          </p:cNvPr>
          <p:cNvSpPr txBox="1"/>
          <p:nvPr/>
        </p:nvSpPr>
        <p:spPr>
          <a:xfrm>
            <a:off x="1018057" y="1330497"/>
            <a:ext cx="5609228" cy="646331"/>
          </a:xfrm>
          <a:prstGeom prst="rect">
            <a:avLst/>
          </a:prstGeom>
          <a:noFill/>
        </p:spPr>
        <p:txBody>
          <a:bodyPr wrap="none" rtlCol="0">
            <a:spAutoFit/>
          </a:bodyPr>
          <a:lstStyle/>
          <a:p>
            <a:r>
              <a:rPr lang="en-US" sz="1800" dirty="0">
                <a:latin typeface="Lato" panose="020B0604020202020204" charset="0"/>
              </a:rPr>
              <a:t>Obtained from Ahmad, et al. (2017):</a:t>
            </a:r>
          </a:p>
          <a:p>
            <a:r>
              <a:rPr lang="en-US" sz="1800" dirty="0">
                <a:latin typeface="Lato" panose="020B0604020202020204" charset="0"/>
              </a:rPr>
              <a:t>Survival analysis of heart failure patients: A case study</a:t>
            </a:r>
          </a:p>
        </p:txBody>
      </p:sp>
      <p:sp>
        <p:nvSpPr>
          <p:cNvPr id="14" name="Google Shape;7181;p63">
            <a:extLst>
              <a:ext uri="{FF2B5EF4-FFF2-40B4-BE49-F238E27FC236}">
                <a16:creationId xmlns:a16="http://schemas.microsoft.com/office/drawing/2014/main" id="{AE20A0BD-D3D4-45C0-8E95-65BC770892C6}"/>
              </a:ext>
            </a:extLst>
          </p:cNvPr>
          <p:cNvSpPr>
            <a:spLocks noChangeAspect="1"/>
          </p:cNvSpPr>
          <p:nvPr/>
        </p:nvSpPr>
        <p:spPr>
          <a:xfrm>
            <a:off x="585267" y="230070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TextBox 14">
            <a:extLst>
              <a:ext uri="{FF2B5EF4-FFF2-40B4-BE49-F238E27FC236}">
                <a16:creationId xmlns:a16="http://schemas.microsoft.com/office/drawing/2014/main" id="{5B050ACA-8E75-4F80-BB22-68394F0062FB}"/>
              </a:ext>
            </a:extLst>
          </p:cNvPr>
          <p:cNvSpPr txBox="1"/>
          <p:nvPr/>
        </p:nvSpPr>
        <p:spPr>
          <a:xfrm>
            <a:off x="1018057" y="2289776"/>
            <a:ext cx="7205819" cy="369332"/>
          </a:xfrm>
          <a:prstGeom prst="rect">
            <a:avLst/>
          </a:prstGeom>
          <a:noFill/>
        </p:spPr>
        <p:txBody>
          <a:bodyPr wrap="none" rtlCol="0">
            <a:spAutoFit/>
          </a:bodyPr>
          <a:lstStyle/>
          <a:p>
            <a:r>
              <a:rPr lang="en-US" sz="1800" dirty="0">
                <a:latin typeface="Lato" panose="020B0604020202020204" charset="0"/>
              </a:rPr>
              <a:t>299 Pakistani patients with 12 variables, predicting mortality (299x13)</a:t>
            </a:r>
          </a:p>
        </p:txBody>
      </p:sp>
      <p:sp>
        <p:nvSpPr>
          <p:cNvPr id="16" name="Google Shape;7181;p63">
            <a:extLst>
              <a:ext uri="{FF2B5EF4-FFF2-40B4-BE49-F238E27FC236}">
                <a16:creationId xmlns:a16="http://schemas.microsoft.com/office/drawing/2014/main" id="{B1B0291D-853D-48E1-80C3-302968554D66}"/>
              </a:ext>
            </a:extLst>
          </p:cNvPr>
          <p:cNvSpPr>
            <a:spLocks noChangeAspect="1"/>
          </p:cNvSpPr>
          <p:nvPr/>
        </p:nvSpPr>
        <p:spPr>
          <a:xfrm>
            <a:off x="585267" y="319296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TextBox 17">
            <a:extLst>
              <a:ext uri="{FF2B5EF4-FFF2-40B4-BE49-F238E27FC236}">
                <a16:creationId xmlns:a16="http://schemas.microsoft.com/office/drawing/2014/main" id="{279C1C36-5876-4030-94F5-3C50CA5A4AB6}"/>
              </a:ext>
            </a:extLst>
          </p:cNvPr>
          <p:cNvSpPr txBox="1"/>
          <p:nvPr/>
        </p:nvSpPr>
        <p:spPr>
          <a:xfrm>
            <a:off x="1018057" y="2955716"/>
            <a:ext cx="6133410" cy="1200329"/>
          </a:xfrm>
          <a:prstGeom prst="rect">
            <a:avLst/>
          </a:prstGeom>
          <a:noFill/>
        </p:spPr>
        <p:txBody>
          <a:bodyPr wrap="none" rtlCol="0">
            <a:spAutoFit/>
          </a:bodyPr>
          <a:lstStyle/>
          <a:p>
            <a:r>
              <a:rPr lang="en-US" sz="1800" dirty="0">
                <a:latin typeface="Lato" panose="020B0604020202020204" charset="0"/>
                <a:cs typeface="Latha" panose="020B0502040204020203" pitchFamily="34" charset="0"/>
              </a:rPr>
              <a:t>Patient info: 	</a:t>
            </a:r>
            <a:r>
              <a:rPr lang="en-US" sz="1800" i="1" dirty="0">
                <a:latin typeface="Lato" panose="020B0604020202020204" charset="0"/>
                <a:cs typeface="Latha" panose="020B0502040204020203" pitchFamily="34" charset="0"/>
              </a:rPr>
              <a:t>age, sex, smoker, time</a:t>
            </a:r>
          </a:p>
          <a:p>
            <a:r>
              <a:rPr lang="en-US" sz="1800" dirty="0">
                <a:latin typeface="Lato" panose="020B0604020202020204" charset="0"/>
                <a:cs typeface="Latha" panose="020B0502040204020203" pitchFamily="34" charset="0"/>
              </a:rPr>
              <a:t>Medical history:	</a:t>
            </a:r>
            <a:r>
              <a:rPr lang="en-US" sz="1800" i="1" dirty="0">
                <a:latin typeface="Lato" panose="020B0604020202020204" charset="0"/>
                <a:cs typeface="Latha" panose="020B0502040204020203" pitchFamily="34" charset="0"/>
              </a:rPr>
              <a:t>anemic, blood pressure, diabetic</a:t>
            </a:r>
          </a:p>
          <a:p>
            <a:r>
              <a:rPr lang="en-US" sz="1800" dirty="0">
                <a:latin typeface="Lato" panose="020B0604020202020204" charset="0"/>
                <a:cs typeface="Latha" panose="020B0502040204020203" pitchFamily="34" charset="0"/>
              </a:rPr>
              <a:t>Blood chemistry: 	</a:t>
            </a:r>
            <a:r>
              <a:rPr lang="en-US" sz="1800" i="1" dirty="0">
                <a:latin typeface="Lato" panose="020B0604020202020204" charset="0"/>
                <a:cs typeface="Latha" panose="020B0502040204020203" pitchFamily="34" charset="0"/>
              </a:rPr>
              <a:t>creatinine phosphokinase, blood creatinine, </a:t>
            </a:r>
          </a:p>
          <a:p>
            <a:r>
              <a:rPr lang="en-US" sz="1800" i="1" dirty="0">
                <a:latin typeface="Lato" panose="020B0604020202020204" charset="0"/>
                <a:cs typeface="Latha" panose="020B0502040204020203" pitchFamily="34" charset="0"/>
              </a:rPr>
              <a:t>		blood sodium, ejection fraction, platelets, </a:t>
            </a:r>
          </a:p>
        </p:txBody>
      </p:sp>
    </p:spTree>
    <p:extLst>
      <p:ext uri="{BB962C8B-B14F-4D97-AF65-F5344CB8AC3E}">
        <p14:creationId xmlns:p14="http://schemas.microsoft.com/office/powerpoint/2010/main" val="82924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80" name="Google Shape;1080;p42"/>
          <p:cNvSpPr txBox="1">
            <a:spLocks noGrp="1"/>
          </p:cNvSpPr>
          <p:nvPr>
            <p:ph type="title"/>
          </p:nvPr>
        </p:nvSpPr>
        <p:spPr>
          <a:xfrm>
            <a:off x="155745" y="3639138"/>
            <a:ext cx="1659144" cy="725100"/>
          </a:xfrm>
          <a:prstGeom prst="rect">
            <a:avLst/>
          </a:prstGeom>
        </p:spPr>
        <p:txBody>
          <a:bodyPr spcFirstLastPara="1" wrap="square" lIns="91425" tIns="91425" rIns="91425" bIns="91425" anchor="ctr" anchorCtr="0">
            <a:noAutofit/>
          </a:bodyPr>
          <a:lstStyle/>
          <a:p>
            <a:pPr marL="0" lvl="0" indent="0" rtl="0">
              <a:lnSpc>
                <a:spcPct val="80000"/>
              </a:lnSpc>
              <a:spcBef>
                <a:spcPts val="0"/>
              </a:spcBef>
              <a:spcAft>
                <a:spcPts val="0"/>
              </a:spcAft>
              <a:buNone/>
            </a:pPr>
            <a:r>
              <a:rPr lang="en-US" sz="2000" b="0" dirty="0">
                <a:solidFill>
                  <a:schemeClr val="accent1">
                    <a:lumMod val="75000"/>
                  </a:schemeClr>
                </a:solidFill>
              </a:rPr>
              <a:t>Data Processing</a:t>
            </a:r>
            <a:br>
              <a:rPr lang="en-US" sz="2000" b="0" dirty="0">
                <a:solidFill>
                  <a:schemeClr val="accent1">
                    <a:lumMod val="75000"/>
                  </a:schemeClr>
                </a:solidFill>
              </a:rPr>
            </a:br>
            <a:r>
              <a:rPr lang="en-US" sz="2000" b="0" dirty="0">
                <a:solidFill>
                  <a:schemeClr val="accent1">
                    <a:lumMod val="75000"/>
                  </a:schemeClr>
                </a:solidFill>
              </a:rPr>
              <a:t>and EDA</a:t>
            </a:r>
            <a:endParaRPr sz="2000" b="0" dirty="0">
              <a:solidFill>
                <a:schemeClr val="accent1">
                  <a:lumMod val="75000"/>
                </a:schemeClr>
              </a:solidFill>
            </a:endParaRPr>
          </a:p>
        </p:txBody>
      </p:sp>
      <p:sp>
        <p:nvSpPr>
          <p:cNvPr id="1082" name="Google Shape;1082;p42"/>
          <p:cNvSpPr txBox="1">
            <a:spLocks noGrp="1"/>
          </p:cNvSpPr>
          <p:nvPr>
            <p:ph type="title"/>
          </p:nvPr>
        </p:nvSpPr>
        <p:spPr>
          <a:xfrm>
            <a:off x="2120847" y="3639138"/>
            <a:ext cx="2306600" cy="725100"/>
          </a:xfrm>
          <a:prstGeom prst="rect">
            <a:avLst/>
          </a:prstGeom>
        </p:spPr>
        <p:txBody>
          <a:bodyPr spcFirstLastPara="1" wrap="square" lIns="91425" tIns="91425" rIns="91425" bIns="91425" anchor="ctr" anchorCtr="0">
            <a:noAutofit/>
          </a:bodyPr>
          <a:lstStyle/>
          <a:p>
            <a:pPr>
              <a:lnSpc>
                <a:spcPct val="80000"/>
              </a:lnSpc>
            </a:pPr>
            <a:r>
              <a:rPr lang="en-US" sz="2000" b="0" dirty="0">
                <a:solidFill>
                  <a:schemeClr val="accent1">
                    <a:lumMod val="75000"/>
                  </a:schemeClr>
                </a:solidFill>
              </a:rPr>
              <a:t>Classification via</a:t>
            </a:r>
            <a:br>
              <a:rPr lang="en-US" sz="2000" b="0" dirty="0">
                <a:solidFill>
                  <a:schemeClr val="accent1">
                    <a:lumMod val="75000"/>
                  </a:schemeClr>
                </a:solidFill>
              </a:rPr>
            </a:br>
            <a:r>
              <a:rPr lang="en-US" sz="2000" b="0" dirty="0">
                <a:solidFill>
                  <a:schemeClr val="accent1">
                    <a:lumMod val="75000"/>
                  </a:schemeClr>
                </a:solidFill>
              </a:rPr>
              <a:t>Train-test split</a:t>
            </a:r>
            <a:br>
              <a:rPr lang="en-US" sz="2000" b="0" dirty="0">
                <a:solidFill>
                  <a:schemeClr val="accent1">
                    <a:lumMod val="75000"/>
                  </a:schemeClr>
                </a:solidFill>
              </a:rPr>
            </a:br>
            <a:r>
              <a:rPr lang="en-US" sz="2000" b="0" dirty="0">
                <a:solidFill>
                  <a:schemeClr val="accent1">
                    <a:lumMod val="75000"/>
                  </a:schemeClr>
                </a:solidFill>
              </a:rPr>
              <a:t>(8 models)</a:t>
            </a:r>
            <a:endParaRPr sz="2000" b="0" dirty="0">
              <a:solidFill>
                <a:schemeClr val="accent1">
                  <a:lumMod val="75000"/>
                </a:schemeClr>
              </a:solidFill>
            </a:endParaRPr>
          </a:p>
        </p:txBody>
      </p:sp>
      <p:sp>
        <p:nvSpPr>
          <p:cNvPr id="1084" name="Google Shape;1084;p42"/>
          <p:cNvSpPr txBox="1">
            <a:spLocks noGrp="1"/>
          </p:cNvSpPr>
          <p:nvPr>
            <p:ph type="title"/>
          </p:nvPr>
        </p:nvSpPr>
        <p:spPr>
          <a:xfrm>
            <a:off x="7542315" y="3639138"/>
            <a:ext cx="1417173" cy="725099"/>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000" b="0" dirty="0">
                <a:solidFill>
                  <a:schemeClr val="accent1">
                    <a:lumMod val="75000"/>
                  </a:schemeClr>
                </a:solidFill>
              </a:rPr>
              <a:t>Compare and Interpret</a:t>
            </a:r>
            <a:endParaRPr sz="2000" b="0" dirty="0">
              <a:solidFill>
                <a:schemeClr val="accent1">
                  <a:lumMod val="75000"/>
                </a:schemeClr>
              </a:solidFill>
            </a:endParaRPr>
          </a:p>
        </p:txBody>
      </p:sp>
      <p:sp>
        <p:nvSpPr>
          <p:cNvPr id="1086" name="Google Shape;1086;p42"/>
          <p:cNvSpPr txBox="1">
            <a:spLocks noGrp="1"/>
          </p:cNvSpPr>
          <p:nvPr>
            <p:ph type="title"/>
          </p:nvPr>
        </p:nvSpPr>
        <p:spPr>
          <a:xfrm>
            <a:off x="4733405" y="3639138"/>
            <a:ext cx="2531714" cy="725100"/>
          </a:xfrm>
          <a:prstGeom prst="rect">
            <a:avLst/>
          </a:prstGeom>
        </p:spPr>
        <p:txBody>
          <a:bodyPr spcFirstLastPara="1" wrap="square" lIns="91425" tIns="91425" rIns="91425" bIns="91425" anchor="ctr" anchorCtr="0">
            <a:noAutofit/>
          </a:bodyPr>
          <a:lstStyle/>
          <a:p>
            <a:pPr>
              <a:lnSpc>
                <a:spcPct val="80000"/>
              </a:lnSpc>
            </a:pPr>
            <a:r>
              <a:rPr lang="en-US" sz="2000" b="0" dirty="0">
                <a:solidFill>
                  <a:schemeClr val="accent1">
                    <a:lumMod val="75000"/>
                  </a:schemeClr>
                </a:solidFill>
              </a:rPr>
              <a:t>Classification</a:t>
            </a:r>
            <a:br>
              <a:rPr lang="en-US" sz="2000" b="0" dirty="0">
                <a:solidFill>
                  <a:schemeClr val="accent1">
                    <a:lumMod val="75000"/>
                  </a:schemeClr>
                </a:solidFill>
              </a:rPr>
            </a:br>
            <a:r>
              <a:rPr lang="en-US" sz="2000" b="0" dirty="0">
                <a:solidFill>
                  <a:schemeClr val="accent1">
                    <a:lumMod val="75000"/>
                  </a:schemeClr>
                </a:solidFill>
              </a:rPr>
              <a:t>Leave One Out CV</a:t>
            </a:r>
            <a:br>
              <a:rPr lang="en-US" sz="2000" b="0" dirty="0">
                <a:solidFill>
                  <a:schemeClr val="accent1">
                    <a:lumMod val="75000"/>
                  </a:schemeClr>
                </a:solidFill>
              </a:rPr>
            </a:br>
            <a:r>
              <a:rPr lang="en-US" sz="2000" b="0" dirty="0">
                <a:solidFill>
                  <a:schemeClr val="accent1">
                    <a:lumMod val="75000"/>
                  </a:schemeClr>
                </a:solidFill>
              </a:rPr>
              <a:t>(8 models)</a:t>
            </a:r>
            <a:endParaRPr sz="2000" b="0" dirty="0">
              <a:solidFill>
                <a:schemeClr val="accent1">
                  <a:lumMod val="75000"/>
                </a:schemeClr>
              </a:solidFill>
            </a:endParaRPr>
          </a:p>
        </p:txBody>
      </p:sp>
      <p:cxnSp>
        <p:nvCxnSpPr>
          <p:cNvPr id="1088" name="Google Shape;1088;p42"/>
          <p:cNvCxnSpPr>
            <a:cxnSpLocks/>
          </p:cNvCxnSpPr>
          <p:nvPr/>
        </p:nvCxnSpPr>
        <p:spPr>
          <a:xfrm rot="10800000">
            <a:off x="985317" y="2690700"/>
            <a:ext cx="0" cy="725100"/>
          </a:xfrm>
          <a:prstGeom prst="straightConnector1">
            <a:avLst/>
          </a:prstGeom>
          <a:noFill/>
          <a:ln w="19050" cap="flat" cmpd="sng">
            <a:solidFill>
              <a:schemeClr val="accent6"/>
            </a:solidFill>
            <a:prstDash val="solid"/>
            <a:round/>
            <a:headEnd type="none" w="med" len="med"/>
            <a:tailEnd type="none" w="med" len="med"/>
          </a:ln>
        </p:spPr>
      </p:cxnSp>
      <p:cxnSp>
        <p:nvCxnSpPr>
          <p:cNvPr id="1089" name="Google Shape;1089;p42"/>
          <p:cNvCxnSpPr>
            <a:cxnSpLocks/>
          </p:cNvCxnSpPr>
          <p:nvPr/>
        </p:nvCxnSpPr>
        <p:spPr>
          <a:xfrm rot="10800000">
            <a:off x="3274148" y="2690700"/>
            <a:ext cx="0" cy="725100"/>
          </a:xfrm>
          <a:prstGeom prst="straightConnector1">
            <a:avLst/>
          </a:prstGeom>
          <a:noFill/>
          <a:ln w="19050" cap="flat" cmpd="sng">
            <a:solidFill>
              <a:schemeClr val="accent6"/>
            </a:solidFill>
            <a:prstDash val="solid"/>
            <a:round/>
            <a:headEnd type="none" w="med" len="med"/>
            <a:tailEnd type="none" w="med" len="med"/>
          </a:ln>
        </p:spPr>
      </p:cxnSp>
      <p:cxnSp>
        <p:nvCxnSpPr>
          <p:cNvPr id="1090" name="Google Shape;1090;p42"/>
          <p:cNvCxnSpPr>
            <a:cxnSpLocks/>
          </p:cNvCxnSpPr>
          <p:nvPr/>
        </p:nvCxnSpPr>
        <p:spPr>
          <a:xfrm rot="10800000">
            <a:off x="5999262" y="2704584"/>
            <a:ext cx="0" cy="715800"/>
          </a:xfrm>
          <a:prstGeom prst="straightConnector1">
            <a:avLst/>
          </a:prstGeom>
          <a:noFill/>
          <a:ln w="19050" cap="flat" cmpd="sng">
            <a:solidFill>
              <a:schemeClr val="accent6"/>
            </a:solidFill>
            <a:prstDash val="solid"/>
            <a:round/>
            <a:headEnd type="none" w="med" len="med"/>
            <a:tailEnd type="none" w="med" len="med"/>
          </a:ln>
        </p:spPr>
      </p:cxnSp>
      <p:cxnSp>
        <p:nvCxnSpPr>
          <p:cNvPr id="1091" name="Google Shape;1091;p42"/>
          <p:cNvCxnSpPr>
            <a:cxnSpLocks/>
          </p:cNvCxnSpPr>
          <p:nvPr/>
        </p:nvCxnSpPr>
        <p:spPr>
          <a:xfrm rot="10800000">
            <a:off x="8250927" y="2690700"/>
            <a:ext cx="0" cy="725100"/>
          </a:xfrm>
          <a:prstGeom prst="straightConnector1">
            <a:avLst/>
          </a:prstGeom>
          <a:noFill/>
          <a:ln w="19050" cap="flat" cmpd="sng">
            <a:solidFill>
              <a:schemeClr val="accent6"/>
            </a:solidFill>
            <a:prstDash val="solid"/>
            <a:round/>
            <a:headEnd type="none" w="med" len="med"/>
            <a:tailEnd type="none" w="med" len="med"/>
          </a:ln>
        </p:spPr>
      </p:cxnSp>
      <p:sp>
        <p:nvSpPr>
          <p:cNvPr id="1092" name="Google Shape;1092;p42"/>
          <p:cNvSpPr/>
          <p:nvPr/>
        </p:nvSpPr>
        <p:spPr>
          <a:xfrm rot="-333715">
            <a:off x="-268523" y="1637049"/>
            <a:ext cx="9790283" cy="1676662"/>
          </a:xfrm>
          <a:custGeom>
            <a:avLst/>
            <a:gdLst/>
            <a:ahLst/>
            <a:cxnLst/>
            <a:rect l="l" t="t" r="r" b="b"/>
            <a:pathLst>
              <a:path w="65048" h="49825" extrusionOk="0">
                <a:moveTo>
                  <a:pt x="15431" y="0"/>
                </a:moveTo>
                <a:cubicBezTo>
                  <a:pt x="11768" y="0"/>
                  <a:pt x="8152" y="957"/>
                  <a:pt x="5305" y="3204"/>
                </a:cubicBezTo>
                <a:cubicBezTo>
                  <a:pt x="1969" y="5873"/>
                  <a:pt x="1" y="10209"/>
                  <a:pt x="234" y="14446"/>
                </a:cubicBezTo>
                <a:cubicBezTo>
                  <a:pt x="434" y="18716"/>
                  <a:pt x="2803" y="22818"/>
                  <a:pt x="6405" y="25153"/>
                </a:cubicBezTo>
                <a:cubicBezTo>
                  <a:pt x="13811" y="29957"/>
                  <a:pt x="24718" y="26921"/>
                  <a:pt x="31423" y="32625"/>
                </a:cubicBezTo>
                <a:cubicBezTo>
                  <a:pt x="36393" y="36828"/>
                  <a:pt x="37461" y="44734"/>
                  <a:pt x="42965" y="48237"/>
                </a:cubicBezTo>
                <a:cubicBezTo>
                  <a:pt x="44700" y="49319"/>
                  <a:pt x="46725" y="49825"/>
                  <a:pt x="48773" y="49825"/>
                </a:cubicBezTo>
                <a:cubicBezTo>
                  <a:pt x="51016" y="49825"/>
                  <a:pt x="53288" y="49219"/>
                  <a:pt x="55240" y="48103"/>
                </a:cubicBezTo>
                <a:cubicBezTo>
                  <a:pt x="58943" y="45968"/>
                  <a:pt x="61578" y="42232"/>
                  <a:pt x="62979" y="38129"/>
                </a:cubicBezTo>
                <a:cubicBezTo>
                  <a:pt x="65047" y="32259"/>
                  <a:pt x="64680" y="25320"/>
                  <a:pt x="61178" y="20150"/>
                </a:cubicBezTo>
                <a:cubicBezTo>
                  <a:pt x="58676" y="16447"/>
                  <a:pt x="54340" y="13745"/>
                  <a:pt x="49836" y="13312"/>
                </a:cubicBezTo>
                <a:cubicBezTo>
                  <a:pt x="49680" y="13298"/>
                  <a:pt x="49522" y="13291"/>
                  <a:pt x="49362" y="13291"/>
                </a:cubicBezTo>
                <a:cubicBezTo>
                  <a:pt x="48002" y="13291"/>
                  <a:pt x="46532" y="13744"/>
                  <a:pt x="45170" y="13744"/>
                </a:cubicBezTo>
                <a:cubicBezTo>
                  <a:pt x="44780" y="13744"/>
                  <a:pt x="44399" y="13707"/>
                  <a:pt x="44032" y="13612"/>
                </a:cubicBezTo>
                <a:cubicBezTo>
                  <a:pt x="41597" y="12978"/>
                  <a:pt x="38628" y="10076"/>
                  <a:pt x="36494" y="8675"/>
                </a:cubicBezTo>
                <a:cubicBezTo>
                  <a:pt x="31790" y="5539"/>
                  <a:pt x="26953" y="2370"/>
                  <a:pt x="21483" y="836"/>
                </a:cubicBezTo>
                <a:cubicBezTo>
                  <a:pt x="19535" y="298"/>
                  <a:pt x="17476" y="0"/>
                  <a:pt x="15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2"/>
          <p:cNvSpPr/>
          <p:nvPr/>
        </p:nvSpPr>
        <p:spPr>
          <a:xfrm>
            <a:off x="945867" y="2402175"/>
            <a:ext cx="78900" cy="7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42"/>
          <p:cNvGrpSpPr/>
          <p:nvPr/>
        </p:nvGrpSpPr>
        <p:grpSpPr>
          <a:xfrm>
            <a:off x="3130322" y="2280325"/>
            <a:ext cx="287650" cy="278025"/>
            <a:chOff x="3497875" y="2237138"/>
            <a:chExt cx="287650" cy="278025"/>
          </a:xfrm>
        </p:grpSpPr>
        <p:sp>
          <p:nvSpPr>
            <p:cNvPr id="1095" name="Google Shape;1095;p42"/>
            <p:cNvSpPr/>
            <p:nvPr/>
          </p:nvSpPr>
          <p:spPr>
            <a:xfrm>
              <a:off x="3497875" y="2237138"/>
              <a:ext cx="117000" cy="11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3668525" y="2378513"/>
              <a:ext cx="117000" cy="11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3531925" y="2466263"/>
              <a:ext cx="48900" cy="4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2"/>
          <p:cNvGrpSpPr/>
          <p:nvPr/>
        </p:nvGrpSpPr>
        <p:grpSpPr>
          <a:xfrm>
            <a:off x="5706507" y="2128649"/>
            <a:ext cx="585510" cy="591555"/>
            <a:chOff x="5718975" y="5298299"/>
            <a:chExt cx="983225" cy="993376"/>
          </a:xfrm>
        </p:grpSpPr>
        <p:sp>
          <p:nvSpPr>
            <p:cNvPr id="1099" name="Google Shape;1099;p42"/>
            <p:cNvSpPr/>
            <p:nvPr/>
          </p:nvSpPr>
          <p:spPr>
            <a:xfrm>
              <a:off x="6204325" y="6038975"/>
              <a:ext cx="12525" cy="204350"/>
            </a:xfrm>
            <a:custGeom>
              <a:avLst/>
              <a:gdLst/>
              <a:ahLst/>
              <a:cxnLst/>
              <a:rect l="l" t="t" r="r" b="b"/>
              <a:pathLst>
                <a:path w="501" h="8174" extrusionOk="0">
                  <a:moveTo>
                    <a:pt x="234" y="1"/>
                  </a:moveTo>
                  <a:cubicBezTo>
                    <a:pt x="100" y="1"/>
                    <a:pt x="0" y="68"/>
                    <a:pt x="0" y="234"/>
                  </a:cubicBezTo>
                  <a:lnTo>
                    <a:pt x="0" y="7907"/>
                  </a:lnTo>
                  <a:cubicBezTo>
                    <a:pt x="0" y="8040"/>
                    <a:pt x="67" y="8173"/>
                    <a:pt x="234" y="8173"/>
                  </a:cubicBezTo>
                  <a:cubicBezTo>
                    <a:pt x="367" y="8173"/>
                    <a:pt x="500" y="8040"/>
                    <a:pt x="500" y="7907"/>
                  </a:cubicBezTo>
                  <a:lnTo>
                    <a:pt x="500" y="234"/>
                  </a:lnTo>
                  <a:cubicBezTo>
                    <a:pt x="500" y="101"/>
                    <a:pt x="400" y="1"/>
                    <a:pt x="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170125" y="6210775"/>
              <a:ext cx="80925" cy="80900"/>
            </a:xfrm>
            <a:custGeom>
              <a:avLst/>
              <a:gdLst/>
              <a:ahLst/>
              <a:cxnLst/>
              <a:rect l="l" t="t" r="r" b="b"/>
              <a:pathLst>
                <a:path w="3237" h="3236" extrusionOk="0">
                  <a:moveTo>
                    <a:pt x="1602" y="0"/>
                  </a:moveTo>
                  <a:cubicBezTo>
                    <a:pt x="701" y="0"/>
                    <a:pt x="0" y="734"/>
                    <a:pt x="0" y="1635"/>
                  </a:cubicBezTo>
                  <a:cubicBezTo>
                    <a:pt x="0" y="2502"/>
                    <a:pt x="701" y="3236"/>
                    <a:pt x="1602" y="3236"/>
                  </a:cubicBezTo>
                  <a:cubicBezTo>
                    <a:pt x="2502" y="3236"/>
                    <a:pt x="3236" y="2502"/>
                    <a:pt x="3236" y="1635"/>
                  </a:cubicBezTo>
                  <a:cubicBezTo>
                    <a:pt x="3236" y="734"/>
                    <a:pt x="2502" y="0"/>
                    <a:pt x="1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323575" y="6005225"/>
              <a:ext cx="111750" cy="179725"/>
            </a:xfrm>
            <a:custGeom>
              <a:avLst/>
              <a:gdLst/>
              <a:ahLst/>
              <a:cxnLst/>
              <a:rect l="l" t="t" r="r" b="b"/>
              <a:pathLst>
                <a:path w="4470" h="7189" extrusionOk="0">
                  <a:moveTo>
                    <a:pt x="314" y="0"/>
                  </a:moveTo>
                  <a:cubicBezTo>
                    <a:pt x="264" y="0"/>
                    <a:pt x="213" y="15"/>
                    <a:pt x="167" y="50"/>
                  </a:cubicBezTo>
                  <a:cubicBezTo>
                    <a:pt x="67" y="117"/>
                    <a:pt x="0" y="283"/>
                    <a:pt x="100" y="417"/>
                  </a:cubicBezTo>
                  <a:lnTo>
                    <a:pt x="3936" y="7055"/>
                  </a:lnTo>
                  <a:cubicBezTo>
                    <a:pt x="4003" y="7122"/>
                    <a:pt x="4103" y="7188"/>
                    <a:pt x="4170" y="7188"/>
                  </a:cubicBezTo>
                  <a:cubicBezTo>
                    <a:pt x="4236" y="7188"/>
                    <a:pt x="4270" y="7188"/>
                    <a:pt x="4303" y="7122"/>
                  </a:cubicBezTo>
                  <a:cubicBezTo>
                    <a:pt x="4437" y="7055"/>
                    <a:pt x="4470" y="6888"/>
                    <a:pt x="4403" y="6755"/>
                  </a:cubicBezTo>
                  <a:lnTo>
                    <a:pt x="567" y="117"/>
                  </a:lnTo>
                  <a:cubicBezTo>
                    <a:pt x="502" y="51"/>
                    <a:pt x="409"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394450" y="6149900"/>
              <a:ext cx="81750" cy="81750"/>
            </a:xfrm>
            <a:custGeom>
              <a:avLst/>
              <a:gdLst/>
              <a:ahLst/>
              <a:cxnLst/>
              <a:rect l="l" t="t" r="r" b="b"/>
              <a:pathLst>
                <a:path w="3270" h="3270" extrusionOk="0">
                  <a:moveTo>
                    <a:pt x="1635" y="0"/>
                  </a:moveTo>
                  <a:cubicBezTo>
                    <a:pt x="734" y="0"/>
                    <a:pt x="0" y="734"/>
                    <a:pt x="0" y="1635"/>
                  </a:cubicBezTo>
                  <a:cubicBezTo>
                    <a:pt x="0" y="2536"/>
                    <a:pt x="734" y="3269"/>
                    <a:pt x="1635" y="3269"/>
                  </a:cubicBezTo>
                  <a:cubicBezTo>
                    <a:pt x="2536" y="3269"/>
                    <a:pt x="3269" y="2536"/>
                    <a:pt x="3269" y="1635"/>
                  </a:cubicBezTo>
                  <a:cubicBezTo>
                    <a:pt x="3269" y="734"/>
                    <a:pt x="2536"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414475" y="5915550"/>
              <a:ext cx="181800" cy="109275"/>
            </a:xfrm>
            <a:custGeom>
              <a:avLst/>
              <a:gdLst/>
              <a:ahLst/>
              <a:cxnLst/>
              <a:rect l="l" t="t" r="r" b="b"/>
              <a:pathLst>
                <a:path w="7272" h="4371" extrusionOk="0">
                  <a:moveTo>
                    <a:pt x="327" y="1"/>
                  </a:moveTo>
                  <a:cubicBezTo>
                    <a:pt x="234" y="1"/>
                    <a:pt x="145" y="45"/>
                    <a:pt x="100" y="134"/>
                  </a:cubicBezTo>
                  <a:cubicBezTo>
                    <a:pt x="0" y="268"/>
                    <a:pt x="67" y="435"/>
                    <a:pt x="167" y="501"/>
                  </a:cubicBezTo>
                  <a:lnTo>
                    <a:pt x="6805" y="4337"/>
                  </a:lnTo>
                  <a:cubicBezTo>
                    <a:pt x="6838" y="4371"/>
                    <a:pt x="6872" y="4371"/>
                    <a:pt x="6938" y="4371"/>
                  </a:cubicBezTo>
                  <a:cubicBezTo>
                    <a:pt x="7038" y="4371"/>
                    <a:pt x="7138" y="4337"/>
                    <a:pt x="7172" y="4271"/>
                  </a:cubicBezTo>
                  <a:cubicBezTo>
                    <a:pt x="7272" y="4137"/>
                    <a:pt x="7205" y="3970"/>
                    <a:pt x="7105" y="3870"/>
                  </a:cubicBezTo>
                  <a:lnTo>
                    <a:pt x="467" y="34"/>
                  </a:lnTo>
                  <a:cubicBezTo>
                    <a:pt x="423" y="12"/>
                    <a:pt x="374"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560400" y="5985600"/>
              <a:ext cx="81750" cy="80925"/>
            </a:xfrm>
            <a:custGeom>
              <a:avLst/>
              <a:gdLst/>
              <a:ahLst/>
              <a:cxnLst/>
              <a:rect l="l" t="t" r="r" b="b"/>
              <a:pathLst>
                <a:path w="3270" h="3237" extrusionOk="0">
                  <a:moveTo>
                    <a:pt x="1635" y="1"/>
                  </a:moveTo>
                  <a:cubicBezTo>
                    <a:pt x="734" y="1"/>
                    <a:pt x="1" y="735"/>
                    <a:pt x="1" y="1602"/>
                  </a:cubicBezTo>
                  <a:cubicBezTo>
                    <a:pt x="1" y="2503"/>
                    <a:pt x="734" y="3237"/>
                    <a:pt x="1635" y="3237"/>
                  </a:cubicBezTo>
                  <a:cubicBezTo>
                    <a:pt x="2536" y="3237"/>
                    <a:pt x="3270" y="2503"/>
                    <a:pt x="3270" y="1602"/>
                  </a:cubicBezTo>
                  <a:cubicBezTo>
                    <a:pt x="3270" y="735"/>
                    <a:pt x="2536" y="1"/>
                    <a:pt x="16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5767325" y="5794650"/>
              <a:ext cx="204350" cy="12525"/>
            </a:xfrm>
            <a:custGeom>
              <a:avLst/>
              <a:gdLst/>
              <a:ahLst/>
              <a:cxnLst/>
              <a:rect l="l" t="t" r="r" b="b"/>
              <a:pathLst>
                <a:path w="8174" h="501" extrusionOk="0">
                  <a:moveTo>
                    <a:pt x="234" y="0"/>
                  </a:moveTo>
                  <a:cubicBezTo>
                    <a:pt x="134" y="0"/>
                    <a:pt x="1" y="134"/>
                    <a:pt x="1" y="267"/>
                  </a:cubicBezTo>
                  <a:cubicBezTo>
                    <a:pt x="1" y="367"/>
                    <a:pt x="68" y="501"/>
                    <a:pt x="234" y="501"/>
                  </a:cubicBezTo>
                  <a:lnTo>
                    <a:pt x="7907" y="501"/>
                  </a:lnTo>
                  <a:cubicBezTo>
                    <a:pt x="8073" y="501"/>
                    <a:pt x="8173" y="367"/>
                    <a:pt x="8173" y="267"/>
                  </a:cubicBezTo>
                  <a:cubicBezTo>
                    <a:pt x="8173" y="134"/>
                    <a:pt x="8073" y="0"/>
                    <a:pt x="7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447825" y="5794650"/>
              <a:ext cx="204325" cy="12525"/>
            </a:xfrm>
            <a:custGeom>
              <a:avLst/>
              <a:gdLst/>
              <a:ahLst/>
              <a:cxnLst/>
              <a:rect l="l" t="t" r="r" b="b"/>
              <a:pathLst>
                <a:path w="8173" h="501" extrusionOk="0">
                  <a:moveTo>
                    <a:pt x="267" y="0"/>
                  </a:moveTo>
                  <a:cubicBezTo>
                    <a:pt x="134" y="0"/>
                    <a:pt x="0" y="134"/>
                    <a:pt x="0" y="267"/>
                  </a:cubicBezTo>
                  <a:cubicBezTo>
                    <a:pt x="0" y="367"/>
                    <a:pt x="100" y="501"/>
                    <a:pt x="267" y="501"/>
                  </a:cubicBezTo>
                  <a:lnTo>
                    <a:pt x="7939" y="501"/>
                  </a:lnTo>
                  <a:cubicBezTo>
                    <a:pt x="8106" y="501"/>
                    <a:pt x="8173" y="367"/>
                    <a:pt x="8173" y="267"/>
                  </a:cubicBezTo>
                  <a:cubicBezTo>
                    <a:pt x="8173" y="134"/>
                    <a:pt x="8106" y="0"/>
                    <a:pt x="79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621275" y="5758775"/>
              <a:ext cx="80925" cy="81750"/>
            </a:xfrm>
            <a:custGeom>
              <a:avLst/>
              <a:gdLst/>
              <a:ahLst/>
              <a:cxnLst/>
              <a:rect l="l" t="t" r="r" b="b"/>
              <a:pathLst>
                <a:path w="3237" h="3270" extrusionOk="0">
                  <a:moveTo>
                    <a:pt x="1635" y="1"/>
                  </a:moveTo>
                  <a:cubicBezTo>
                    <a:pt x="734" y="1"/>
                    <a:pt x="1" y="735"/>
                    <a:pt x="1" y="1635"/>
                  </a:cubicBezTo>
                  <a:cubicBezTo>
                    <a:pt x="1" y="2536"/>
                    <a:pt x="734" y="3270"/>
                    <a:pt x="1635" y="3270"/>
                  </a:cubicBezTo>
                  <a:cubicBezTo>
                    <a:pt x="2502" y="3270"/>
                    <a:pt x="3236" y="2536"/>
                    <a:pt x="3236" y="1635"/>
                  </a:cubicBezTo>
                  <a:cubicBezTo>
                    <a:pt x="3236" y="735"/>
                    <a:pt x="2502" y="1"/>
                    <a:pt x="16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5823200" y="5915550"/>
              <a:ext cx="181825" cy="109275"/>
            </a:xfrm>
            <a:custGeom>
              <a:avLst/>
              <a:gdLst/>
              <a:ahLst/>
              <a:cxnLst/>
              <a:rect l="l" t="t" r="r" b="b"/>
              <a:pathLst>
                <a:path w="7273" h="4371" extrusionOk="0">
                  <a:moveTo>
                    <a:pt x="6945" y="1"/>
                  </a:moveTo>
                  <a:cubicBezTo>
                    <a:pt x="6898" y="1"/>
                    <a:pt x="6850" y="12"/>
                    <a:pt x="6806" y="34"/>
                  </a:cubicBezTo>
                  <a:lnTo>
                    <a:pt x="168" y="3870"/>
                  </a:lnTo>
                  <a:cubicBezTo>
                    <a:pt x="68" y="3970"/>
                    <a:pt x="1" y="4137"/>
                    <a:pt x="101" y="4271"/>
                  </a:cubicBezTo>
                  <a:cubicBezTo>
                    <a:pt x="168" y="4337"/>
                    <a:pt x="268" y="4371"/>
                    <a:pt x="334" y="4371"/>
                  </a:cubicBezTo>
                  <a:cubicBezTo>
                    <a:pt x="401" y="4371"/>
                    <a:pt x="434" y="4371"/>
                    <a:pt x="468" y="4337"/>
                  </a:cubicBezTo>
                  <a:lnTo>
                    <a:pt x="7106" y="501"/>
                  </a:lnTo>
                  <a:cubicBezTo>
                    <a:pt x="7239" y="401"/>
                    <a:pt x="7273" y="268"/>
                    <a:pt x="7173" y="134"/>
                  </a:cubicBezTo>
                  <a:cubicBezTo>
                    <a:pt x="7128" y="45"/>
                    <a:pt x="7039" y="1"/>
                    <a:pt x="6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5779000" y="5985600"/>
              <a:ext cx="80925" cy="80925"/>
            </a:xfrm>
            <a:custGeom>
              <a:avLst/>
              <a:gdLst/>
              <a:ahLst/>
              <a:cxnLst/>
              <a:rect l="l" t="t" r="r" b="b"/>
              <a:pathLst>
                <a:path w="3237" h="3237" extrusionOk="0">
                  <a:moveTo>
                    <a:pt x="1635" y="1"/>
                  </a:moveTo>
                  <a:cubicBezTo>
                    <a:pt x="735" y="1"/>
                    <a:pt x="1" y="735"/>
                    <a:pt x="1" y="1602"/>
                  </a:cubicBezTo>
                  <a:cubicBezTo>
                    <a:pt x="1" y="2503"/>
                    <a:pt x="735" y="3237"/>
                    <a:pt x="1635" y="3237"/>
                  </a:cubicBezTo>
                  <a:cubicBezTo>
                    <a:pt x="2503" y="3237"/>
                    <a:pt x="3237" y="2503"/>
                    <a:pt x="3237" y="1602"/>
                  </a:cubicBezTo>
                  <a:cubicBezTo>
                    <a:pt x="3237" y="735"/>
                    <a:pt x="2503" y="1"/>
                    <a:pt x="16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5920775" y="5515275"/>
              <a:ext cx="579600" cy="579600"/>
            </a:xfrm>
            <a:custGeom>
              <a:avLst/>
              <a:gdLst/>
              <a:ahLst/>
              <a:cxnLst/>
              <a:rect l="l" t="t" r="r" b="b"/>
              <a:pathLst>
                <a:path w="23184" h="23184" extrusionOk="0">
                  <a:moveTo>
                    <a:pt x="11576" y="1"/>
                  </a:moveTo>
                  <a:cubicBezTo>
                    <a:pt x="5171" y="1"/>
                    <a:pt x="1" y="5204"/>
                    <a:pt x="1" y="11609"/>
                  </a:cubicBezTo>
                  <a:cubicBezTo>
                    <a:pt x="1" y="17980"/>
                    <a:pt x="5171" y="23184"/>
                    <a:pt x="11576" y="23184"/>
                  </a:cubicBezTo>
                  <a:cubicBezTo>
                    <a:pt x="17980" y="23184"/>
                    <a:pt x="23184" y="17980"/>
                    <a:pt x="23184" y="11609"/>
                  </a:cubicBezTo>
                  <a:cubicBezTo>
                    <a:pt x="23184" y="5204"/>
                    <a:pt x="17980" y="1"/>
                    <a:pt x="11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5718975" y="5759613"/>
              <a:ext cx="80900" cy="81750"/>
            </a:xfrm>
            <a:custGeom>
              <a:avLst/>
              <a:gdLst/>
              <a:ahLst/>
              <a:cxnLst/>
              <a:rect l="l" t="t" r="r" b="b"/>
              <a:pathLst>
                <a:path w="3236" h="3270" extrusionOk="0">
                  <a:moveTo>
                    <a:pt x="1635" y="0"/>
                  </a:moveTo>
                  <a:cubicBezTo>
                    <a:pt x="734" y="0"/>
                    <a:pt x="0" y="734"/>
                    <a:pt x="0" y="1635"/>
                  </a:cubicBezTo>
                  <a:cubicBezTo>
                    <a:pt x="0" y="2535"/>
                    <a:pt x="734" y="3269"/>
                    <a:pt x="1635" y="3269"/>
                  </a:cubicBezTo>
                  <a:cubicBezTo>
                    <a:pt x="2535" y="3269"/>
                    <a:pt x="3236" y="2535"/>
                    <a:pt x="3236" y="1635"/>
                  </a:cubicBezTo>
                  <a:cubicBezTo>
                    <a:pt x="3236"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486600" y="5497450"/>
              <a:ext cx="37548" cy="37149"/>
            </a:xfrm>
            <a:custGeom>
              <a:avLst/>
              <a:gdLst/>
              <a:ahLst/>
              <a:cxnLst/>
              <a:rect l="l" t="t" r="r" b="b"/>
              <a:pathLst>
                <a:path w="3270" h="3236" extrusionOk="0">
                  <a:moveTo>
                    <a:pt x="1635" y="0"/>
                  </a:moveTo>
                  <a:cubicBezTo>
                    <a:pt x="734" y="0"/>
                    <a:pt x="0" y="734"/>
                    <a:pt x="0" y="1635"/>
                  </a:cubicBezTo>
                  <a:cubicBezTo>
                    <a:pt x="0" y="2535"/>
                    <a:pt x="734" y="3236"/>
                    <a:pt x="1635" y="3236"/>
                  </a:cubicBezTo>
                  <a:cubicBezTo>
                    <a:pt x="2535" y="3236"/>
                    <a:pt x="3269" y="2535"/>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rot="10800000">
              <a:off x="6202650" y="5346649"/>
              <a:ext cx="12525" cy="204350"/>
            </a:xfrm>
            <a:custGeom>
              <a:avLst/>
              <a:gdLst/>
              <a:ahLst/>
              <a:cxnLst/>
              <a:rect l="l" t="t" r="r" b="b"/>
              <a:pathLst>
                <a:path w="501" h="8174" extrusionOk="0">
                  <a:moveTo>
                    <a:pt x="234" y="1"/>
                  </a:moveTo>
                  <a:cubicBezTo>
                    <a:pt x="100" y="1"/>
                    <a:pt x="0" y="68"/>
                    <a:pt x="0" y="234"/>
                  </a:cubicBezTo>
                  <a:lnTo>
                    <a:pt x="0" y="7907"/>
                  </a:lnTo>
                  <a:cubicBezTo>
                    <a:pt x="0" y="8040"/>
                    <a:pt x="67" y="8173"/>
                    <a:pt x="234" y="8173"/>
                  </a:cubicBezTo>
                  <a:cubicBezTo>
                    <a:pt x="367" y="8173"/>
                    <a:pt x="500" y="8040"/>
                    <a:pt x="500" y="7907"/>
                  </a:cubicBezTo>
                  <a:lnTo>
                    <a:pt x="500" y="234"/>
                  </a:lnTo>
                  <a:cubicBezTo>
                    <a:pt x="500" y="101"/>
                    <a:pt x="400" y="1"/>
                    <a:pt x="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rot="10800000">
              <a:off x="6168450" y="5298299"/>
              <a:ext cx="80925" cy="80900"/>
            </a:xfrm>
            <a:custGeom>
              <a:avLst/>
              <a:gdLst/>
              <a:ahLst/>
              <a:cxnLst/>
              <a:rect l="l" t="t" r="r" b="b"/>
              <a:pathLst>
                <a:path w="3237" h="3236" extrusionOk="0">
                  <a:moveTo>
                    <a:pt x="1602" y="0"/>
                  </a:moveTo>
                  <a:cubicBezTo>
                    <a:pt x="701" y="0"/>
                    <a:pt x="0" y="734"/>
                    <a:pt x="0" y="1635"/>
                  </a:cubicBezTo>
                  <a:cubicBezTo>
                    <a:pt x="0" y="2502"/>
                    <a:pt x="701" y="3236"/>
                    <a:pt x="1602" y="3236"/>
                  </a:cubicBezTo>
                  <a:cubicBezTo>
                    <a:pt x="2502" y="3236"/>
                    <a:pt x="3236" y="2502"/>
                    <a:pt x="3236" y="1635"/>
                  </a:cubicBezTo>
                  <a:cubicBezTo>
                    <a:pt x="3236" y="734"/>
                    <a:pt x="2502" y="0"/>
                    <a:pt x="1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rot="10800000">
              <a:off x="5984175" y="5405024"/>
              <a:ext cx="111750" cy="179725"/>
            </a:xfrm>
            <a:custGeom>
              <a:avLst/>
              <a:gdLst/>
              <a:ahLst/>
              <a:cxnLst/>
              <a:rect l="l" t="t" r="r" b="b"/>
              <a:pathLst>
                <a:path w="4470" h="7189" extrusionOk="0">
                  <a:moveTo>
                    <a:pt x="314" y="0"/>
                  </a:moveTo>
                  <a:cubicBezTo>
                    <a:pt x="264" y="0"/>
                    <a:pt x="213" y="15"/>
                    <a:pt x="167" y="50"/>
                  </a:cubicBezTo>
                  <a:cubicBezTo>
                    <a:pt x="67" y="117"/>
                    <a:pt x="0" y="283"/>
                    <a:pt x="100" y="417"/>
                  </a:cubicBezTo>
                  <a:lnTo>
                    <a:pt x="3936" y="7055"/>
                  </a:lnTo>
                  <a:cubicBezTo>
                    <a:pt x="4003" y="7122"/>
                    <a:pt x="4103" y="7188"/>
                    <a:pt x="4170" y="7188"/>
                  </a:cubicBezTo>
                  <a:cubicBezTo>
                    <a:pt x="4236" y="7188"/>
                    <a:pt x="4270" y="7188"/>
                    <a:pt x="4303" y="7122"/>
                  </a:cubicBezTo>
                  <a:cubicBezTo>
                    <a:pt x="4437" y="7055"/>
                    <a:pt x="4470" y="6888"/>
                    <a:pt x="4403" y="6755"/>
                  </a:cubicBezTo>
                  <a:lnTo>
                    <a:pt x="567" y="117"/>
                  </a:lnTo>
                  <a:cubicBezTo>
                    <a:pt x="502" y="51"/>
                    <a:pt x="409"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rot="10800000">
              <a:off x="5943300" y="5358324"/>
              <a:ext cx="81750" cy="81750"/>
            </a:xfrm>
            <a:custGeom>
              <a:avLst/>
              <a:gdLst/>
              <a:ahLst/>
              <a:cxnLst/>
              <a:rect l="l" t="t" r="r" b="b"/>
              <a:pathLst>
                <a:path w="3270" h="3270" extrusionOk="0">
                  <a:moveTo>
                    <a:pt x="1635" y="0"/>
                  </a:moveTo>
                  <a:cubicBezTo>
                    <a:pt x="734" y="0"/>
                    <a:pt x="0" y="734"/>
                    <a:pt x="0" y="1635"/>
                  </a:cubicBezTo>
                  <a:cubicBezTo>
                    <a:pt x="0" y="2536"/>
                    <a:pt x="734" y="3269"/>
                    <a:pt x="1635" y="3269"/>
                  </a:cubicBezTo>
                  <a:cubicBezTo>
                    <a:pt x="2536" y="3269"/>
                    <a:pt x="3269" y="2536"/>
                    <a:pt x="3269" y="1635"/>
                  </a:cubicBezTo>
                  <a:cubicBezTo>
                    <a:pt x="3269" y="734"/>
                    <a:pt x="2536"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rot="10800000">
              <a:off x="6323575" y="5405024"/>
              <a:ext cx="111775" cy="179725"/>
            </a:xfrm>
            <a:custGeom>
              <a:avLst/>
              <a:gdLst/>
              <a:ahLst/>
              <a:cxnLst/>
              <a:rect l="l" t="t" r="r" b="b"/>
              <a:pathLst>
                <a:path w="4471" h="7189" extrusionOk="0">
                  <a:moveTo>
                    <a:pt x="4156" y="0"/>
                  </a:moveTo>
                  <a:cubicBezTo>
                    <a:pt x="4062" y="0"/>
                    <a:pt x="3969" y="51"/>
                    <a:pt x="3904" y="117"/>
                  </a:cubicBezTo>
                  <a:lnTo>
                    <a:pt x="67" y="6755"/>
                  </a:lnTo>
                  <a:cubicBezTo>
                    <a:pt x="1" y="6888"/>
                    <a:pt x="34" y="7055"/>
                    <a:pt x="168" y="7122"/>
                  </a:cubicBezTo>
                  <a:cubicBezTo>
                    <a:pt x="201" y="7188"/>
                    <a:pt x="234" y="7188"/>
                    <a:pt x="301" y="7188"/>
                  </a:cubicBezTo>
                  <a:cubicBezTo>
                    <a:pt x="401" y="7188"/>
                    <a:pt x="501" y="7122"/>
                    <a:pt x="534" y="7055"/>
                  </a:cubicBezTo>
                  <a:lnTo>
                    <a:pt x="4371" y="417"/>
                  </a:lnTo>
                  <a:cubicBezTo>
                    <a:pt x="4471" y="283"/>
                    <a:pt x="4404" y="117"/>
                    <a:pt x="4304" y="50"/>
                  </a:cubicBezTo>
                  <a:cubicBezTo>
                    <a:pt x="4257" y="15"/>
                    <a:pt x="4207" y="0"/>
                    <a:pt x="4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rot="10800000">
              <a:off x="6394450" y="5358324"/>
              <a:ext cx="81750" cy="81750"/>
            </a:xfrm>
            <a:custGeom>
              <a:avLst/>
              <a:gdLst/>
              <a:ahLst/>
              <a:cxnLst/>
              <a:rect l="l" t="t" r="r" b="b"/>
              <a:pathLst>
                <a:path w="3270" h="3270" extrusionOk="0">
                  <a:moveTo>
                    <a:pt x="1635" y="0"/>
                  </a:moveTo>
                  <a:cubicBezTo>
                    <a:pt x="734" y="0"/>
                    <a:pt x="0" y="734"/>
                    <a:pt x="0" y="1635"/>
                  </a:cubicBezTo>
                  <a:cubicBezTo>
                    <a:pt x="0" y="2536"/>
                    <a:pt x="734" y="3269"/>
                    <a:pt x="1635" y="3269"/>
                  </a:cubicBezTo>
                  <a:cubicBezTo>
                    <a:pt x="2535" y="3269"/>
                    <a:pt x="3269" y="2536"/>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5905750" y="6094875"/>
              <a:ext cx="37548" cy="37149"/>
            </a:xfrm>
            <a:custGeom>
              <a:avLst/>
              <a:gdLst/>
              <a:ahLst/>
              <a:cxnLst/>
              <a:rect l="l" t="t" r="r" b="b"/>
              <a:pathLst>
                <a:path w="3270" h="3236" extrusionOk="0">
                  <a:moveTo>
                    <a:pt x="1635" y="0"/>
                  </a:moveTo>
                  <a:cubicBezTo>
                    <a:pt x="734" y="0"/>
                    <a:pt x="0" y="734"/>
                    <a:pt x="0" y="1635"/>
                  </a:cubicBezTo>
                  <a:cubicBezTo>
                    <a:pt x="0" y="2535"/>
                    <a:pt x="734" y="3236"/>
                    <a:pt x="1635" y="3236"/>
                  </a:cubicBezTo>
                  <a:cubicBezTo>
                    <a:pt x="2535" y="3236"/>
                    <a:pt x="3269" y="2535"/>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5943300" y="5497450"/>
              <a:ext cx="37548" cy="37149"/>
            </a:xfrm>
            <a:custGeom>
              <a:avLst/>
              <a:gdLst/>
              <a:ahLst/>
              <a:cxnLst/>
              <a:rect l="l" t="t" r="r" b="b"/>
              <a:pathLst>
                <a:path w="3270" h="3236" extrusionOk="0">
                  <a:moveTo>
                    <a:pt x="1635" y="0"/>
                  </a:moveTo>
                  <a:cubicBezTo>
                    <a:pt x="734" y="0"/>
                    <a:pt x="0" y="734"/>
                    <a:pt x="0" y="1635"/>
                  </a:cubicBezTo>
                  <a:cubicBezTo>
                    <a:pt x="0" y="2535"/>
                    <a:pt x="734" y="3236"/>
                    <a:pt x="1635" y="3236"/>
                  </a:cubicBezTo>
                  <a:cubicBezTo>
                    <a:pt x="2535" y="3236"/>
                    <a:pt x="3269" y="2535"/>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642963" y="5928925"/>
              <a:ext cx="37548" cy="37149"/>
            </a:xfrm>
            <a:custGeom>
              <a:avLst/>
              <a:gdLst/>
              <a:ahLst/>
              <a:cxnLst/>
              <a:rect l="l" t="t" r="r" b="b"/>
              <a:pathLst>
                <a:path w="3270" h="3236" extrusionOk="0">
                  <a:moveTo>
                    <a:pt x="1635" y="0"/>
                  </a:moveTo>
                  <a:cubicBezTo>
                    <a:pt x="734" y="0"/>
                    <a:pt x="0" y="734"/>
                    <a:pt x="0" y="1635"/>
                  </a:cubicBezTo>
                  <a:cubicBezTo>
                    <a:pt x="0" y="2535"/>
                    <a:pt x="734" y="3236"/>
                    <a:pt x="1635" y="3236"/>
                  </a:cubicBezTo>
                  <a:cubicBezTo>
                    <a:pt x="2535" y="3236"/>
                    <a:pt x="3269" y="2535"/>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5833663" y="5560825"/>
              <a:ext cx="37548" cy="37149"/>
            </a:xfrm>
            <a:custGeom>
              <a:avLst/>
              <a:gdLst/>
              <a:ahLst/>
              <a:cxnLst/>
              <a:rect l="l" t="t" r="r" b="b"/>
              <a:pathLst>
                <a:path w="3270" h="3236" extrusionOk="0">
                  <a:moveTo>
                    <a:pt x="1635" y="0"/>
                  </a:moveTo>
                  <a:cubicBezTo>
                    <a:pt x="734" y="0"/>
                    <a:pt x="0" y="734"/>
                    <a:pt x="0" y="1635"/>
                  </a:cubicBezTo>
                  <a:cubicBezTo>
                    <a:pt x="0" y="2535"/>
                    <a:pt x="734" y="3236"/>
                    <a:pt x="1635" y="3236"/>
                  </a:cubicBezTo>
                  <a:cubicBezTo>
                    <a:pt x="2535" y="3236"/>
                    <a:pt x="3269" y="2535"/>
                    <a:pt x="3269" y="1635"/>
                  </a:cubicBezTo>
                  <a:cubicBezTo>
                    <a:pt x="3269" y="734"/>
                    <a:pt x="2535" y="0"/>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2"/>
          <p:cNvGrpSpPr/>
          <p:nvPr/>
        </p:nvGrpSpPr>
        <p:grpSpPr>
          <a:xfrm>
            <a:off x="7919739" y="2086625"/>
            <a:ext cx="662376" cy="665410"/>
            <a:chOff x="7030950" y="2239025"/>
            <a:chExt cx="662376" cy="665410"/>
          </a:xfrm>
        </p:grpSpPr>
        <p:sp>
          <p:nvSpPr>
            <p:cNvPr id="1124" name="Google Shape;1124;p42"/>
            <p:cNvSpPr/>
            <p:nvPr/>
          </p:nvSpPr>
          <p:spPr>
            <a:xfrm>
              <a:off x="7030950" y="2239025"/>
              <a:ext cx="662376" cy="665410"/>
            </a:xfrm>
            <a:custGeom>
              <a:avLst/>
              <a:gdLst/>
              <a:ahLst/>
              <a:cxnLst/>
              <a:rect l="l" t="t" r="r" b="b"/>
              <a:pathLst>
                <a:path w="21450" h="21550" extrusionOk="0">
                  <a:moveTo>
                    <a:pt x="10675" y="0"/>
                  </a:moveTo>
                  <a:cubicBezTo>
                    <a:pt x="10174" y="0"/>
                    <a:pt x="9808" y="401"/>
                    <a:pt x="9808" y="868"/>
                  </a:cubicBezTo>
                  <a:cubicBezTo>
                    <a:pt x="9808" y="1335"/>
                    <a:pt x="10141" y="1668"/>
                    <a:pt x="10575" y="1735"/>
                  </a:cubicBezTo>
                  <a:lnTo>
                    <a:pt x="10575" y="4537"/>
                  </a:lnTo>
                  <a:cubicBezTo>
                    <a:pt x="10008" y="4537"/>
                    <a:pt x="9507" y="4637"/>
                    <a:pt x="9074" y="4737"/>
                  </a:cubicBezTo>
                  <a:lnTo>
                    <a:pt x="8840" y="4137"/>
                  </a:lnTo>
                  <a:cubicBezTo>
                    <a:pt x="8907" y="4137"/>
                    <a:pt x="8940" y="4070"/>
                    <a:pt x="8940" y="4070"/>
                  </a:cubicBezTo>
                  <a:cubicBezTo>
                    <a:pt x="9341" y="3836"/>
                    <a:pt x="9507" y="3303"/>
                    <a:pt x="9274" y="2869"/>
                  </a:cubicBezTo>
                  <a:cubicBezTo>
                    <a:pt x="9090" y="2594"/>
                    <a:pt x="8780" y="2429"/>
                    <a:pt x="8474" y="2429"/>
                  </a:cubicBezTo>
                  <a:cubicBezTo>
                    <a:pt x="8336" y="2429"/>
                    <a:pt x="8198" y="2463"/>
                    <a:pt x="8073" y="2536"/>
                  </a:cubicBezTo>
                  <a:cubicBezTo>
                    <a:pt x="7639" y="2802"/>
                    <a:pt x="7473" y="3336"/>
                    <a:pt x="7739" y="3736"/>
                  </a:cubicBezTo>
                  <a:cubicBezTo>
                    <a:pt x="7906" y="4037"/>
                    <a:pt x="8240" y="4203"/>
                    <a:pt x="8573" y="4203"/>
                  </a:cubicBezTo>
                  <a:lnTo>
                    <a:pt x="8773" y="4837"/>
                  </a:lnTo>
                  <a:cubicBezTo>
                    <a:pt x="8407" y="4971"/>
                    <a:pt x="8073" y="5071"/>
                    <a:pt x="7739" y="5304"/>
                  </a:cubicBezTo>
                  <a:lnTo>
                    <a:pt x="6338" y="2902"/>
                  </a:lnTo>
                  <a:cubicBezTo>
                    <a:pt x="6672" y="2636"/>
                    <a:pt x="6772" y="2169"/>
                    <a:pt x="6572" y="1802"/>
                  </a:cubicBezTo>
                  <a:cubicBezTo>
                    <a:pt x="6393" y="1510"/>
                    <a:pt x="6093" y="1340"/>
                    <a:pt x="5784" y="1340"/>
                  </a:cubicBezTo>
                  <a:cubicBezTo>
                    <a:pt x="5633" y="1340"/>
                    <a:pt x="5480" y="1380"/>
                    <a:pt x="5338" y="1468"/>
                  </a:cubicBezTo>
                  <a:cubicBezTo>
                    <a:pt x="4937" y="1702"/>
                    <a:pt x="4771" y="2235"/>
                    <a:pt x="5004" y="2669"/>
                  </a:cubicBezTo>
                  <a:cubicBezTo>
                    <a:pt x="5176" y="2939"/>
                    <a:pt x="5456" y="3101"/>
                    <a:pt x="5765" y="3101"/>
                  </a:cubicBezTo>
                  <a:cubicBezTo>
                    <a:pt x="5876" y="3101"/>
                    <a:pt x="5990" y="3080"/>
                    <a:pt x="6105" y="3036"/>
                  </a:cubicBezTo>
                  <a:lnTo>
                    <a:pt x="7473" y="5404"/>
                  </a:lnTo>
                  <a:cubicBezTo>
                    <a:pt x="7006" y="5704"/>
                    <a:pt x="6605" y="6038"/>
                    <a:pt x="6238" y="6405"/>
                  </a:cubicBezTo>
                  <a:lnTo>
                    <a:pt x="5805" y="6138"/>
                  </a:lnTo>
                  <a:cubicBezTo>
                    <a:pt x="5971" y="5871"/>
                    <a:pt x="6005" y="5504"/>
                    <a:pt x="5838" y="5204"/>
                  </a:cubicBezTo>
                  <a:cubicBezTo>
                    <a:pt x="5677" y="4929"/>
                    <a:pt x="5375" y="4764"/>
                    <a:pt x="5060" y="4764"/>
                  </a:cubicBezTo>
                  <a:cubicBezTo>
                    <a:pt x="4917" y="4764"/>
                    <a:pt x="4772" y="4798"/>
                    <a:pt x="4637" y="4871"/>
                  </a:cubicBezTo>
                  <a:cubicBezTo>
                    <a:pt x="4237" y="5137"/>
                    <a:pt x="4070" y="5671"/>
                    <a:pt x="4304" y="6071"/>
                  </a:cubicBezTo>
                  <a:cubicBezTo>
                    <a:pt x="4483" y="6363"/>
                    <a:pt x="4782" y="6533"/>
                    <a:pt x="5081" y="6533"/>
                  </a:cubicBezTo>
                  <a:cubicBezTo>
                    <a:pt x="5227" y="6533"/>
                    <a:pt x="5373" y="6493"/>
                    <a:pt x="5504" y="6405"/>
                  </a:cubicBezTo>
                  <a:cubicBezTo>
                    <a:pt x="5571" y="6372"/>
                    <a:pt x="5605" y="6372"/>
                    <a:pt x="5605" y="6338"/>
                  </a:cubicBezTo>
                  <a:lnTo>
                    <a:pt x="6005" y="6638"/>
                  </a:lnTo>
                  <a:cubicBezTo>
                    <a:pt x="5971" y="6705"/>
                    <a:pt x="5905" y="6772"/>
                    <a:pt x="5838" y="6839"/>
                  </a:cubicBezTo>
                  <a:cubicBezTo>
                    <a:pt x="5671" y="7039"/>
                    <a:pt x="5504" y="7239"/>
                    <a:pt x="5404" y="7506"/>
                  </a:cubicBezTo>
                  <a:lnTo>
                    <a:pt x="3003" y="6138"/>
                  </a:lnTo>
                  <a:cubicBezTo>
                    <a:pt x="3169" y="5704"/>
                    <a:pt x="3003" y="5237"/>
                    <a:pt x="2636" y="5037"/>
                  </a:cubicBezTo>
                  <a:cubicBezTo>
                    <a:pt x="2511" y="4964"/>
                    <a:pt x="2370" y="4931"/>
                    <a:pt x="2228" y="4931"/>
                  </a:cubicBezTo>
                  <a:cubicBezTo>
                    <a:pt x="1914" y="4931"/>
                    <a:pt x="1596" y="5095"/>
                    <a:pt x="1435" y="5371"/>
                  </a:cubicBezTo>
                  <a:cubicBezTo>
                    <a:pt x="1168" y="5805"/>
                    <a:pt x="1335" y="6338"/>
                    <a:pt x="1768" y="6605"/>
                  </a:cubicBezTo>
                  <a:cubicBezTo>
                    <a:pt x="1896" y="6674"/>
                    <a:pt x="2039" y="6708"/>
                    <a:pt x="2183" y="6708"/>
                  </a:cubicBezTo>
                  <a:cubicBezTo>
                    <a:pt x="2454" y="6708"/>
                    <a:pt x="2728" y="6590"/>
                    <a:pt x="2903" y="6372"/>
                  </a:cubicBezTo>
                  <a:lnTo>
                    <a:pt x="5271" y="7773"/>
                  </a:lnTo>
                  <a:cubicBezTo>
                    <a:pt x="5004" y="8173"/>
                    <a:pt x="4837" y="8607"/>
                    <a:pt x="4737" y="9107"/>
                  </a:cubicBezTo>
                  <a:lnTo>
                    <a:pt x="4304" y="9007"/>
                  </a:lnTo>
                  <a:cubicBezTo>
                    <a:pt x="4304" y="8840"/>
                    <a:pt x="4270" y="8707"/>
                    <a:pt x="4170" y="8607"/>
                  </a:cubicBezTo>
                  <a:cubicBezTo>
                    <a:pt x="4013" y="8315"/>
                    <a:pt x="3721" y="8144"/>
                    <a:pt x="3415" y="8144"/>
                  </a:cubicBezTo>
                  <a:cubicBezTo>
                    <a:pt x="3265" y="8144"/>
                    <a:pt x="3112" y="8185"/>
                    <a:pt x="2969" y="8273"/>
                  </a:cubicBezTo>
                  <a:cubicBezTo>
                    <a:pt x="2569" y="8506"/>
                    <a:pt x="2402" y="9040"/>
                    <a:pt x="2636" y="9474"/>
                  </a:cubicBezTo>
                  <a:cubicBezTo>
                    <a:pt x="2819" y="9749"/>
                    <a:pt x="3129" y="9914"/>
                    <a:pt x="3435" y="9914"/>
                  </a:cubicBezTo>
                  <a:cubicBezTo>
                    <a:pt x="3574" y="9914"/>
                    <a:pt x="3712" y="9880"/>
                    <a:pt x="3837" y="9807"/>
                  </a:cubicBezTo>
                  <a:cubicBezTo>
                    <a:pt x="4070" y="9674"/>
                    <a:pt x="4170" y="9507"/>
                    <a:pt x="4237" y="9307"/>
                  </a:cubicBezTo>
                  <a:lnTo>
                    <a:pt x="4604" y="9374"/>
                  </a:lnTo>
                  <a:cubicBezTo>
                    <a:pt x="4504" y="9807"/>
                    <a:pt x="4437" y="10208"/>
                    <a:pt x="4437" y="10675"/>
                  </a:cubicBezTo>
                  <a:lnTo>
                    <a:pt x="1768" y="10675"/>
                  </a:lnTo>
                  <a:cubicBezTo>
                    <a:pt x="1668" y="10274"/>
                    <a:pt x="1335" y="9941"/>
                    <a:pt x="901" y="9941"/>
                  </a:cubicBezTo>
                  <a:cubicBezTo>
                    <a:pt x="401" y="9941"/>
                    <a:pt x="1" y="10341"/>
                    <a:pt x="1" y="10808"/>
                  </a:cubicBezTo>
                  <a:cubicBezTo>
                    <a:pt x="1" y="11308"/>
                    <a:pt x="434" y="11675"/>
                    <a:pt x="901" y="11675"/>
                  </a:cubicBezTo>
                  <a:cubicBezTo>
                    <a:pt x="1335" y="11675"/>
                    <a:pt x="1668" y="11342"/>
                    <a:pt x="1768" y="10908"/>
                  </a:cubicBezTo>
                  <a:lnTo>
                    <a:pt x="4437" y="10908"/>
                  </a:lnTo>
                  <a:cubicBezTo>
                    <a:pt x="4437" y="11375"/>
                    <a:pt x="4504" y="11876"/>
                    <a:pt x="4604" y="12309"/>
                  </a:cubicBezTo>
                  <a:cubicBezTo>
                    <a:pt x="4422" y="12148"/>
                    <a:pt x="4204" y="12059"/>
                    <a:pt x="3985" y="12059"/>
                  </a:cubicBezTo>
                  <a:cubicBezTo>
                    <a:pt x="3843" y="12059"/>
                    <a:pt x="3701" y="12097"/>
                    <a:pt x="3570" y="12176"/>
                  </a:cubicBezTo>
                  <a:cubicBezTo>
                    <a:pt x="3136" y="12409"/>
                    <a:pt x="2969" y="12976"/>
                    <a:pt x="3236" y="13377"/>
                  </a:cubicBezTo>
                  <a:cubicBezTo>
                    <a:pt x="3393" y="13668"/>
                    <a:pt x="3685" y="13839"/>
                    <a:pt x="3992" y="13839"/>
                  </a:cubicBezTo>
                  <a:cubicBezTo>
                    <a:pt x="4141" y="13839"/>
                    <a:pt x="4295" y="13798"/>
                    <a:pt x="4437" y="13710"/>
                  </a:cubicBezTo>
                  <a:cubicBezTo>
                    <a:pt x="4637" y="13577"/>
                    <a:pt x="4804" y="13377"/>
                    <a:pt x="4837" y="13143"/>
                  </a:cubicBezTo>
                  <a:cubicBezTo>
                    <a:pt x="4937" y="13377"/>
                    <a:pt x="5071" y="13577"/>
                    <a:pt x="5171" y="13844"/>
                  </a:cubicBezTo>
                  <a:lnTo>
                    <a:pt x="2903" y="15145"/>
                  </a:lnTo>
                  <a:cubicBezTo>
                    <a:pt x="2706" y="14927"/>
                    <a:pt x="2439" y="14808"/>
                    <a:pt x="2175" y="14808"/>
                  </a:cubicBezTo>
                  <a:cubicBezTo>
                    <a:pt x="2035" y="14808"/>
                    <a:pt x="1896" y="14842"/>
                    <a:pt x="1768" y="14911"/>
                  </a:cubicBezTo>
                  <a:cubicBezTo>
                    <a:pt x="1335" y="15178"/>
                    <a:pt x="1168" y="15712"/>
                    <a:pt x="1435" y="16145"/>
                  </a:cubicBezTo>
                  <a:cubicBezTo>
                    <a:pt x="1596" y="16421"/>
                    <a:pt x="1914" y="16586"/>
                    <a:pt x="2228" y="16586"/>
                  </a:cubicBezTo>
                  <a:cubicBezTo>
                    <a:pt x="2370" y="16586"/>
                    <a:pt x="2511" y="16552"/>
                    <a:pt x="2636" y="16479"/>
                  </a:cubicBezTo>
                  <a:cubicBezTo>
                    <a:pt x="3003" y="16245"/>
                    <a:pt x="3169" y="15812"/>
                    <a:pt x="3003" y="15378"/>
                  </a:cubicBezTo>
                  <a:lnTo>
                    <a:pt x="5304" y="14110"/>
                  </a:lnTo>
                  <a:cubicBezTo>
                    <a:pt x="5471" y="14377"/>
                    <a:pt x="5671" y="14644"/>
                    <a:pt x="5905" y="14944"/>
                  </a:cubicBezTo>
                  <a:cubicBezTo>
                    <a:pt x="5971" y="15044"/>
                    <a:pt x="6072" y="15145"/>
                    <a:pt x="6172" y="15211"/>
                  </a:cubicBezTo>
                  <a:lnTo>
                    <a:pt x="5971" y="15411"/>
                  </a:lnTo>
                  <a:cubicBezTo>
                    <a:pt x="5814" y="15307"/>
                    <a:pt x="5639" y="15257"/>
                    <a:pt x="5465" y="15257"/>
                  </a:cubicBezTo>
                  <a:cubicBezTo>
                    <a:pt x="5306" y="15257"/>
                    <a:pt x="5147" y="15298"/>
                    <a:pt x="5004" y="15378"/>
                  </a:cubicBezTo>
                  <a:cubicBezTo>
                    <a:pt x="4604" y="15645"/>
                    <a:pt x="4437" y="16179"/>
                    <a:pt x="4671" y="16612"/>
                  </a:cubicBezTo>
                  <a:cubicBezTo>
                    <a:pt x="4854" y="16888"/>
                    <a:pt x="5164" y="17053"/>
                    <a:pt x="5481" y="17053"/>
                  </a:cubicBezTo>
                  <a:cubicBezTo>
                    <a:pt x="5624" y="17053"/>
                    <a:pt x="5769" y="17019"/>
                    <a:pt x="5905" y="16946"/>
                  </a:cubicBezTo>
                  <a:cubicBezTo>
                    <a:pt x="6305" y="16679"/>
                    <a:pt x="6472" y="16145"/>
                    <a:pt x="6238" y="15712"/>
                  </a:cubicBezTo>
                  <a:cubicBezTo>
                    <a:pt x="6238" y="15678"/>
                    <a:pt x="6172" y="15678"/>
                    <a:pt x="6172" y="15645"/>
                  </a:cubicBezTo>
                  <a:lnTo>
                    <a:pt x="6405" y="15445"/>
                  </a:lnTo>
                  <a:cubicBezTo>
                    <a:pt x="6739" y="15778"/>
                    <a:pt x="7106" y="16012"/>
                    <a:pt x="7473" y="16279"/>
                  </a:cubicBezTo>
                  <a:lnTo>
                    <a:pt x="6172" y="18514"/>
                  </a:lnTo>
                  <a:cubicBezTo>
                    <a:pt x="6066" y="18470"/>
                    <a:pt x="5956" y="18449"/>
                    <a:pt x="5847" y="18449"/>
                  </a:cubicBezTo>
                  <a:cubicBezTo>
                    <a:pt x="5543" y="18449"/>
                    <a:pt x="5251" y="18610"/>
                    <a:pt x="5104" y="18881"/>
                  </a:cubicBezTo>
                  <a:cubicBezTo>
                    <a:pt x="4837" y="19314"/>
                    <a:pt x="5004" y="19848"/>
                    <a:pt x="5438" y="20115"/>
                  </a:cubicBezTo>
                  <a:cubicBezTo>
                    <a:pt x="5563" y="20188"/>
                    <a:pt x="5704" y="20222"/>
                    <a:pt x="5846" y="20222"/>
                  </a:cubicBezTo>
                  <a:cubicBezTo>
                    <a:pt x="6159" y="20222"/>
                    <a:pt x="6478" y="20057"/>
                    <a:pt x="6639" y="19781"/>
                  </a:cubicBezTo>
                  <a:cubicBezTo>
                    <a:pt x="6839" y="19381"/>
                    <a:pt x="6772" y="18881"/>
                    <a:pt x="6438" y="18647"/>
                  </a:cubicBezTo>
                  <a:lnTo>
                    <a:pt x="7739" y="16379"/>
                  </a:lnTo>
                  <a:cubicBezTo>
                    <a:pt x="8073" y="16612"/>
                    <a:pt x="8440" y="16712"/>
                    <a:pt x="8807" y="16846"/>
                  </a:cubicBezTo>
                  <a:lnTo>
                    <a:pt x="8640" y="17313"/>
                  </a:lnTo>
                  <a:cubicBezTo>
                    <a:pt x="8473" y="17313"/>
                    <a:pt x="8306" y="17346"/>
                    <a:pt x="8140" y="17446"/>
                  </a:cubicBezTo>
                  <a:cubicBezTo>
                    <a:pt x="7739" y="17680"/>
                    <a:pt x="7573" y="18213"/>
                    <a:pt x="7806" y="18647"/>
                  </a:cubicBezTo>
                  <a:cubicBezTo>
                    <a:pt x="7990" y="18922"/>
                    <a:pt x="8300" y="19087"/>
                    <a:pt x="8606" y="19087"/>
                  </a:cubicBezTo>
                  <a:cubicBezTo>
                    <a:pt x="8744" y="19087"/>
                    <a:pt x="8882" y="19053"/>
                    <a:pt x="9007" y="18981"/>
                  </a:cubicBezTo>
                  <a:cubicBezTo>
                    <a:pt x="9441" y="18714"/>
                    <a:pt x="9607" y="18180"/>
                    <a:pt x="9341" y="17780"/>
                  </a:cubicBezTo>
                  <a:cubicBezTo>
                    <a:pt x="9274" y="17613"/>
                    <a:pt x="9107" y="17480"/>
                    <a:pt x="8940" y="17379"/>
                  </a:cubicBezTo>
                  <a:lnTo>
                    <a:pt x="9074" y="16979"/>
                  </a:lnTo>
                  <a:cubicBezTo>
                    <a:pt x="9574" y="17113"/>
                    <a:pt x="10108" y="17179"/>
                    <a:pt x="10641" y="17213"/>
                  </a:cubicBezTo>
                  <a:lnTo>
                    <a:pt x="10641" y="19815"/>
                  </a:lnTo>
                  <a:cubicBezTo>
                    <a:pt x="10241" y="19881"/>
                    <a:pt x="9908" y="20215"/>
                    <a:pt x="9908" y="20682"/>
                  </a:cubicBezTo>
                  <a:cubicBezTo>
                    <a:pt x="9908" y="21182"/>
                    <a:pt x="10308" y="21549"/>
                    <a:pt x="10775" y="21549"/>
                  </a:cubicBezTo>
                  <a:cubicBezTo>
                    <a:pt x="11275" y="21549"/>
                    <a:pt x="11642" y="21149"/>
                    <a:pt x="11642" y="20682"/>
                  </a:cubicBezTo>
                  <a:cubicBezTo>
                    <a:pt x="11642" y="20215"/>
                    <a:pt x="11309" y="19881"/>
                    <a:pt x="10908" y="19815"/>
                  </a:cubicBezTo>
                  <a:lnTo>
                    <a:pt x="10908" y="17213"/>
                  </a:lnTo>
                  <a:cubicBezTo>
                    <a:pt x="11442" y="17213"/>
                    <a:pt x="11942" y="17146"/>
                    <a:pt x="12443" y="17013"/>
                  </a:cubicBezTo>
                  <a:lnTo>
                    <a:pt x="12509" y="17446"/>
                  </a:lnTo>
                  <a:cubicBezTo>
                    <a:pt x="12476" y="17446"/>
                    <a:pt x="12443" y="17480"/>
                    <a:pt x="12409" y="17513"/>
                  </a:cubicBezTo>
                  <a:cubicBezTo>
                    <a:pt x="11976" y="17780"/>
                    <a:pt x="11809" y="18313"/>
                    <a:pt x="12076" y="18714"/>
                  </a:cubicBezTo>
                  <a:cubicBezTo>
                    <a:pt x="12233" y="19005"/>
                    <a:pt x="12525" y="19176"/>
                    <a:pt x="12831" y="19176"/>
                  </a:cubicBezTo>
                  <a:cubicBezTo>
                    <a:pt x="12981" y="19176"/>
                    <a:pt x="13134" y="19135"/>
                    <a:pt x="13277" y="19047"/>
                  </a:cubicBezTo>
                  <a:cubicBezTo>
                    <a:pt x="13677" y="18814"/>
                    <a:pt x="13844" y="18280"/>
                    <a:pt x="13610" y="17846"/>
                  </a:cubicBezTo>
                  <a:cubicBezTo>
                    <a:pt x="13443" y="17546"/>
                    <a:pt x="13143" y="17379"/>
                    <a:pt x="12810" y="17379"/>
                  </a:cubicBezTo>
                  <a:lnTo>
                    <a:pt x="12676" y="16946"/>
                  </a:lnTo>
                  <a:cubicBezTo>
                    <a:pt x="13077" y="16812"/>
                    <a:pt x="13443" y="16646"/>
                    <a:pt x="13810" y="16445"/>
                  </a:cubicBezTo>
                  <a:lnTo>
                    <a:pt x="15111" y="18680"/>
                  </a:lnTo>
                  <a:cubicBezTo>
                    <a:pt x="14778" y="18981"/>
                    <a:pt x="14678" y="19448"/>
                    <a:pt x="14911" y="19815"/>
                  </a:cubicBezTo>
                  <a:cubicBezTo>
                    <a:pt x="15072" y="20090"/>
                    <a:pt x="15375" y="20255"/>
                    <a:pt x="15689" y="20255"/>
                  </a:cubicBezTo>
                  <a:cubicBezTo>
                    <a:pt x="15832" y="20255"/>
                    <a:pt x="15977" y="20221"/>
                    <a:pt x="16112" y="20148"/>
                  </a:cubicBezTo>
                  <a:cubicBezTo>
                    <a:pt x="16512" y="19881"/>
                    <a:pt x="16679" y="19348"/>
                    <a:pt x="16446" y="18947"/>
                  </a:cubicBezTo>
                  <a:cubicBezTo>
                    <a:pt x="16298" y="18651"/>
                    <a:pt x="16003" y="18483"/>
                    <a:pt x="15685" y="18483"/>
                  </a:cubicBezTo>
                  <a:cubicBezTo>
                    <a:pt x="15573" y="18483"/>
                    <a:pt x="15458" y="18504"/>
                    <a:pt x="15345" y="18547"/>
                  </a:cubicBezTo>
                  <a:lnTo>
                    <a:pt x="14077" y="16312"/>
                  </a:lnTo>
                  <a:cubicBezTo>
                    <a:pt x="14511" y="16012"/>
                    <a:pt x="14978" y="15645"/>
                    <a:pt x="15345" y="15278"/>
                  </a:cubicBezTo>
                  <a:lnTo>
                    <a:pt x="15812" y="15678"/>
                  </a:lnTo>
                  <a:cubicBezTo>
                    <a:pt x="15612" y="15978"/>
                    <a:pt x="15612" y="16312"/>
                    <a:pt x="15778" y="16646"/>
                  </a:cubicBezTo>
                  <a:cubicBezTo>
                    <a:pt x="15939" y="16921"/>
                    <a:pt x="16258" y="17086"/>
                    <a:pt x="16571" y="17086"/>
                  </a:cubicBezTo>
                  <a:cubicBezTo>
                    <a:pt x="16713" y="17086"/>
                    <a:pt x="16854" y="17052"/>
                    <a:pt x="16979" y="16979"/>
                  </a:cubicBezTo>
                  <a:cubicBezTo>
                    <a:pt x="17413" y="16712"/>
                    <a:pt x="17580" y="16179"/>
                    <a:pt x="17313" y="15778"/>
                  </a:cubicBezTo>
                  <a:cubicBezTo>
                    <a:pt x="17156" y="15487"/>
                    <a:pt x="16849" y="15316"/>
                    <a:pt x="16543" y="15316"/>
                  </a:cubicBezTo>
                  <a:cubicBezTo>
                    <a:pt x="16393" y="15316"/>
                    <a:pt x="16243" y="15357"/>
                    <a:pt x="16112" y="15445"/>
                  </a:cubicBezTo>
                  <a:cubicBezTo>
                    <a:pt x="16079" y="15445"/>
                    <a:pt x="16079" y="15478"/>
                    <a:pt x="16012" y="15478"/>
                  </a:cubicBezTo>
                  <a:lnTo>
                    <a:pt x="15512" y="15044"/>
                  </a:lnTo>
                  <a:cubicBezTo>
                    <a:pt x="15778" y="14778"/>
                    <a:pt x="15979" y="14477"/>
                    <a:pt x="16145" y="14177"/>
                  </a:cubicBezTo>
                  <a:lnTo>
                    <a:pt x="18447" y="15478"/>
                  </a:lnTo>
                  <a:cubicBezTo>
                    <a:pt x="18280" y="15878"/>
                    <a:pt x="18447" y="16345"/>
                    <a:pt x="18814" y="16546"/>
                  </a:cubicBezTo>
                  <a:cubicBezTo>
                    <a:pt x="18956" y="16633"/>
                    <a:pt x="19110" y="16674"/>
                    <a:pt x="19259" y="16674"/>
                  </a:cubicBezTo>
                  <a:cubicBezTo>
                    <a:pt x="19566" y="16674"/>
                    <a:pt x="19858" y="16503"/>
                    <a:pt x="20015" y="16212"/>
                  </a:cubicBezTo>
                  <a:cubicBezTo>
                    <a:pt x="20282" y="15812"/>
                    <a:pt x="20115" y="15278"/>
                    <a:pt x="19681" y="15011"/>
                  </a:cubicBezTo>
                  <a:cubicBezTo>
                    <a:pt x="19544" y="14936"/>
                    <a:pt x="19387" y="14899"/>
                    <a:pt x="19233" y="14899"/>
                  </a:cubicBezTo>
                  <a:cubicBezTo>
                    <a:pt x="18977" y="14899"/>
                    <a:pt x="18726" y="15003"/>
                    <a:pt x="18580" y="15211"/>
                  </a:cubicBezTo>
                  <a:lnTo>
                    <a:pt x="16279" y="13944"/>
                  </a:lnTo>
                  <a:cubicBezTo>
                    <a:pt x="16512" y="13477"/>
                    <a:pt x="16746" y="12943"/>
                    <a:pt x="16846" y="12443"/>
                  </a:cubicBezTo>
                  <a:lnTo>
                    <a:pt x="17413" y="12609"/>
                  </a:lnTo>
                  <a:cubicBezTo>
                    <a:pt x="17413" y="12776"/>
                    <a:pt x="17446" y="12943"/>
                    <a:pt x="17513" y="13110"/>
                  </a:cubicBezTo>
                  <a:cubicBezTo>
                    <a:pt x="17697" y="13385"/>
                    <a:pt x="18007" y="13550"/>
                    <a:pt x="18323" y="13550"/>
                  </a:cubicBezTo>
                  <a:cubicBezTo>
                    <a:pt x="18467" y="13550"/>
                    <a:pt x="18612" y="13516"/>
                    <a:pt x="18747" y="13443"/>
                  </a:cubicBezTo>
                  <a:cubicBezTo>
                    <a:pt x="19148" y="13176"/>
                    <a:pt x="19314" y="12643"/>
                    <a:pt x="19081" y="12209"/>
                  </a:cubicBezTo>
                  <a:cubicBezTo>
                    <a:pt x="18897" y="11934"/>
                    <a:pt x="18587" y="11769"/>
                    <a:pt x="18270" y="11769"/>
                  </a:cubicBezTo>
                  <a:cubicBezTo>
                    <a:pt x="18127" y="11769"/>
                    <a:pt x="17982" y="11803"/>
                    <a:pt x="17847" y="11876"/>
                  </a:cubicBezTo>
                  <a:cubicBezTo>
                    <a:pt x="17680" y="11976"/>
                    <a:pt x="17580" y="12142"/>
                    <a:pt x="17480" y="12309"/>
                  </a:cubicBezTo>
                  <a:lnTo>
                    <a:pt x="16946" y="12142"/>
                  </a:lnTo>
                  <a:cubicBezTo>
                    <a:pt x="16979" y="11842"/>
                    <a:pt x="17013" y="11609"/>
                    <a:pt x="17013" y="11308"/>
                  </a:cubicBezTo>
                  <a:lnTo>
                    <a:pt x="17013" y="11008"/>
                  </a:lnTo>
                  <a:lnTo>
                    <a:pt x="19681" y="11008"/>
                  </a:lnTo>
                  <a:cubicBezTo>
                    <a:pt x="19781" y="11442"/>
                    <a:pt x="20115" y="11775"/>
                    <a:pt x="20582" y="11775"/>
                  </a:cubicBezTo>
                  <a:cubicBezTo>
                    <a:pt x="21082" y="11775"/>
                    <a:pt x="21449" y="11342"/>
                    <a:pt x="21449" y="10875"/>
                  </a:cubicBezTo>
                  <a:cubicBezTo>
                    <a:pt x="21382" y="10341"/>
                    <a:pt x="21016" y="9941"/>
                    <a:pt x="20515" y="9941"/>
                  </a:cubicBezTo>
                  <a:cubicBezTo>
                    <a:pt x="20048" y="9941"/>
                    <a:pt x="19715" y="10274"/>
                    <a:pt x="19648" y="10675"/>
                  </a:cubicBezTo>
                  <a:lnTo>
                    <a:pt x="16979" y="10675"/>
                  </a:lnTo>
                  <a:cubicBezTo>
                    <a:pt x="16979" y="10274"/>
                    <a:pt x="16879" y="9841"/>
                    <a:pt x="16813" y="9474"/>
                  </a:cubicBezTo>
                  <a:lnTo>
                    <a:pt x="17480" y="9340"/>
                  </a:lnTo>
                  <a:cubicBezTo>
                    <a:pt x="17480" y="9374"/>
                    <a:pt x="17513" y="9440"/>
                    <a:pt x="17546" y="9474"/>
                  </a:cubicBezTo>
                  <a:cubicBezTo>
                    <a:pt x="17730" y="9749"/>
                    <a:pt x="18040" y="9914"/>
                    <a:pt x="18357" y="9914"/>
                  </a:cubicBezTo>
                  <a:cubicBezTo>
                    <a:pt x="18500" y="9914"/>
                    <a:pt x="18645" y="9880"/>
                    <a:pt x="18781" y="9807"/>
                  </a:cubicBezTo>
                  <a:cubicBezTo>
                    <a:pt x="19181" y="9541"/>
                    <a:pt x="19348" y="9007"/>
                    <a:pt x="19114" y="8607"/>
                  </a:cubicBezTo>
                  <a:cubicBezTo>
                    <a:pt x="18935" y="8315"/>
                    <a:pt x="18635" y="8144"/>
                    <a:pt x="18327" y="8144"/>
                  </a:cubicBezTo>
                  <a:cubicBezTo>
                    <a:pt x="18176" y="8144"/>
                    <a:pt x="18022" y="8185"/>
                    <a:pt x="17880" y="8273"/>
                  </a:cubicBezTo>
                  <a:cubicBezTo>
                    <a:pt x="17613" y="8440"/>
                    <a:pt x="17446" y="8707"/>
                    <a:pt x="17446" y="9040"/>
                  </a:cubicBezTo>
                  <a:lnTo>
                    <a:pt x="16712" y="9174"/>
                  </a:lnTo>
                  <a:cubicBezTo>
                    <a:pt x="16612" y="8673"/>
                    <a:pt x="16379" y="8206"/>
                    <a:pt x="16145" y="7806"/>
                  </a:cubicBezTo>
                  <a:lnTo>
                    <a:pt x="18514" y="6438"/>
                  </a:lnTo>
                  <a:cubicBezTo>
                    <a:pt x="18701" y="6647"/>
                    <a:pt x="18954" y="6751"/>
                    <a:pt x="19207" y="6751"/>
                  </a:cubicBezTo>
                  <a:cubicBezTo>
                    <a:pt x="19359" y="6751"/>
                    <a:pt x="19510" y="6714"/>
                    <a:pt x="19648" y="6638"/>
                  </a:cubicBezTo>
                  <a:cubicBezTo>
                    <a:pt x="20048" y="6372"/>
                    <a:pt x="20215" y="5838"/>
                    <a:pt x="19981" y="5438"/>
                  </a:cubicBezTo>
                  <a:cubicBezTo>
                    <a:pt x="19825" y="5146"/>
                    <a:pt x="19517" y="4976"/>
                    <a:pt x="19211" y="4976"/>
                  </a:cubicBezTo>
                  <a:cubicBezTo>
                    <a:pt x="19062" y="4976"/>
                    <a:pt x="18912" y="5016"/>
                    <a:pt x="18781" y="5104"/>
                  </a:cubicBezTo>
                  <a:cubicBezTo>
                    <a:pt x="18414" y="5304"/>
                    <a:pt x="18214" y="5771"/>
                    <a:pt x="18414" y="6171"/>
                  </a:cubicBezTo>
                  <a:lnTo>
                    <a:pt x="16012" y="7539"/>
                  </a:lnTo>
                  <a:cubicBezTo>
                    <a:pt x="15912" y="7306"/>
                    <a:pt x="15745" y="7105"/>
                    <a:pt x="15578" y="6872"/>
                  </a:cubicBezTo>
                  <a:cubicBezTo>
                    <a:pt x="15478" y="6772"/>
                    <a:pt x="15345" y="6638"/>
                    <a:pt x="15278" y="6538"/>
                  </a:cubicBezTo>
                  <a:lnTo>
                    <a:pt x="15945" y="5938"/>
                  </a:lnTo>
                  <a:cubicBezTo>
                    <a:pt x="16120" y="6054"/>
                    <a:pt x="16317" y="6126"/>
                    <a:pt x="16517" y="6126"/>
                  </a:cubicBezTo>
                  <a:cubicBezTo>
                    <a:pt x="16661" y="6126"/>
                    <a:pt x="16806" y="6089"/>
                    <a:pt x="16946" y="6005"/>
                  </a:cubicBezTo>
                  <a:cubicBezTo>
                    <a:pt x="17346" y="5771"/>
                    <a:pt x="17513" y="5204"/>
                    <a:pt x="17280" y="4804"/>
                  </a:cubicBezTo>
                  <a:cubicBezTo>
                    <a:pt x="17100" y="4513"/>
                    <a:pt x="16801" y="4342"/>
                    <a:pt x="16502" y="4342"/>
                  </a:cubicBezTo>
                  <a:cubicBezTo>
                    <a:pt x="16356" y="4342"/>
                    <a:pt x="16210" y="4383"/>
                    <a:pt x="16079" y="4470"/>
                  </a:cubicBezTo>
                  <a:cubicBezTo>
                    <a:pt x="15645" y="4704"/>
                    <a:pt x="15478" y="5237"/>
                    <a:pt x="15745" y="5671"/>
                  </a:cubicBezTo>
                  <a:lnTo>
                    <a:pt x="15011" y="6305"/>
                  </a:lnTo>
                  <a:cubicBezTo>
                    <a:pt x="14678" y="5971"/>
                    <a:pt x="14311" y="5671"/>
                    <a:pt x="13910" y="5404"/>
                  </a:cubicBezTo>
                  <a:lnTo>
                    <a:pt x="15278" y="3036"/>
                  </a:lnTo>
                  <a:cubicBezTo>
                    <a:pt x="15384" y="3080"/>
                    <a:pt x="15494" y="3101"/>
                    <a:pt x="15603" y="3101"/>
                  </a:cubicBezTo>
                  <a:cubicBezTo>
                    <a:pt x="15906" y="3101"/>
                    <a:pt x="16198" y="2939"/>
                    <a:pt x="16346" y="2669"/>
                  </a:cubicBezTo>
                  <a:cubicBezTo>
                    <a:pt x="16612" y="2235"/>
                    <a:pt x="16446" y="1702"/>
                    <a:pt x="16012" y="1468"/>
                  </a:cubicBezTo>
                  <a:cubicBezTo>
                    <a:pt x="15880" y="1380"/>
                    <a:pt x="15735" y="1340"/>
                    <a:pt x="15589" y="1340"/>
                  </a:cubicBezTo>
                  <a:cubicBezTo>
                    <a:pt x="15290" y="1340"/>
                    <a:pt x="14990" y="1510"/>
                    <a:pt x="14811" y="1802"/>
                  </a:cubicBezTo>
                  <a:cubicBezTo>
                    <a:pt x="14611" y="2169"/>
                    <a:pt x="14678" y="2669"/>
                    <a:pt x="15011" y="2902"/>
                  </a:cubicBezTo>
                  <a:lnTo>
                    <a:pt x="13644" y="5304"/>
                  </a:lnTo>
                  <a:cubicBezTo>
                    <a:pt x="13277" y="5071"/>
                    <a:pt x="12910" y="4904"/>
                    <a:pt x="12476" y="4804"/>
                  </a:cubicBezTo>
                  <a:lnTo>
                    <a:pt x="12776" y="3536"/>
                  </a:lnTo>
                  <a:cubicBezTo>
                    <a:pt x="12910" y="3536"/>
                    <a:pt x="13077" y="3503"/>
                    <a:pt x="13177" y="3403"/>
                  </a:cubicBezTo>
                  <a:cubicBezTo>
                    <a:pt x="13610" y="3169"/>
                    <a:pt x="13777" y="2636"/>
                    <a:pt x="13510" y="2202"/>
                  </a:cubicBezTo>
                  <a:cubicBezTo>
                    <a:pt x="13349" y="1927"/>
                    <a:pt x="13047" y="1762"/>
                    <a:pt x="12732" y="1762"/>
                  </a:cubicBezTo>
                  <a:cubicBezTo>
                    <a:pt x="12590" y="1762"/>
                    <a:pt x="12445" y="1796"/>
                    <a:pt x="12309" y="1868"/>
                  </a:cubicBezTo>
                  <a:cubicBezTo>
                    <a:pt x="11909" y="2135"/>
                    <a:pt x="11742" y="2669"/>
                    <a:pt x="11976" y="3069"/>
                  </a:cubicBezTo>
                  <a:cubicBezTo>
                    <a:pt x="12109" y="3303"/>
                    <a:pt x="12276" y="3403"/>
                    <a:pt x="12476" y="3503"/>
                  </a:cubicBezTo>
                  <a:lnTo>
                    <a:pt x="12176" y="4704"/>
                  </a:lnTo>
                  <a:cubicBezTo>
                    <a:pt x="11742" y="4570"/>
                    <a:pt x="11275" y="4537"/>
                    <a:pt x="10808" y="4537"/>
                  </a:cubicBezTo>
                  <a:lnTo>
                    <a:pt x="10808" y="1735"/>
                  </a:lnTo>
                  <a:cubicBezTo>
                    <a:pt x="11242" y="1668"/>
                    <a:pt x="11575" y="1335"/>
                    <a:pt x="11575" y="868"/>
                  </a:cubicBezTo>
                  <a:cubicBezTo>
                    <a:pt x="11575" y="367"/>
                    <a:pt x="11142" y="0"/>
                    <a:pt x="10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7267013" y="2476675"/>
              <a:ext cx="190200" cy="19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itle 3">
            <a:extLst>
              <a:ext uri="{FF2B5EF4-FFF2-40B4-BE49-F238E27FC236}">
                <a16:creationId xmlns:a16="http://schemas.microsoft.com/office/drawing/2014/main" id="{9705D695-E7E3-483C-8114-7C55C5B978F2}"/>
              </a:ext>
            </a:extLst>
          </p:cNvPr>
          <p:cNvSpPr txBox="1">
            <a:spLocks/>
          </p:cNvSpPr>
          <p:nvPr/>
        </p:nvSpPr>
        <p:spPr>
          <a:xfrm>
            <a:off x="1756854" y="249773"/>
            <a:ext cx="563029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Performed Methodology</a:t>
            </a:r>
          </a:p>
        </p:txBody>
      </p:sp>
    </p:spTree>
    <p:extLst>
      <p:ext uri="{BB962C8B-B14F-4D97-AF65-F5344CB8AC3E}">
        <p14:creationId xmlns:p14="http://schemas.microsoft.com/office/powerpoint/2010/main" val="333506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A4E2C-C48D-45B1-85C9-78FBECC5AAE1}"/>
              </a:ext>
            </a:extLst>
          </p:cNvPr>
          <p:cNvSpPr txBox="1">
            <a:spLocks/>
          </p:cNvSpPr>
          <p:nvPr/>
        </p:nvSpPr>
        <p:spPr>
          <a:xfrm>
            <a:off x="1095819" y="249773"/>
            <a:ext cx="695236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Leave One Out Cross Validation</a:t>
            </a:r>
          </a:p>
        </p:txBody>
      </p:sp>
      <p:sp>
        <p:nvSpPr>
          <p:cNvPr id="12" name="Google Shape;7181;p63">
            <a:extLst>
              <a:ext uri="{FF2B5EF4-FFF2-40B4-BE49-F238E27FC236}">
                <a16:creationId xmlns:a16="http://schemas.microsoft.com/office/drawing/2014/main" id="{B8F62885-0A55-43AD-9F2C-0B766C0035F2}"/>
              </a:ext>
            </a:extLst>
          </p:cNvPr>
          <p:cNvSpPr>
            <a:spLocks noChangeAspect="1"/>
          </p:cNvSpPr>
          <p:nvPr/>
        </p:nvSpPr>
        <p:spPr>
          <a:xfrm>
            <a:off x="585267" y="147992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TextBox 12">
            <a:extLst>
              <a:ext uri="{FF2B5EF4-FFF2-40B4-BE49-F238E27FC236}">
                <a16:creationId xmlns:a16="http://schemas.microsoft.com/office/drawing/2014/main" id="{34EE111D-AEEB-4ABD-ADA5-3EAB3A6B3F50}"/>
              </a:ext>
            </a:extLst>
          </p:cNvPr>
          <p:cNvSpPr txBox="1"/>
          <p:nvPr/>
        </p:nvSpPr>
        <p:spPr>
          <a:xfrm>
            <a:off x="1018057" y="1330497"/>
            <a:ext cx="5251759" cy="646331"/>
          </a:xfrm>
          <a:prstGeom prst="rect">
            <a:avLst/>
          </a:prstGeom>
          <a:noFill/>
        </p:spPr>
        <p:txBody>
          <a:bodyPr wrap="none" rtlCol="0">
            <a:spAutoFit/>
          </a:bodyPr>
          <a:lstStyle/>
          <a:p>
            <a:r>
              <a:rPr lang="en-US" sz="1800" dirty="0">
                <a:latin typeface="Lato" panose="020B0604020202020204" charset="0"/>
              </a:rPr>
              <a:t>Extreme version of k-fold cross validation using all </a:t>
            </a:r>
          </a:p>
          <a:p>
            <a:r>
              <a:rPr lang="en-US" sz="1800" dirty="0">
                <a:latin typeface="Lato" panose="020B0604020202020204" charset="0"/>
              </a:rPr>
              <a:t>but one data point as train set; left out = test set</a:t>
            </a:r>
          </a:p>
        </p:txBody>
      </p:sp>
      <p:sp>
        <p:nvSpPr>
          <p:cNvPr id="14" name="Google Shape;7181;p63">
            <a:extLst>
              <a:ext uri="{FF2B5EF4-FFF2-40B4-BE49-F238E27FC236}">
                <a16:creationId xmlns:a16="http://schemas.microsoft.com/office/drawing/2014/main" id="{AE20A0BD-D3D4-45C0-8E95-65BC770892C6}"/>
              </a:ext>
            </a:extLst>
          </p:cNvPr>
          <p:cNvSpPr>
            <a:spLocks noChangeAspect="1"/>
          </p:cNvSpPr>
          <p:nvPr/>
        </p:nvSpPr>
        <p:spPr>
          <a:xfrm>
            <a:off x="585267" y="2411565"/>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TextBox 14">
            <a:extLst>
              <a:ext uri="{FF2B5EF4-FFF2-40B4-BE49-F238E27FC236}">
                <a16:creationId xmlns:a16="http://schemas.microsoft.com/office/drawing/2014/main" id="{5B050ACA-8E75-4F80-BB22-68394F0062FB}"/>
              </a:ext>
            </a:extLst>
          </p:cNvPr>
          <p:cNvSpPr txBox="1"/>
          <p:nvPr/>
        </p:nvSpPr>
        <p:spPr>
          <a:xfrm>
            <a:off x="1018057" y="2262136"/>
            <a:ext cx="7170553" cy="646331"/>
          </a:xfrm>
          <a:prstGeom prst="rect">
            <a:avLst/>
          </a:prstGeom>
          <a:noFill/>
        </p:spPr>
        <p:txBody>
          <a:bodyPr wrap="none" rtlCol="0">
            <a:spAutoFit/>
          </a:bodyPr>
          <a:lstStyle/>
          <a:p>
            <a:r>
              <a:rPr lang="en-US" sz="1800" dirty="0">
                <a:latin typeface="Lato" panose="020B0604020202020204" charset="0"/>
              </a:rPr>
              <a:t>Advantage: more robust model performance and no randomness</a:t>
            </a:r>
          </a:p>
          <a:p>
            <a:r>
              <a:rPr lang="en-US" sz="1800" dirty="0">
                <a:latin typeface="Lato" panose="020B0604020202020204" charset="0"/>
              </a:rPr>
              <a:t>Disadvantage: variability of model performance and computation cost</a:t>
            </a:r>
          </a:p>
        </p:txBody>
      </p:sp>
      <p:sp>
        <p:nvSpPr>
          <p:cNvPr id="16" name="Google Shape;7181;p63">
            <a:extLst>
              <a:ext uri="{FF2B5EF4-FFF2-40B4-BE49-F238E27FC236}">
                <a16:creationId xmlns:a16="http://schemas.microsoft.com/office/drawing/2014/main" id="{B1B0291D-853D-48E1-80C3-302968554D66}"/>
              </a:ext>
            </a:extLst>
          </p:cNvPr>
          <p:cNvSpPr>
            <a:spLocks noChangeAspect="1"/>
          </p:cNvSpPr>
          <p:nvPr/>
        </p:nvSpPr>
        <p:spPr>
          <a:xfrm>
            <a:off x="585267" y="3204705"/>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TextBox 17">
            <a:extLst>
              <a:ext uri="{FF2B5EF4-FFF2-40B4-BE49-F238E27FC236}">
                <a16:creationId xmlns:a16="http://schemas.microsoft.com/office/drawing/2014/main" id="{279C1C36-5876-4030-94F5-3C50CA5A4AB6}"/>
              </a:ext>
            </a:extLst>
          </p:cNvPr>
          <p:cNvSpPr txBox="1"/>
          <p:nvPr/>
        </p:nvSpPr>
        <p:spPr>
          <a:xfrm>
            <a:off x="1018057" y="3193775"/>
            <a:ext cx="4633000" cy="369332"/>
          </a:xfrm>
          <a:prstGeom prst="rect">
            <a:avLst/>
          </a:prstGeom>
          <a:noFill/>
        </p:spPr>
        <p:txBody>
          <a:bodyPr wrap="none" rtlCol="0">
            <a:spAutoFit/>
          </a:bodyPr>
          <a:lstStyle/>
          <a:p>
            <a:r>
              <a:rPr lang="en-US" sz="1800" dirty="0">
                <a:latin typeface="Lato" panose="020B0604020202020204" charset="0"/>
              </a:rPr>
              <a:t>We can use LOOCV to handle small datasets</a:t>
            </a:r>
          </a:p>
        </p:txBody>
      </p:sp>
    </p:spTree>
    <p:extLst>
      <p:ext uri="{BB962C8B-B14F-4D97-AF65-F5344CB8AC3E}">
        <p14:creationId xmlns:p14="http://schemas.microsoft.com/office/powerpoint/2010/main" val="11591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46" name="Title 3">
            <a:extLst>
              <a:ext uri="{FF2B5EF4-FFF2-40B4-BE49-F238E27FC236}">
                <a16:creationId xmlns:a16="http://schemas.microsoft.com/office/drawing/2014/main" id="{6E6A792E-7C54-4147-A403-7FF359638FDF}"/>
              </a:ext>
            </a:extLst>
          </p:cNvPr>
          <p:cNvSpPr txBox="1">
            <a:spLocks/>
          </p:cNvSpPr>
          <p:nvPr/>
        </p:nvSpPr>
        <p:spPr>
          <a:xfrm>
            <a:off x="1959228" y="249773"/>
            <a:ext cx="5225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Results</a:t>
            </a:r>
          </a:p>
        </p:txBody>
      </p:sp>
      <p:pic>
        <p:nvPicPr>
          <p:cNvPr id="5" name="Picture 4">
            <a:extLst>
              <a:ext uri="{FF2B5EF4-FFF2-40B4-BE49-F238E27FC236}">
                <a16:creationId xmlns:a16="http://schemas.microsoft.com/office/drawing/2014/main" id="{64059B6A-8787-4147-9F5A-5AB3146B020E}"/>
              </a:ext>
            </a:extLst>
          </p:cNvPr>
          <p:cNvPicPr>
            <a:picLocks noChangeAspect="1"/>
          </p:cNvPicPr>
          <p:nvPr/>
        </p:nvPicPr>
        <p:blipFill>
          <a:blip r:embed="rId3"/>
          <a:srcRect/>
          <a:stretch/>
        </p:blipFill>
        <p:spPr>
          <a:xfrm>
            <a:off x="1257594" y="885607"/>
            <a:ext cx="6628813" cy="4008120"/>
          </a:xfrm>
          <a:prstGeom prst="rect">
            <a:avLst/>
          </a:prstGeom>
        </p:spPr>
      </p:pic>
    </p:spTree>
    <p:extLst>
      <p:ext uri="{BB962C8B-B14F-4D97-AF65-F5344CB8AC3E}">
        <p14:creationId xmlns:p14="http://schemas.microsoft.com/office/powerpoint/2010/main" val="345493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181;p63">
            <a:extLst>
              <a:ext uri="{FF2B5EF4-FFF2-40B4-BE49-F238E27FC236}">
                <a16:creationId xmlns:a16="http://schemas.microsoft.com/office/drawing/2014/main" id="{80D50DB6-9126-4B2A-A129-7E58EA84DEB4}"/>
              </a:ext>
            </a:extLst>
          </p:cNvPr>
          <p:cNvSpPr>
            <a:spLocks noChangeAspect="1"/>
          </p:cNvSpPr>
          <p:nvPr/>
        </p:nvSpPr>
        <p:spPr>
          <a:xfrm>
            <a:off x="585267" y="161842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7181;p63">
            <a:extLst>
              <a:ext uri="{FF2B5EF4-FFF2-40B4-BE49-F238E27FC236}">
                <a16:creationId xmlns:a16="http://schemas.microsoft.com/office/drawing/2014/main" id="{6C5A4472-74DF-47D9-9B37-28F28173D82C}"/>
              </a:ext>
            </a:extLst>
          </p:cNvPr>
          <p:cNvSpPr>
            <a:spLocks noChangeAspect="1"/>
          </p:cNvSpPr>
          <p:nvPr/>
        </p:nvSpPr>
        <p:spPr>
          <a:xfrm>
            <a:off x="585267" y="247248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7181;p63">
            <a:extLst>
              <a:ext uri="{FF2B5EF4-FFF2-40B4-BE49-F238E27FC236}">
                <a16:creationId xmlns:a16="http://schemas.microsoft.com/office/drawing/2014/main" id="{C52160B1-4B4E-4BC2-939B-8D116D861212}"/>
              </a:ext>
            </a:extLst>
          </p:cNvPr>
          <p:cNvSpPr>
            <a:spLocks noChangeAspect="1"/>
          </p:cNvSpPr>
          <p:nvPr/>
        </p:nvSpPr>
        <p:spPr>
          <a:xfrm>
            <a:off x="585267" y="3280905"/>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Title 3">
            <a:extLst>
              <a:ext uri="{FF2B5EF4-FFF2-40B4-BE49-F238E27FC236}">
                <a16:creationId xmlns:a16="http://schemas.microsoft.com/office/drawing/2014/main" id="{FF4A4E2C-C48D-45B1-85C9-78FBECC5AAE1}"/>
              </a:ext>
            </a:extLst>
          </p:cNvPr>
          <p:cNvSpPr txBox="1">
            <a:spLocks/>
          </p:cNvSpPr>
          <p:nvPr/>
        </p:nvSpPr>
        <p:spPr>
          <a:xfrm>
            <a:off x="1095819" y="249773"/>
            <a:ext cx="695236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Interpreting ML </a:t>
            </a:r>
          </a:p>
          <a:p>
            <a:r>
              <a:rPr lang="en-US" sz="3200" dirty="0">
                <a:solidFill>
                  <a:schemeClr val="accent1">
                    <a:lumMod val="75000"/>
                  </a:schemeClr>
                </a:solidFill>
              </a:rPr>
              <a:t>in a Biological Problem</a:t>
            </a:r>
          </a:p>
        </p:txBody>
      </p:sp>
      <p:sp>
        <p:nvSpPr>
          <p:cNvPr id="12" name="Google Shape;7181;p63">
            <a:extLst>
              <a:ext uri="{FF2B5EF4-FFF2-40B4-BE49-F238E27FC236}">
                <a16:creationId xmlns:a16="http://schemas.microsoft.com/office/drawing/2014/main" id="{B8F62885-0A55-43AD-9F2C-0B766C0035F2}"/>
              </a:ext>
            </a:extLst>
          </p:cNvPr>
          <p:cNvSpPr>
            <a:spLocks noChangeAspect="1"/>
          </p:cNvSpPr>
          <p:nvPr/>
        </p:nvSpPr>
        <p:spPr>
          <a:xfrm>
            <a:off x="585267" y="1617857"/>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TextBox 12">
            <a:extLst>
              <a:ext uri="{FF2B5EF4-FFF2-40B4-BE49-F238E27FC236}">
                <a16:creationId xmlns:a16="http://schemas.microsoft.com/office/drawing/2014/main" id="{34EE111D-AEEB-4ABD-ADA5-3EAB3A6B3F50}"/>
              </a:ext>
            </a:extLst>
          </p:cNvPr>
          <p:cNvSpPr txBox="1"/>
          <p:nvPr/>
        </p:nvSpPr>
        <p:spPr>
          <a:xfrm>
            <a:off x="1018057" y="1606927"/>
            <a:ext cx="5493812" cy="369332"/>
          </a:xfrm>
          <a:prstGeom prst="rect">
            <a:avLst/>
          </a:prstGeom>
          <a:noFill/>
        </p:spPr>
        <p:txBody>
          <a:bodyPr wrap="none" rtlCol="0">
            <a:spAutoFit/>
          </a:bodyPr>
          <a:lstStyle/>
          <a:p>
            <a:r>
              <a:rPr lang="en-US" sz="1800" dirty="0">
                <a:latin typeface="Lato" panose="020B0604020202020204" charset="0"/>
              </a:rPr>
              <a:t>Best Model: Random Forest Classifier, 85% Accuracy</a:t>
            </a:r>
          </a:p>
        </p:txBody>
      </p:sp>
      <p:sp>
        <p:nvSpPr>
          <p:cNvPr id="14" name="Google Shape;7181;p63">
            <a:extLst>
              <a:ext uri="{FF2B5EF4-FFF2-40B4-BE49-F238E27FC236}">
                <a16:creationId xmlns:a16="http://schemas.microsoft.com/office/drawing/2014/main" id="{AE20A0BD-D3D4-45C0-8E95-65BC770892C6}"/>
              </a:ext>
            </a:extLst>
          </p:cNvPr>
          <p:cNvSpPr>
            <a:spLocks noChangeAspect="1"/>
          </p:cNvSpPr>
          <p:nvPr/>
        </p:nvSpPr>
        <p:spPr>
          <a:xfrm>
            <a:off x="585267" y="2469281"/>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TextBox 14">
            <a:extLst>
              <a:ext uri="{FF2B5EF4-FFF2-40B4-BE49-F238E27FC236}">
                <a16:creationId xmlns:a16="http://schemas.microsoft.com/office/drawing/2014/main" id="{5B050ACA-8E75-4F80-BB22-68394F0062FB}"/>
              </a:ext>
            </a:extLst>
          </p:cNvPr>
          <p:cNvSpPr txBox="1"/>
          <p:nvPr/>
        </p:nvSpPr>
        <p:spPr>
          <a:xfrm>
            <a:off x="1018057" y="2458351"/>
            <a:ext cx="5583580" cy="369332"/>
          </a:xfrm>
          <a:prstGeom prst="rect">
            <a:avLst/>
          </a:prstGeom>
          <a:noFill/>
        </p:spPr>
        <p:txBody>
          <a:bodyPr wrap="none" rtlCol="0">
            <a:spAutoFit/>
          </a:bodyPr>
          <a:lstStyle/>
          <a:p>
            <a:r>
              <a:rPr lang="en-US" sz="1800" dirty="0">
                <a:latin typeface="Lato" panose="020B0604020202020204" charset="0"/>
              </a:rPr>
              <a:t>Skepticism on applying model to non-Pakistani People</a:t>
            </a:r>
          </a:p>
        </p:txBody>
      </p:sp>
      <p:sp>
        <p:nvSpPr>
          <p:cNvPr id="16" name="Google Shape;7181;p63">
            <a:extLst>
              <a:ext uri="{FF2B5EF4-FFF2-40B4-BE49-F238E27FC236}">
                <a16:creationId xmlns:a16="http://schemas.microsoft.com/office/drawing/2014/main" id="{B1B0291D-853D-48E1-80C3-302968554D66}"/>
              </a:ext>
            </a:extLst>
          </p:cNvPr>
          <p:cNvSpPr>
            <a:spLocks noChangeAspect="1"/>
          </p:cNvSpPr>
          <p:nvPr/>
        </p:nvSpPr>
        <p:spPr>
          <a:xfrm>
            <a:off x="585267" y="3279987"/>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TextBox 17">
            <a:extLst>
              <a:ext uri="{FF2B5EF4-FFF2-40B4-BE49-F238E27FC236}">
                <a16:creationId xmlns:a16="http://schemas.microsoft.com/office/drawing/2014/main" id="{279C1C36-5876-4030-94F5-3C50CA5A4AB6}"/>
              </a:ext>
            </a:extLst>
          </p:cNvPr>
          <p:cNvSpPr txBox="1"/>
          <p:nvPr/>
        </p:nvSpPr>
        <p:spPr>
          <a:xfrm>
            <a:off x="1018057" y="3269057"/>
            <a:ext cx="5224507" cy="369332"/>
          </a:xfrm>
          <a:prstGeom prst="rect">
            <a:avLst/>
          </a:prstGeom>
          <a:noFill/>
        </p:spPr>
        <p:txBody>
          <a:bodyPr wrap="none" rtlCol="0">
            <a:spAutoFit/>
          </a:bodyPr>
          <a:lstStyle/>
          <a:p>
            <a:r>
              <a:rPr lang="en-US" sz="1800" dirty="0">
                <a:latin typeface="Lato" panose="020B0604020202020204" charset="0"/>
              </a:rPr>
              <a:t>Value: ML model used to augment decision making</a:t>
            </a:r>
          </a:p>
        </p:txBody>
      </p:sp>
    </p:spTree>
    <p:extLst>
      <p:ext uri="{BB962C8B-B14F-4D97-AF65-F5344CB8AC3E}">
        <p14:creationId xmlns:p14="http://schemas.microsoft.com/office/powerpoint/2010/main" val="198021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A4E2C-C48D-45B1-85C9-78FBECC5AAE1}"/>
              </a:ext>
            </a:extLst>
          </p:cNvPr>
          <p:cNvSpPr txBox="1">
            <a:spLocks/>
          </p:cNvSpPr>
          <p:nvPr/>
        </p:nvSpPr>
        <p:spPr>
          <a:xfrm>
            <a:off x="1959228" y="249773"/>
            <a:ext cx="5225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Montserrat"/>
              <a:buNone/>
              <a:defRPr sz="4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9pPr>
          </a:lstStyle>
          <a:p>
            <a:r>
              <a:rPr lang="en-US" sz="3200" dirty="0">
                <a:solidFill>
                  <a:schemeClr val="accent1">
                    <a:lumMod val="75000"/>
                  </a:schemeClr>
                </a:solidFill>
              </a:rPr>
              <a:t>Summary</a:t>
            </a:r>
          </a:p>
        </p:txBody>
      </p:sp>
      <p:sp>
        <p:nvSpPr>
          <p:cNvPr id="12" name="Google Shape;7181;p63">
            <a:extLst>
              <a:ext uri="{FF2B5EF4-FFF2-40B4-BE49-F238E27FC236}">
                <a16:creationId xmlns:a16="http://schemas.microsoft.com/office/drawing/2014/main" id="{B8F62885-0A55-43AD-9F2C-0B766C0035F2}"/>
              </a:ext>
            </a:extLst>
          </p:cNvPr>
          <p:cNvSpPr>
            <a:spLocks noChangeAspect="1"/>
          </p:cNvSpPr>
          <p:nvPr/>
        </p:nvSpPr>
        <p:spPr>
          <a:xfrm>
            <a:off x="585267" y="161842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TextBox 12">
            <a:extLst>
              <a:ext uri="{FF2B5EF4-FFF2-40B4-BE49-F238E27FC236}">
                <a16:creationId xmlns:a16="http://schemas.microsoft.com/office/drawing/2014/main" id="{34EE111D-AEEB-4ABD-ADA5-3EAB3A6B3F50}"/>
              </a:ext>
            </a:extLst>
          </p:cNvPr>
          <p:cNvSpPr txBox="1"/>
          <p:nvPr/>
        </p:nvSpPr>
        <p:spPr>
          <a:xfrm>
            <a:off x="1018057" y="1468997"/>
            <a:ext cx="5851282" cy="646331"/>
          </a:xfrm>
          <a:prstGeom prst="rect">
            <a:avLst/>
          </a:prstGeom>
          <a:noFill/>
        </p:spPr>
        <p:txBody>
          <a:bodyPr wrap="none" rtlCol="0">
            <a:spAutoFit/>
          </a:bodyPr>
          <a:lstStyle/>
          <a:p>
            <a:r>
              <a:rPr lang="en-US" sz="1800" b="0" i="0" dirty="0">
                <a:solidFill>
                  <a:srgbClr val="000000"/>
                </a:solidFill>
                <a:effectLst/>
                <a:latin typeface="Lato" panose="020B0604020202020204" charset="0"/>
              </a:rPr>
              <a:t>We can use the Leave One Out Cross Validation method </a:t>
            </a:r>
          </a:p>
          <a:p>
            <a:r>
              <a:rPr lang="en-US" sz="1800" b="0" i="0" dirty="0">
                <a:solidFill>
                  <a:srgbClr val="000000"/>
                </a:solidFill>
                <a:effectLst/>
                <a:latin typeface="Lato" panose="020B0604020202020204" charset="0"/>
              </a:rPr>
              <a:t>to handle small datasets</a:t>
            </a:r>
            <a:endParaRPr lang="en-US" dirty="0">
              <a:latin typeface="Lato" panose="020B0604020202020204" charset="0"/>
            </a:endParaRPr>
          </a:p>
        </p:txBody>
      </p:sp>
      <p:sp>
        <p:nvSpPr>
          <p:cNvPr id="14" name="Google Shape;7181;p63">
            <a:extLst>
              <a:ext uri="{FF2B5EF4-FFF2-40B4-BE49-F238E27FC236}">
                <a16:creationId xmlns:a16="http://schemas.microsoft.com/office/drawing/2014/main" id="{AE20A0BD-D3D4-45C0-8E95-65BC770892C6}"/>
              </a:ext>
            </a:extLst>
          </p:cNvPr>
          <p:cNvSpPr>
            <a:spLocks noChangeAspect="1"/>
          </p:cNvSpPr>
          <p:nvPr/>
        </p:nvSpPr>
        <p:spPr>
          <a:xfrm>
            <a:off x="585267" y="2472486"/>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TextBox 14">
            <a:extLst>
              <a:ext uri="{FF2B5EF4-FFF2-40B4-BE49-F238E27FC236}">
                <a16:creationId xmlns:a16="http://schemas.microsoft.com/office/drawing/2014/main" id="{5B050ACA-8E75-4F80-BB22-68394F0062FB}"/>
              </a:ext>
            </a:extLst>
          </p:cNvPr>
          <p:cNvSpPr txBox="1"/>
          <p:nvPr/>
        </p:nvSpPr>
        <p:spPr>
          <a:xfrm>
            <a:off x="1018057" y="2323057"/>
            <a:ext cx="6157455" cy="646331"/>
          </a:xfrm>
          <a:prstGeom prst="rect">
            <a:avLst/>
          </a:prstGeom>
          <a:noFill/>
        </p:spPr>
        <p:txBody>
          <a:bodyPr wrap="none" rtlCol="0">
            <a:spAutoFit/>
          </a:bodyPr>
          <a:lstStyle/>
          <a:p>
            <a:r>
              <a:rPr lang="en-US" sz="1800" dirty="0">
                <a:latin typeface="Lato" panose="020B0604020202020204" charset="0"/>
              </a:rPr>
              <a:t>Application and interpretation of ML in a biological problem</a:t>
            </a:r>
          </a:p>
          <a:p>
            <a:r>
              <a:rPr lang="en-US" sz="1800" dirty="0">
                <a:latin typeface="Lato" panose="020B0604020202020204" charset="0"/>
              </a:rPr>
              <a:t>is highly context dependent</a:t>
            </a:r>
          </a:p>
        </p:txBody>
      </p:sp>
      <p:sp>
        <p:nvSpPr>
          <p:cNvPr id="16" name="Google Shape;7181;p63">
            <a:extLst>
              <a:ext uri="{FF2B5EF4-FFF2-40B4-BE49-F238E27FC236}">
                <a16:creationId xmlns:a16="http://schemas.microsoft.com/office/drawing/2014/main" id="{B1B0291D-853D-48E1-80C3-302968554D66}"/>
              </a:ext>
            </a:extLst>
          </p:cNvPr>
          <p:cNvSpPr>
            <a:spLocks noChangeAspect="1"/>
          </p:cNvSpPr>
          <p:nvPr/>
        </p:nvSpPr>
        <p:spPr>
          <a:xfrm>
            <a:off x="585267" y="3280905"/>
            <a:ext cx="393538" cy="34747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TextBox 17">
            <a:extLst>
              <a:ext uri="{FF2B5EF4-FFF2-40B4-BE49-F238E27FC236}">
                <a16:creationId xmlns:a16="http://schemas.microsoft.com/office/drawing/2014/main" id="{279C1C36-5876-4030-94F5-3C50CA5A4AB6}"/>
              </a:ext>
            </a:extLst>
          </p:cNvPr>
          <p:cNvSpPr txBox="1"/>
          <p:nvPr/>
        </p:nvSpPr>
        <p:spPr>
          <a:xfrm>
            <a:off x="1018057" y="3269975"/>
            <a:ext cx="6014788" cy="369332"/>
          </a:xfrm>
          <a:prstGeom prst="rect">
            <a:avLst/>
          </a:prstGeom>
          <a:noFill/>
        </p:spPr>
        <p:txBody>
          <a:bodyPr wrap="none" rtlCol="0">
            <a:spAutoFit/>
          </a:bodyPr>
          <a:lstStyle/>
          <a:p>
            <a:r>
              <a:rPr lang="en-US" sz="1800" dirty="0">
                <a:latin typeface="Lato" panose="020B0604020202020204" charset="0"/>
              </a:rPr>
              <a:t>The value ML gives is the augmentation of decision making</a:t>
            </a:r>
          </a:p>
        </p:txBody>
      </p:sp>
    </p:spTree>
    <p:extLst>
      <p:ext uri="{BB962C8B-B14F-4D97-AF65-F5344CB8AC3E}">
        <p14:creationId xmlns:p14="http://schemas.microsoft.com/office/powerpoint/2010/main" val="621361130"/>
      </p:ext>
    </p:extLst>
  </p:cSld>
  <p:clrMapOvr>
    <a:masterClrMapping/>
  </p:clrMapOvr>
</p:sld>
</file>

<file path=ppt/theme/theme1.xml><?xml version="1.0" encoding="utf-8"?>
<a:theme xmlns:a="http://schemas.openxmlformats.org/drawingml/2006/main" name="Biology Thesis by Slidesgo">
  <a:themeElements>
    <a:clrScheme name="Simple Light">
      <a:dk1>
        <a:srgbClr val="555555"/>
      </a:dk1>
      <a:lt1>
        <a:srgbClr val="FFFFFF"/>
      </a:lt1>
      <a:dk2>
        <a:srgbClr val="989BB1"/>
      </a:dk2>
      <a:lt2>
        <a:srgbClr val="D2F3ED"/>
      </a:lt2>
      <a:accent1>
        <a:srgbClr val="03A7AC"/>
      </a:accent1>
      <a:accent2>
        <a:srgbClr val="8ECBC0"/>
      </a:accent2>
      <a:accent3>
        <a:srgbClr val="D9D9D9"/>
      </a:accent3>
      <a:accent4>
        <a:srgbClr val="8386A1"/>
      </a:accent4>
      <a:accent5>
        <a:srgbClr val="F8D9EC"/>
      </a:accent5>
      <a:accent6>
        <a:srgbClr val="8C5A79"/>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1228</Words>
  <Application>Microsoft Office PowerPoint</Application>
  <PresentationFormat>On-screen Show (16:9)</PresentationFormat>
  <Paragraphs>84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Montserrat</vt:lpstr>
      <vt:lpstr>Biology Thesis by Slidesgo</vt:lpstr>
      <vt:lpstr>Machine Learning in Biology: Predicting Heart Failure  based on Patient Medical History and Blood Chemistry</vt:lpstr>
      <vt:lpstr>PowerPoint Presentation</vt:lpstr>
      <vt:lpstr>PowerPoint Presentation</vt:lpstr>
      <vt:lpstr>PowerPoint Presentation</vt:lpstr>
      <vt:lpstr>Data Processing and EDA</vt:lpstr>
      <vt:lpstr>PowerPoint Presentation</vt:lpstr>
      <vt:lpstr>PowerPoint Presentation</vt:lpstr>
      <vt:lpstr>PowerPoint Presentation</vt:lpstr>
      <vt:lpstr>PowerPoint Presentation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Failure  based on Patient Medical History and Blood Chemistry</dc:title>
  <cp:lastModifiedBy>Joseph Azanza</cp:lastModifiedBy>
  <cp:revision>32</cp:revision>
  <dcterms:modified xsi:type="dcterms:W3CDTF">2020-08-25T11:19:07Z</dcterms:modified>
</cp:coreProperties>
</file>