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57" r:id="rId3"/>
    <p:sldId id="263" r:id="rId4"/>
    <p:sldId id="258" r:id="rId5"/>
    <p:sldId id="265" r:id="rId6"/>
    <p:sldId id="262" r:id="rId7"/>
    <p:sldId id="266" r:id="rId8"/>
    <p:sldId id="261" r:id="rId9"/>
    <p:sldId id="267" r:id="rId10"/>
    <p:sldId id="260" r:id="rId11"/>
    <p:sldId id="268" r:id="rId12"/>
    <p:sldId id="259"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50"/>
  </p:normalViewPr>
  <p:slideViewPr>
    <p:cSldViewPr snapToGrid="0" snapToObjects="1">
      <p:cViewPr varScale="1">
        <p:scale>
          <a:sx n="90" d="100"/>
          <a:sy n="90" d="100"/>
        </p:scale>
        <p:origin x="232"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1B51A8-8E32-3844-AAAE-387C530A351A}"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0A72C-4A68-DB4B-81D3-76509B28067B}" type="slidenum">
              <a:rPr lang="en-US" smtClean="0"/>
              <a:t>‹#›</a:t>
            </a:fld>
            <a:endParaRPr lang="en-US"/>
          </a:p>
        </p:txBody>
      </p:sp>
    </p:spTree>
    <p:extLst>
      <p:ext uri="{BB962C8B-B14F-4D97-AF65-F5344CB8AC3E}">
        <p14:creationId xmlns:p14="http://schemas.microsoft.com/office/powerpoint/2010/main" val="16698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1B51A8-8E32-3844-AAAE-387C530A351A}"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0A72C-4A68-DB4B-81D3-76509B28067B}" type="slidenum">
              <a:rPr lang="en-US" smtClean="0"/>
              <a:t>‹#›</a:t>
            </a:fld>
            <a:endParaRPr lang="en-US"/>
          </a:p>
        </p:txBody>
      </p:sp>
    </p:spTree>
    <p:extLst>
      <p:ext uri="{BB962C8B-B14F-4D97-AF65-F5344CB8AC3E}">
        <p14:creationId xmlns:p14="http://schemas.microsoft.com/office/powerpoint/2010/main" val="401643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1B51A8-8E32-3844-AAAE-387C530A351A}"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0A72C-4A68-DB4B-81D3-76509B2806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5435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1B51A8-8E32-3844-AAAE-387C530A351A}"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0A72C-4A68-DB4B-81D3-76509B28067B}" type="slidenum">
              <a:rPr lang="en-US" smtClean="0"/>
              <a:t>‹#›</a:t>
            </a:fld>
            <a:endParaRPr lang="en-US"/>
          </a:p>
        </p:txBody>
      </p:sp>
    </p:spTree>
    <p:extLst>
      <p:ext uri="{BB962C8B-B14F-4D97-AF65-F5344CB8AC3E}">
        <p14:creationId xmlns:p14="http://schemas.microsoft.com/office/powerpoint/2010/main" val="92529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1B51A8-8E32-3844-AAAE-387C530A351A}"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0A72C-4A68-DB4B-81D3-76509B2806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2203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1B51A8-8E32-3844-AAAE-387C530A351A}"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0A72C-4A68-DB4B-81D3-76509B28067B}" type="slidenum">
              <a:rPr lang="en-US" smtClean="0"/>
              <a:t>‹#›</a:t>
            </a:fld>
            <a:endParaRPr lang="en-US"/>
          </a:p>
        </p:txBody>
      </p:sp>
    </p:spTree>
    <p:extLst>
      <p:ext uri="{BB962C8B-B14F-4D97-AF65-F5344CB8AC3E}">
        <p14:creationId xmlns:p14="http://schemas.microsoft.com/office/powerpoint/2010/main" val="463085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B51A8-8E32-3844-AAAE-387C530A351A}"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0A72C-4A68-DB4B-81D3-76509B28067B}" type="slidenum">
              <a:rPr lang="en-US" smtClean="0"/>
              <a:t>‹#›</a:t>
            </a:fld>
            <a:endParaRPr lang="en-US"/>
          </a:p>
        </p:txBody>
      </p:sp>
    </p:spTree>
    <p:extLst>
      <p:ext uri="{BB962C8B-B14F-4D97-AF65-F5344CB8AC3E}">
        <p14:creationId xmlns:p14="http://schemas.microsoft.com/office/powerpoint/2010/main" val="3390008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B51A8-8E32-3844-AAAE-387C530A351A}"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0A72C-4A68-DB4B-81D3-76509B28067B}" type="slidenum">
              <a:rPr lang="en-US" smtClean="0"/>
              <a:t>‹#›</a:t>
            </a:fld>
            <a:endParaRPr lang="en-US"/>
          </a:p>
        </p:txBody>
      </p:sp>
    </p:spTree>
    <p:extLst>
      <p:ext uri="{BB962C8B-B14F-4D97-AF65-F5344CB8AC3E}">
        <p14:creationId xmlns:p14="http://schemas.microsoft.com/office/powerpoint/2010/main" val="272406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B51A8-8E32-3844-AAAE-387C530A351A}"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0A72C-4A68-DB4B-81D3-76509B28067B}" type="slidenum">
              <a:rPr lang="en-US" smtClean="0"/>
              <a:t>‹#›</a:t>
            </a:fld>
            <a:endParaRPr lang="en-US"/>
          </a:p>
        </p:txBody>
      </p:sp>
    </p:spTree>
    <p:extLst>
      <p:ext uri="{BB962C8B-B14F-4D97-AF65-F5344CB8AC3E}">
        <p14:creationId xmlns:p14="http://schemas.microsoft.com/office/powerpoint/2010/main" val="396615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1B51A8-8E32-3844-AAAE-387C530A351A}"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0A72C-4A68-DB4B-81D3-76509B28067B}" type="slidenum">
              <a:rPr lang="en-US" smtClean="0"/>
              <a:t>‹#›</a:t>
            </a:fld>
            <a:endParaRPr lang="en-US"/>
          </a:p>
        </p:txBody>
      </p:sp>
    </p:spTree>
    <p:extLst>
      <p:ext uri="{BB962C8B-B14F-4D97-AF65-F5344CB8AC3E}">
        <p14:creationId xmlns:p14="http://schemas.microsoft.com/office/powerpoint/2010/main" val="337052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B51A8-8E32-3844-AAAE-387C530A351A}"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0A72C-4A68-DB4B-81D3-76509B28067B}" type="slidenum">
              <a:rPr lang="en-US" smtClean="0"/>
              <a:t>‹#›</a:t>
            </a:fld>
            <a:endParaRPr lang="en-US"/>
          </a:p>
        </p:txBody>
      </p:sp>
    </p:spTree>
    <p:extLst>
      <p:ext uri="{BB962C8B-B14F-4D97-AF65-F5344CB8AC3E}">
        <p14:creationId xmlns:p14="http://schemas.microsoft.com/office/powerpoint/2010/main" val="11106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B51A8-8E32-3844-AAAE-387C530A351A}" type="datetimeFigureOut">
              <a:rPr lang="en-US" smtClean="0"/>
              <a:t>10/17/18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C0A72C-4A68-DB4B-81D3-76509B28067B}" type="slidenum">
              <a:rPr lang="en-US" smtClean="0"/>
              <a:t>‹#›</a:t>
            </a:fld>
            <a:endParaRPr lang="en-US"/>
          </a:p>
        </p:txBody>
      </p:sp>
    </p:spTree>
    <p:extLst>
      <p:ext uri="{BB962C8B-B14F-4D97-AF65-F5344CB8AC3E}">
        <p14:creationId xmlns:p14="http://schemas.microsoft.com/office/powerpoint/2010/main" val="405838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B51A8-8E32-3844-AAAE-387C530A351A}" type="datetimeFigureOut">
              <a:rPr lang="en-US" smtClean="0"/>
              <a:t>10/17/18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C0A72C-4A68-DB4B-81D3-76509B28067B}" type="slidenum">
              <a:rPr lang="en-US" smtClean="0"/>
              <a:t>‹#›</a:t>
            </a:fld>
            <a:endParaRPr lang="en-US"/>
          </a:p>
        </p:txBody>
      </p:sp>
    </p:spTree>
    <p:extLst>
      <p:ext uri="{BB962C8B-B14F-4D97-AF65-F5344CB8AC3E}">
        <p14:creationId xmlns:p14="http://schemas.microsoft.com/office/powerpoint/2010/main" val="290602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B51A8-8E32-3844-AAAE-387C530A351A}" type="datetimeFigureOut">
              <a:rPr lang="en-US" smtClean="0"/>
              <a:t>10/17/18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C0A72C-4A68-DB4B-81D3-76509B28067B}" type="slidenum">
              <a:rPr lang="en-US" smtClean="0"/>
              <a:t>‹#›</a:t>
            </a:fld>
            <a:endParaRPr lang="en-US"/>
          </a:p>
        </p:txBody>
      </p:sp>
    </p:spTree>
    <p:extLst>
      <p:ext uri="{BB962C8B-B14F-4D97-AF65-F5344CB8AC3E}">
        <p14:creationId xmlns:p14="http://schemas.microsoft.com/office/powerpoint/2010/main" val="3995731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1B51A8-8E32-3844-AAAE-387C530A351A}"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0A72C-4A68-DB4B-81D3-76509B28067B}" type="slidenum">
              <a:rPr lang="en-US" smtClean="0"/>
              <a:t>‹#›</a:t>
            </a:fld>
            <a:endParaRPr lang="en-US"/>
          </a:p>
        </p:txBody>
      </p:sp>
    </p:spTree>
    <p:extLst>
      <p:ext uri="{BB962C8B-B14F-4D97-AF65-F5344CB8AC3E}">
        <p14:creationId xmlns:p14="http://schemas.microsoft.com/office/powerpoint/2010/main" val="343622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0A72C-4A68-DB4B-81D3-76509B28067B}" type="slidenum">
              <a:rPr lang="en-US" smtClean="0"/>
              <a:t>‹#›</a:t>
            </a:fld>
            <a:endParaRPr lang="en-US"/>
          </a:p>
        </p:txBody>
      </p:sp>
      <p:sp>
        <p:nvSpPr>
          <p:cNvPr id="5" name="Date Placeholder 4"/>
          <p:cNvSpPr>
            <a:spLocks noGrp="1"/>
          </p:cNvSpPr>
          <p:nvPr>
            <p:ph type="dt" sz="half" idx="10"/>
          </p:nvPr>
        </p:nvSpPr>
        <p:spPr/>
        <p:txBody>
          <a:bodyPr/>
          <a:lstStyle/>
          <a:p>
            <a:fld id="{C41B51A8-8E32-3844-AAAE-387C530A351A}" type="datetimeFigureOut">
              <a:rPr lang="en-US" smtClean="0"/>
              <a:t>10/17/18</a:t>
            </a:fld>
            <a:endParaRPr lang="en-US"/>
          </a:p>
        </p:txBody>
      </p:sp>
    </p:spTree>
    <p:extLst>
      <p:ext uri="{BB962C8B-B14F-4D97-AF65-F5344CB8AC3E}">
        <p14:creationId xmlns:p14="http://schemas.microsoft.com/office/powerpoint/2010/main" val="50452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1B51A8-8E32-3844-AAAE-387C530A351A}" type="datetimeFigureOut">
              <a:rPr lang="en-US" smtClean="0"/>
              <a:t>10/17/18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C0A72C-4A68-DB4B-81D3-76509B28067B}" type="slidenum">
              <a:rPr lang="en-US" smtClean="0"/>
              <a:t>‹#›</a:t>
            </a:fld>
            <a:endParaRPr lang="en-US"/>
          </a:p>
        </p:txBody>
      </p:sp>
    </p:spTree>
    <p:extLst>
      <p:ext uri="{BB962C8B-B14F-4D97-AF65-F5344CB8AC3E}">
        <p14:creationId xmlns:p14="http://schemas.microsoft.com/office/powerpoint/2010/main" val="189851725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6D55-A152-9E4A-A4F3-0F2F14D3D895}"/>
              </a:ext>
            </a:extLst>
          </p:cNvPr>
          <p:cNvSpPr>
            <a:spLocks noGrp="1"/>
          </p:cNvSpPr>
          <p:nvPr>
            <p:ph type="ctrTitle"/>
          </p:nvPr>
        </p:nvSpPr>
        <p:spPr>
          <a:xfrm>
            <a:off x="962025" y="1516880"/>
            <a:ext cx="8413203" cy="1646302"/>
          </a:xfrm>
        </p:spPr>
        <p:txBody>
          <a:bodyPr/>
          <a:lstStyle/>
          <a:p>
            <a:r>
              <a:rPr lang="en-US" dirty="0">
                <a:solidFill>
                  <a:schemeClr val="accent2">
                    <a:lumMod val="75000"/>
                  </a:schemeClr>
                </a:solidFill>
              </a:rPr>
              <a:t>Learning SQL from Scratch</a:t>
            </a:r>
          </a:p>
        </p:txBody>
      </p:sp>
      <p:sp>
        <p:nvSpPr>
          <p:cNvPr id="3" name="Subtitle 2">
            <a:extLst>
              <a:ext uri="{FF2B5EF4-FFF2-40B4-BE49-F238E27FC236}">
                <a16:creationId xmlns:a16="http://schemas.microsoft.com/office/drawing/2014/main" id="{57E527B4-5E37-4C4E-87BB-63A06A58F6B0}"/>
              </a:ext>
            </a:extLst>
          </p:cNvPr>
          <p:cNvSpPr>
            <a:spLocks noGrp="1"/>
          </p:cNvSpPr>
          <p:nvPr>
            <p:ph type="subTitle" idx="1"/>
          </p:nvPr>
        </p:nvSpPr>
        <p:spPr>
          <a:xfrm>
            <a:off x="962025" y="3279307"/>
            <a:ext cx="8413203" cy="1639534"/>
          </a:xfrm>
        </p:spPr>
        <p:txBody>
          <a:bodyPr/>
          <a:lstStyle/>
          <a:p>
            <a:pPr algn="ctr"/>
            <a:r>
              <a:rPr lang="en-US" sz="2800" dirty="0">
                <a:solidFill>
                  <a:schemeClr val="accent2">
                    <a:lumMod val="75000"/>
                  </a:schemeClr>
                </a:solidFill>
              </a:rPr>
              <a:t>Attribution Queries</a:t>
            </a:r>
          </a:p>
          <a:p>
            <a:pPr algn="ctr"/>
            <a:r>
              <a:rPr lang="en-US" sz="2800" dirty="0">
                <a:solidFill>
                  <a:schemeClr val="accent2">
                    <a:lumMod val="75000"/>
                  </a:schemeClr>
                </a:solidFill>
              </a:rPr>
              <a:t>Joseph Barcia</a:t>
            </a:r>
          </a:p>
          <a:p>
            <a:pPr algn="ctr"/>
            <a:r>
              <a:rPr lang="en-US" sz="2800" dirty="0">
                <a:solidFill>
                  <a:schemeClr val="accent2">
                    <a:lumMod val="75000"/>
                  </a:schemeClr>
                </a:solidFill>
              </a:rPr>
              <a:t>10/17/18</a:t>
            </a:r>
          </a:p>
          <a:p>
            <a:endParaRPr lang="en-US" dirty="0"/>
          </a:p>
        </p:txBody>
      </p:sp>
      <p:pic>
        <p:nvPicPr>
          <p:cNvPr id="5" name="Picture 4">
            <a:extLst>
              <a:ext uri="{FF2B5EF4-FFF2-40B4-BE49-F238E27FC236}">
                <a16:creationId xmlns:a16="http://schemas.microsoft.com/office/drawing/2014/main" id="{8FFCAC05-A823-3C48-A35A-22CA7DBACA81}"/>
              </a:ext>
            </a:extLst>
          </p:cNvPr>
          <p:cNvPicPr>
            <a:picLocks noChangeAspect="1"/>
          </p:cNvPicPr>
          <p:nvPr/>
        </p:nvPicPr>
        <p:blipFill>
          <a:blip r:embed="rId2"/>
          <a:stretch>
            <a:fillRect/>
          </a:stretch>
        </p:blipFill>
        <p:spPr>
          <a:xfrm>
            <a:off x="962025" y="109537"/>
            <a:ext cx="3467100" cy="952500"/>
          </a:xfrm>
          <a:prstGeom prst="rect">
            <a:avLst/>
          </a:prstGeom>
        </p:spPr>
      </p:pic>
    </p:spTree>
    <p:extLst>
      <p:ext uri="{BB962C8B-B14F-4D97-AF65-F5344CB8AC3E}">
        <p14:creationId xmlns:p14="http://schemas.microsoft.com/office/powerpoint/2010/main" val="3418039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0B6F1B-5C4A-8D4B-AF62-F679E2441B7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82D673-D657-5748-AC8C-24753E786204}"/>
              </a:ext>
            </a:extLst>
          </p:cNvPr>
          <p:cNvSpPr>
            <a:spLocks noGrp="1"/>
          </p:cNvSpPr>
          <p:nvPr>
            <p:ph type="title"/>
          </p:nvPr>
        </p:nvSpPr>
        <p:spPr>
          <a:xfrm>
            <a:off x="1797666" y="2768600"/>
            <a:ext cx="8596668" cy="1320800"/>
          </a:xfrm>
        </p:spPr>
        <p:txBody>
          <a:bodyPr>
            <a:normAutofit/>
          </a:bodyPr>
          <a:lstStyle/>
          <a:p>
            <a:pPr algn="ctr"/>
            <a:r>
              <a:rPr lang="en-US" sz="6600" dirty="0">
                <a:solidFill>
                  <a:schemeClr val="bg1"/>
                </a:solidFill>
              </a:rPr>
              <a:t>Task 5</a:t>
            </a:r>
          </a:p>
        </p:txBody>
      </p:sp>
    </p:spTree>
    <p:extLst>
      <p:ext uri="{BB962C8B-B14F-4D97-AF65-F5344CB8AC3E}">
        <p14:creationId xmlns:p14="http://schemas.microsoft.com/office/powerpoint/2010/main" val="99196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13B3-782B-A14A-9305-AFC8F1067D4B}"/>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0DFEA456-EBC6-8841-AF50-B242B78768F0}"/>
              </a:ext>
            </a:extLst>
          </p:cNvPr>
          <p:cNvPicPr>
            <a:picLocks noChangeAspect="1"/>
          </p:cNvPicPr>
          <p:nvPr/>
        </p:nvPicPr>
        <p:blipFill>
          <a:blip r:embed="rId2"/>
          <a:stretch>
            <a:fillRect/>
          </a:stretch>
        </p:blipFill>
        <p:spPr>
          <a:xfrm>
            <a:off x="0" y="0"/>
            <a:ext cx="12212816" cy="6858000"/>
          </a:xfrm>
          <a:prstGeom prst="rect">
            <a:avLst/>
          </a:prstGeom>
        </p:spPr>
      </p:pic>
      <p:pic>
        <p:nvPicPr>
          <p:cNvPr id="5" name="Picture 4">
            <a:extLst>
              <a:ext uri="{FF2B5EF4-FFF2-40B4-BE49-F238E27FC236}">
                <a16:creationId xmlns:a16="http://schemas.microsoft.com/office/drawing/2014/main" id="{6BD50BBD-FD4E-D64A-9EFD-8BB0DC167ACD}"/>
              </a:ext>
            </a:extLst>
          </p:cNvPr>
          <p:cNvPicPr>
            <a:picLocks noChangeAspect="1"/>
          </p:cNvPicPr>
          <p:nvPr/>
        </p:nvPicPr>
        <p:blipFill>
          <a:blip r:embed="rId3"/>
          <a:stretch>
            <a:fillRect/>
          </a:stretch>
        </p:blipFill>
        <p:spPr>
          <a:xfrm>
            <a:off x="7102832" y="2960467"/>
            <a:ext cx="3395304" cy="1039812"/>
          </a:xfrm>
          <a:prstGeom prst="rect">
            <a:avLst/>
          </a:prstGeom>
        </p:spPr>
      </p:pic>
      <p:pic>
        <p:nvPicPr>
          <p:cNvPr id="6" name="Picture 5">
            <a:extLst>
              <a:ext uri="{FF2B5EF4-FFF2-40B4-BE49-F238E27FC236}">
                <a16:creationId xmlns:a16="http://schemas.microsoft.com/office/drawing/2014/main" id="{19BC349D-42F8-6E4F-AE5E-026423F497E1}"/>
              </a:ext>
            </a:extLst>
          </p:cNvPr>
          <p:cNvPicPr>
            <a:picLocks noChangeAspect="1"/>
          </p:cNvPicPr>
          <p:nvPr/>
        </p:nvPicPr>
        <p:blipFill>
          <a:blip r:embed="rId4"/>
          <a:stretch>
            <a:fillRect/>
          </a:stretch>
        </p:blipFill>
        <p:spPr>
          <a:xfrm>
            <a:off x="215899" y="3005711"/>
            <a:ext cx="5508978" cy="1625600"/>
          </a:xfrm>
          <a:prstGeom prst="rect">
            <a:avLst/>
          </a:prstGeom>
        </p:spPr>
      </p:pic>
      <p:sp>
        <p:nvSpPr>
          <p:cNvPr id="7" name="TextBox 6">
            <a:extLst>
              <a:ext uri="{FF2B5EF4-FFF2-40B4-BE49-F238E27FC236}">
                <a16:creationId xmlns:a16="http://schemas.microsoft.com/office/drawing/2014/main" id="{AF32C2D6-C126-5A4C-8A07-774DE8C0990A}"/>
              </a:ext>
            </a:extLst>
          </p:cNvPr>
          <p:cNvSpPr txBox="1"/>
          <p:nvPr/>
        </p:nvSpPr>
        <p:spPr>
          <a:xfrm>
            <a:off x="1955889" y="969743"/>
            <a:ext cx="8301037" cy="646331"/>
          </a:xfrm>
          <a:prstGeom prst="rect">
            <a:avLst/>
          </a:prstGeom>
          <a:noFill/>
        </p:spPr>
        <p:txBody>
          <a:bodyPr wrap="square" rtlCol="0">
            <a:spAutoFit/>
          </a:bodyPr>
          <a:lstStyle/>
          <a:p>
            <a:pPr algn="ctr"/>
            <a:r>
              <a:rPr lang="en-US" sz="3600" dirty="0"/>
              <a:t>How many people purchased?</a:t>
            </a:r>
            <a:endParaRPr lang="en-US" dirty="0"/>
          </a:p>
        </p:txBody>
      </p:sp>
      <p:sp>
        <p:nvSpPr>
          <p:cNvPr id="8" name="TextBox 7">
            <a:extLst>
              <a:ext uri="{FF2B5EF4-FFF2-40B4-BE49-F238E27FC236}">
                <a16:creationId xmlns:a16="http://schemas.microsoft.com/office/drawing/2014/main" id="{DED100EC-54E7-2C41-AEA3-5814BCD5077B}"/>
              </a:ext>
            </a:extLst>
          </p:cNvPr>
          <p:cNvSpPr txBox="1"/>
          <p:nvPr/>
        </p:nvSpPr>
        <p:spPr>
          <a:xfrm>
            <a:off x="6286500" y="4631311"/>
            <a:ext cx="4957763" cy="646331"/>
          </a:xfrm>
          <a:prstGeom prst="rect">
            <a:avLst/>
          </a:prstGeom>
          <a:noFill/>
        </p:spPr>
        <p:txBody>
          <a:bodyPr wrap="square" rtlCol="0">
            <a:spAutoFit/>
          </a:bodyPr>
          <a:lstStyle/>
          <a:p>
            <a:r>
              <a:rPr lang="en-US" dirty="0"/>
              <a:t>An easy way to find out who purchased was to find who was on the page “4 – purchase”</a:t>
            </a:r>
          </a:p>
        </p:txBody>
      </p:sp>
    </p:spTree>
    <p:extLst>
      <p:ext uri="{BB962C8B-B14F-4D97-AF65-F5344CB8AC3E}">
        <p14:creationId xmlns:p14="http://schemas.microsoft.com/office/powerpoint/2010/main" val="310685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0B6F1B-5C4A-8D4B-AF62-F679E2441B7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82D673-D657-5748-AC8C-24753E786204}"/>
              </a:ext>
            </a:extLst>
          </p:cNvPr>
          <p:cNvSpPr>
            <a:spLocks noGrp="1"/>
          </p:cNvSpPr>
          <p:nvPr>
            <p:ph type="title"/>
          </p:nvPr>
        </p:nvSpPr>
        <p:spPr>
          <a:xfrm>
            <a:off x="1797666" y="2768600"/>
            <a:ext cx="8596668" cy="1320800"/>
          </a:xfrm>
        </p:spPr>
        <p:txBody>
          <a:bodyPr>
            <a:normAutofit/>
          </a:bodyPr>
          <a:lstStyle/>
          <a:p>
            <a:pPr algn="ctr"/>
            <a:r>
              <a:rPr lang="en-US" sz="6600" dirty="0">
                <a:solidFill>
                  <a:schemeClr val="bg1"/>
                </a:solidFill>
              </a:rPr>
              <a:t>Task 6</a:t>
            </a:r>
          </a:p>
        </p:txBody>
      </p:sp>
    </p:spTree>
    <p:extLst>
      <p:ext uri="{BB962C8B-B14F-4D97-AF65-F5344CB8AC3E}">
        <p14:creationId xmlns:p14="http://schemas.microsoft.com/office/powerpoint/2010/main" val="45994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2565-43CC-CA4B-A8E0-80BD237FEF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4C9988-9B88-2F49-A1DC-9CCA1B160B5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E263A64-7630-6043-89B1-FD7FBB044504}"/>
              </a:ext>
            </a:extLst>
          </p:cNvPr>
          <p:cNvPicPr>
            <a:picLocks noChangeAspect="1"/>
          </p:cNvPicPr>
          <p:nvPr/>
        </p:nvPicPr>
        <p:blipFill>
          <a:blip r:embed="rId2"/>
          <a:stretch>
            <a:fillRect/>
          </a:stretch>
        </p:blipFill>
        <p:spPr>
          <a:xfrm>
            <a:off x="0" y="-165652"/>
            <a:ext cx="12192000" cy="7023652"/>
          </a:xfrm>
          <a:prstGeom prst="rect">
            <a:avLst/>
          </a:prstGeom>
        </p:spPr>
      </p:pic>
      <p:pic>
        <p:nvPicPr>
          <p:cNvPr id="5" name="Picture 4">
            <a:extLst>
              <a:ext uri="{FF2B5EF4-FFF2-40B4-BE49-F238E27FC236}">
                <a16:creationId xmlns:a16="http://schemas.microsoft.com/office/drawing/2014/main" id="{6F09A91E-2E88-CA46-9C99-780A721F2306}"/>
              </a:ext>
            </a:extLst>
          </p:cNvPr>
          <p:cNvPicPr>
            <a:picLocks noChangeAspect="1"/>
          </p:cNvPicPr>
          <p:nvPr/>
        </p:nvPicPr>
        <p:blipFill>
          <a:blip r:embed="rId3"/>
          <a:stretch>
            <a:fillRect/>
          </a:stretch>
        </p:blipFill>
        <p:spPr>
          <a:xfrm>
            <a:off x="0" y="570154"/>
            <a:ext cx="3755473" cy="5552040"/>
          </a:xfrm>
          <a:prstGeom prst="rect">
            <a:avLst/>
          </a:prstGeom>
        </p:spPr>
      </p:pic>
      <p:pic>
        <p:nvPicPr>
          <p:cNvPr id="6" name="Picture 5">
            <a:extLst>
              <a:ext uri="{FF2B5EF4-FFF2-40B4-BE49-F238E27FC236}">
                <a16:creationId xmlns:a16="http://schemas.microsoft.com/office/drawing/2014/main" id="{94FE8621-8902-FC4B-B6B6-B6E088401CF9}"/>
              </a:ext>
            </a:extLst>
          </p:cNvPr>
          <p:cNvPicPr>
            <a:picLocks noChangeAspect="1"/>
          </p:cNvPicPr>
          <p:nvPr/>
        </p:nvPicPr>
        <p:blipFill>
          <a:blip r:embed="rId4"/>
          <a:stretch>
            <a:fillRect/>
          </a:stretch>
        </p:blipFill>
        <p:spPr>
          <a:xfrm>
            <a:off x="4995357" y="4131089"/>
            <a:ext cx="6075304" cy="2726911"/>
          </a:xfrm>
          <a:prstGeom prst="rect">
            <a:avLst/>
          </a:prstGeom>
        </p:spPr>
      </p:pic>
      <p:sp>
        <p:nvSpPr>
          <p:cNvPr id="7" name="TextBox 6">
            <a:extLst>
              <a:ext uri="{FF2B5EF4-FFF2-40B4-BE49-F238E27FC236}">
                <a16:creationId xmlns:a16="http://schemas.microsoft.com/office/drawing/2014/main" id="{C78B4E0D-8840-9C4D-BE91-5750F84C04A2}"/>
              </a:ext>
            </a:extLst>
          </p:cNvPr>
          <p:cNvSpPr txBox="1"/>
          <p:nvPr/>
        </p:nvSpPr>
        <p:spPr>
          <a:xfrm>
            <a:off x="4011078" y="345350"/>
            <a:ext cx="8043862" cy="3170099"/>
          </a:xfrm>
          <a:prstGeom prst="rect">
            <a:avLst/>
          </a:prstGeom>
          <a:noFill/>
        </p:spPr>
        <p:txBody>
          <a:bodyPr wrap="square" rtlCol="0">
            <a:spAutoFit/>
          </a:bodyPr>
          <a:lstStyle/>
          <a:p>
            <a:r>
              <a:rPr lang="en-US" sz="2000" dirty="0"/>
              <a:t>Looking at the last touches on the purchase page and as before the email campaigns are one the top of the list.</a:t>
            </a:r>
          </a:p>
          <a:p>
            <a:endParaRPr lang="en-US" sz="2000" dirty="0"/>
          </a:p>
          <a:p>
            <a:r>
              <a:rPr lang="en-US" sz="2000" dirty="0"/>
              <a:t>Facebooks retargeting ad is also at the top of the list as well with 113.</a:t>
            </a:r>
          </a:p>
          <a:p>
            <a:endParaRPr lang="en-US" sz="2000" dirty="0"/>
          </a:p>
          <a:p>
            <a:r>
              <a:rPr lang="en-US" sz="2000" dirty="0"/>
              <a:t>Google search also had decent results with 52 purchases.</a:t>
            </a:r>
          </a:p>
          <a:p>
            <a:endParaRPr lang="en-US" sz="2000" dirty="0"/>
          </a:p>
          <a:p>
            <a:r>
              <a:rPr lang="en-US" sz="2000" dirty="0"/>
              <a:t>The </a:t>
            </a:r>
            <a:r>
              <a:rPr lang="en-US" sz="2000" dirty="0" err="1"/>
              <a:t>buzzfeed</a:t>
            </a:r>
            <a:r>
              <a:rPr lang="en-US" sz="2000" dirty="0"/>
              <a:t>, </a:t>
            </a:r>
            <a:r>
              <a:rPr lang="en-US" sz="2000" dirty="0" err="1"/>
              <a:t>ny</a:t>
            </a:r>
            <a:r>
              <a:rPr lang="en-US" sz="2000" dirty="0"/>
              <a:t> times, medium and cool </a:t>
            </a:r>
            <a:r>
              <a:rPr lang="en-US" sz="2000" dirty="0" err="1"/>
              <a:t>tshirts</a:t>
            </a:r>
            <a:r>
              <a:rPr lang="en-US" sz="2000" dirty="0"/>
              <a:t> search on google all had a bad closing rate, not one broke into double digit numbers.</a:t>
            </a:r>
          </a:p>
        </p:txBody>
      </p:sp>
    </p:spTree>
    <p:extLst>
      <p:ext uri="{BB962C8B-B14F-4D97-AF65-F5344CB8AC3E}">
        <p14:creationId xmlns:p14="http://schemas.microsoft.com/office/powerpoint/2010/main" val="208278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3AC906E-B6FA-7043-9A89-B16814AC4385}"/>
              </a:ext>
            </a:extLst>
          </p:cNvPr>
          <p:cNvPicPr>
            <a:picLocks noGrp="1" noChangeAspect="1"/>
          </p:cNvPicPr>
          <p:nvPr>
            <p:ph idx="1"/>
          </p:nvPr>
        </p:nvPicPr>
        <p:blipFill>
          <a:blip r:embed="rId2"/>
          <a:stretch>
            <a:fillRect/>
          </a:stretch>
        </p:blipFill>
        <p:spPr>
          <a:xfrm>
            <a:off x="6108700" y="4122500"/>
            <a:ext cx="6083300" cy="2730500"/>
          </a:xfrm>
          <a:prstGeom prst="rect">
            <a:avLst/>
          </a:prstGeom>
        </p:spPr>
      </p:pic>
      <p:pic>
        <p:nvPicPr>
          <p:cNvPr id="5" name="Picture 4">
            <a:extLst>
              <a:ext uri="{FF2B5EF4-FFF2-40B4-BE49-F238E27FC236}">
                <a16:creationId xmlns:a16="http://schemas.microsoft.com/office/drawing/2014/main" id="{9B33E7F0-E315-5C47-943B-07E139675368}"/>
              </a:ext>
            </a:extLst>
          </p:cNvPr>
          <p:cNvPicPr>
            <a:picLocks noChangeAspect="1"/>
          </p:cNvPicPr>
          <p:nvPr/>
        </p:nvPicPr>
        <p:blipFill>
          <a:blip r:embed="rId3"/>
          <a:stretch>
            <a:fillRect/>
          </a:stretch>
        </p:blipFill>
        <p:spPr>
          <a:xfrm>
            <a:off x="0" y="4122500"/>
            <a:ext cx="5875338" cy="2735500"/>
          </a:xfrm>
          <a:prstGeom prst="rect">
            <a:avLst/>
          </a:prstGeom>
        </p:spPr>
      </p:pic>
      <p:pic>
        <p:nvPicPr>
          <p:cNvPr id="7" name="Picture 6">
            <a:extLst>
              <a:ext uri="{FF2B5EF4-FFF2-40B4-BE49-F238E27FC236}">
                <a16:creationId xmlns:a16="http://schemas.microsoft.com/office/drawing/2014/main" id="{2099C27F-E780-C848-918F-5A2C4BAF1007}"/>
              </a:ext>
            </a:extLst>
          </p:cNvPr>
          <p:cNvPicPr>
            <a:picLocks noChangeAspect="1"/>
          </p:cNvPicPr>
          <p:nvPr/>
        </p:nvPicPr>
        <p:blipFill>
          <a:blip r:embed="rId4"/>
          <a:stretch>
            <a:fillRect/>
          </a:stretch>
        </p:blipFill>
        <p:spPr>
          <a:xfrm>
            <a:off x="0" y="-42523"/>
            <a:ext cx="12192000" cy="4165023"/>
          </a:xfrm>
          <a:prstGeom prst="rect">
            <a:avLst/>
          </a:prstGeom>
        </p:spPr>
      </p:pic>
      <p:sp>
        <p:nvSpPr>
          <p:cNvPr id="8" name="TextBox 7">
            <a:extLst>
              <a:ext uri="{FF2B5EF4-FFF2-40B4-BE49-F238E27FC236}">
                <a16:creationId xmlns:a16="http://schemas.microsoft.com/office/drawing/2014/main" id="{1C912781-3EB5-704E-97A5-CA19AF133A17}"/>
              </a:ext>
            </a:extLst>
          </p:cNvPr>
          <p:cNvSpPr txBox="1"/>
          <p:nvPr/>
        </p:nvSpPr>
        <p:spPr>
          <a:xfrm>
            <a:off x="415925" y="632668"/>
            <a:ext cx="7453312" cy="2862322"/>
          </a:xfrm>
          <a:prstGeom prst="rect">
            <a:avLst/>
          </a:prstGeom>
          <a:noFill/>
        </p:spPr>
        <p:txBody>
          <a:bodyPr wrap="square" rtlCol="0">
            <a:spAutoFit/>
          </a:bodyPr>
          <a:lstStyle/>
          <a:p>
            <a:r>
              <a:rPr lang="en-US" dirty="0"/>
              <a:t>As you can see, for the sole purpose of last-touch attribution we have some campaigns that are working and some that need to be cut back</a:t>
            </a:r>
          </a:p>
          <a:p>
            <a:endParaRPr lang="en-US" dirty="0"/>
          </a:p>
          <a:p>
            <a:r>
              <a:rPr lang="en-US" dirty="0"/>
              <a:t>The most effective campaign is the google paid search. There should be much more investment into this along with both the email newsletter and email retargeting campaign as well as the </a:t>
            </a:r>
            <a:r>
              <a:rPr lang="en-US" dirty="0" err="1"/>
              <a:t>facebook</a:t>
            </a:r>
            <a:r>
              <a:rPr lang="en-US" dirty="0"/>
              <a:t> retargeting ad.</a:t>
            </a:r>
          </a:p>
          <a:p>
            <a:endParaRPr lang="en-US" dirty="0"/>
          </a:p>
          <a:p>
            <a:r>
              <a:rPr lang="en-US" dirty="0"/>
              <a:t>It would be beneficial to cut back on the </a:t>
            </a:r>
            <a:r>
              <a:rPr lang="en-US" dirty="0" err="1"/>
              <a:t>buzzfeed</a:t>
            </a:r>
            <a:r>
              <a:rPr lang="en-US" dirty="0"/>
              <a:t>, medium and </a:t>
            </a:r>
            <a:r>
              <a:rPr lang="en-US" dirty="0" err="1"/>
              <a:t>nytimes</a:t>
            </a:r>
            <a:r>
              <a:rPr lang="en-US" dirty="0"/>
              <a:t> spending</a:t>
            </a:r>
          </a:p>
        </p:txBody>
      </p:sp>
      <p:pic>
        <p:nvPicPr>
          <p:cNvPr id="9" name="Picture 8">
            <a:extLst>
              <a:ext uri="{FF2B5EF4-FFF2-40B4-BE49-F238E27FC236}">
                <a16:creationId xmlns:a16="http://schemas.microsoft.com/office/drawing/2014/main" id="{8D2101AB-748B-B34A-859E-E43F5E78B773}"/>
              </a:ext>
            </a:extLst>
          </p:cNvPr>
          <p:cNvPicPr>
            <a:picLocks noChangeAspect="1"/>
          </p:cNvPicPr>
          <p:nvPr/>
        </p:nvPicPr>
        <p:blipFill>
          <a:blip r:embed="rId5"/>
          <a:stretch>
            <a:fillRect/>
          </a:stretch>
        </p:blipFill>
        <p:spPr>
          <a:xfrm>
            <a:off x="8070850" y="1112888"/>
            <a:ext cx="3708400" cy="1854200"/>
          </a:xfrm>
          <a:prstGeom prst="rect">
            <a:avLst/>
          </a:prstGeom>
        </p:spPr>
      </p:pic>
    </p:spTree>
    <p:extLst>
      <p:ext uri="{BB962C8B-B14F-4D97-AF65-F5344CB8AC3E}">
        <p14:creationId xmlns:p14="http://schemas.microsoft.com/office/powerpoint/2010/main" val="50331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0B6F1B-5C4A-8D4B-AF62-F679E2441B7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82D673-D657-5748-AC8C-24753E786204}"/>
              </a:ext>
            </a:extLst>
          </p:cNvPr>
          <p:cNvSpPr>
            <a:spLocks noGrp="1"/>
          </p:cNvSpPr>
          <p:nvPr>
            <p:ph type="title"/>
          </p:nvPr>
        </p:nvSpPr>
        <p:spPr>
          <a:xfrm>
            <a:off x="1797666" y="2768600"/>
            <a:ext cx="8596668" cy="1320800"/>
          </a:xfrm>
        </p:spPr>
        <p:txBody>
          <a:bodyPr>
            <a:normAutofit/>
          </a:bodyPr>
          <a:lstStyle/>
          <a:p>
            <a:pPr algn="ctr"/>
            <a:r>
              <a:rPr lang="en-US" sz="6600" dirty="0">
                <a:solidFill>
                  <a:schemeClr val="bg1"/>
                </a:solidFill>
              </a:rPr>
              <a:t>Task 1</a:t>
            </a:r>
          </a:p>
        </p:txBody>
      </p:sp>
    </p:spTree>
    <p:extLst>
      <p:ext uri="{BB962C8B-B14F-4D97-AF65-F5344CB8AC3E}">
        <p14:creationId xmlns:p14="http://schemas.microsoft.com/office/powerpoint/2010/main" val="162396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87C0A2-4857-394E-8D9D-7692EEFFDE2C}"/>
              </a:ext>
            </a:extLst>
          </p:cNvPr>
          <p:cNvPicPr>
            <a:picLocks noChangeAspect="1"/>
          </p:cNvPicPr>
          <p:nvPr/>
        </p:nvPicPr>
        <p:blipFill>
          <a:blip r:embed="rId2"/>
          <a:stretch>
            <a:fillRect/>
          </a:stretch>
        </p:blipFill>
        <p:spPr>
          <a:xfrm>
            <a:off x="0" y="-100013"/>
            <a:ext cx="12233622" cy="6958013"/>
          </a:xfrm>
          <a:prstGeom prst="rect">
            <a:avLst/>
          </a:prstGeom>
        </p:spPr>
      </p:pic>
      <p:pic>
        <p:nvPicPr>
          <p:cNvPr id="5" name="Picture 4">
            <a:extLst>
              <a:ext uri="{FF2B5EF4-FFF2-40B4-BE49-F238E27FC236}">
                <a16:creationId xmlns:a16="http://schemas.microsoft.com/office/drawing/2014/main" id="{8B26B4B6-0A81-B24B-9D3B-A50A4B2D5059}"/>
              </a:ext>
            </a:extLst>
          </p:cNvPr>
          <p:cNvPicPr>
            <a:picLocks noChangeAspect="1"/>
          </p:cNvPicPr>
          <p:nvPr/>
        </p:nvPicPr>
        <p:blipFill>
          <a:blip r:embed="rId3"/>
          <a:stretch>
            <a:fillRect/>
          </a:stretch>
        </p:blipFill>
        <p:spPr>
          <a:xfrm>
            <a:off x="217488" y="117474"/>
            <a:ext cx="6083300" cy="2519995"/>
          </a:xfrm>
          <a:prstGeom prst="rect">
            <a:avLst/>
          </a:prstGeom>
        </p:spPr>
      </p:pic>
      <p:pic>
        <p:nvPicPr>
          <p:cNvPr id="6" name="Picture 5">
            <a:extLst>
              <a:ext uri="{FF2B5EF4-FFF2-40B4-BE49-F238E27FC236}">
                <a16:creationId xmlns:a16="http://schemas.microsoft.com/office/drawing/2014/main" id="{B706C6F0-E36D-5440-B2A5-A60324766F31}"/>
              </a:ext>
            </a:extLst>
          </p:cNvPr>
          <p:cNvPicPr>
            <a:picLocks noChangeAspect="1"/>
          </p:cNvPicPr>
          <p:nvPr/>
        </p:nvPicPr>
        <p:blipFill rotWithShape="1">
          <a:blip r:embed="rId4"/>
          <a:srcRect b="4675"/>
          <a:stretch/>
        </p:blipFill>
        <p:spPr>
          <a:xfrm>
            <a:off x="217488" y="2637469"/>
            <a:ext cx="6083300" cy="4091944"/>
          </a:xfrm>
          <a:prstGeom prst="rect">
            <a:avLst/>
          </a:prstGeom>
        </p:spPr>
      </p:pic>
      <p:sp>
        <p:nvSpPr>
          <p:cNvPr id="7" name="TextBox 6">
            <a:extLst>
              <a:ext uri="{FF2B5EF4-FFF2-40B4-BE49-F238E27FC236}">
                <a16:creationId xmlns:a16="http://schemas.microsoft.com/office/drawing/2014/main" id="{6120A785-E74C-8B43-B8EA-637BADD032C9}"/>
              </a:ext>
            </a:extLst>
          </p:cNvPr>
          <p:cNvSpPr txBox="1"/>
          <p:nvPr/>
        </p:nvSpPr>
        <p:spPr>
          <a:xfrm>
            <a:off x="6572250" y="117474"/>
            <a:ext cx="5472113" cy="6186309"/>
          </a:xfrm>
          <a:prstGeom prst="rect">
            <a:avLst/>
          </a:prstGeom>
          <a:noFill/>
        </p:spPr>
        <p:txBody>
          <a:bodyPr wrap="square" rtlCol="0">
            <a:spAutoFit/>
          </a:bodyPr>
          <a:lstStyle/>
          <a:p>
            <a:pPr marL="285750" indent="-285750">
              <a:buFont typeface="Arial" panose="020B0604020202020204" pitchFamily="34" charset="0"/>
              <a:buChar char="•"/>
            </a:pPr>
            <a:r>
              <a:rPr lang="en-US" dirty="0"/>
              <a:t>First we were looking to select the count of unique campaigns within the Page visits table.</a:t>
            </a:r>
          </a:p>
          <a:p>
            <a:pPr marL="285750" indent="-285750">
              <a:buFont typeface="Arial" panose="020B0604020202020204" pitchFamily="34" charset="0"/>
              <a:buChar char="•"/>
            </a:pPr>
            <a:r>
              <a:rPr lang="en-US" dirty="0">
                <a:solidFill>
                  <a:srgbClr val="FF0000"/>
                </a:solidFill>
              </a:rPr>
              <a:t>Answer: 8</a:t>
            </a:r>
          </a:p>
          <a:p>
            <a:pPr marL="285750" indent="-285750">
              <a:buFont typeface="Arial" panose="020B0604020202020204" pitchFamily="34" charset="0"/>
              <a:buChar char="•"/>
            </a:pPr>
            <a:r>
              <a:rPr lang="en-US" dirty="0"/>
              <a:t>We then wanted to find how many unique sources we had within the page visits table.</a:t>
            </a:r>
          </a:p>
          <a:p>
            <a:pPr marL="285750" indent="-285750">
              <a:buFont typeface="Arial" panose="020B0604020202020204" pitchFamily="34" charset="0"/>
              <a:buChar char="•"/>
            </a:pPr>
            <a:r>
              <a:rPr lang="en-US" dirty="0">
                <a:solidFill>
                  <a:srgbClr val="FF0000"/>
                </a:solidFill>
              </a:rPr>
              <a:t>Answer: 6</a:t>
            </a:r>
          </a:p>
          <a:p>
            <a:pPr marL="285750" indent="-285750">
              <a:buFont typeface="Arial" panose="020B0604020202020204" pitchFamily="34" charset="0"/>
              <a:buChar char="•"/>
            </a:pPr>
            <a:r>
              <a:rPr lang="en-US" dirty="0"/>
              <a:t>After discovering the total amount of unique campaigns and sources we wanted to see which campaigns aligned with each source.</a:t>
            </a:r>
          </a:p>
          <a:p>
            <a:pPr marL="285750" indent="-285750">
              <a:buFont typeface="Arial" panose="020B0604020202020204" pitchFamily="34" charset="0"/>
              <a:buChar char="•"/>
            </a:pPr>
            <a:r>
              <a:rPr lang="en-US" dirty="0">
                <a:solidFill>
                  <a:srgbClr val="FF0000"/>
                </a:solidFill>
              </a:rPr>
              <a:t>As a result;</a:t>
            </a:r>
          </a:p>
          <a:p>
            <a:pPr marL="742950" lvl="1" indent="-285750">
              <a:buFont typeface="Arial" panose="020B0604020202020204" pitchFamily="34" charset="0"/>
              <a:buChar char="•"/>
            </a:pPr>
            <a:r>
              <a:rPr lang="en-US" dirty="0"/>
              <a:t>The getting-to-know-cool-</a:t>
            </a:r>
            <a:r>
              <a:rPr lang="en-US" dirty="0" err="1"/>
              <a:t>tshirts</a:t>
            </a:r>
            <a:r>
              <a:rPr lang="en-US" dirty="0"/>
              <a:t> campaign was found on the </a:t>
            </a:r>
            <a:r>
              <a:rPr lang="en-US" dirty="0" err="1"/>
              <a:t>nytimes</a:t>
            </a:r>
            <a:endParaRPr lang="en-US" dirty="0"/>
          </a:p>
          <a:p>
            <a:pPr marL="742950" lvl="1" indent="-285750">
              <a:buFont typeface="Arial" panose="020B0604020202020204" pitchFamily="34" charset="0"/>
              <a:buChar char="•"/>
            </a:pPr>
            <a:r>
              <a:rPr lang="en-US" dirty="0"/>
              <a:t>The weekly-newsletter and retargeting-campaign were both sent via email</a:t>
            </a:r>
          </a:p>
          <a:p>
            <a:pPr marL="742950" lvl="1" indent="-285750">
              <a:buFont typeface="Arial" panose="020B0604020202020204" pitchFamily="34" charset="0"/>
              <a:buChar char="•"/>
            </a:pPr>
            <a:r>
              <a:rPr lang="en-US" dirty="0"/>
              <a:t>Ten-crazy-cool-</a:t>
            </a:r>
            <a:r>
              <a:rPr lang="en-US" dirty="0" err="1"/>
              <a:t>tshirts</a:t>
            </a:r>
            <a:r>
              <a:rPr lang="en-US" dirty="0"/>
              <a:t>-facts was a blog on </a:t>
            </a:r>
            <a:r>
              <a:rPr lang="en-US" dirty="0" err="1"/>
              <a:t>buzzfeed</a:t>
            </a:r>
            <a:endParaRPr lang="en-US" dirty="0"/>
          </a:p>
          <a:p>
            <a:pPr marL="742950" lvl="1" indent="-285750">
              <a:buFont typeface="Arial" panose="020B0604020202020204" pitchFamily="34" charset="0"/>
              <a:buChar char="•"/>
            </a:pPr>
            <a:r>
              <a:rPr lang="en-US" dirty="0"/>
              <a:t>There was a retargeting-ad  on </a:t>
            </a:r>
            <a:r>
              <a:rPr lang="en-US" dirty="0" err="1"/>
              <a:t>facebook</a:t>
            </a:r>
            <a:endParaRPr lang="en-US" dirty="0"/>
          </a:p>
          <a:p>
            <a:pPr marL="742950" lvl="1" indent="-285750">
              <a:buFont typeface="Arial" panose="020B0604020202020204" pitchFamily="34" charset="0"/>
              <a:buChar char="•"/>
            </a:pPr>
            <a:r>
              <a:rPr lang="en-US" dirty="0"/>
              <a:t>The interview-with-cool-</a:t>
            </a:r>
            <a:r>
              <a:rPr lang="en-US" dirty="0" err="1"/>
              <a:t>tshirts</a:t>
            </a:r>
            <a:r>
              <a:rPr lang="en-US" dirty="0"/>
              <a:t>-founder on medium</a:t>
            </a:r>
          </a:p>
          <a:p>
            <a:pPr marL="742950" lvl="1" indent="-285750">
              <a:buFont typeface="Arial" panose="020B0604020202020204" pitchFamily="34" charset="0"/>
              <a:buChar char="•"/>
            </a:pPr>
            <a:r>
              <a:rPr lang="en-US" dirty="0"/>
              <a:t>There were also marketing tactics for paid-search and cool-</a:t>
            </a:r>
            <a:r>
              <a:rPr lang="en-US" dirty="0" err="1"/>
              <a:t>tshirts</a:t>
            </a:r>
            <a:r>
              <a:rPr lang="en-US" dirty="0"/>
              <a:t>-search on google</a:t>
            </a:r>
          </a:p>
          <a:p>
            <a:pPr marL="742950" lvl="1" indent="-28575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111626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0B6F1B-5C4A-8D4B-AF62-F679E2441B7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82D673-D657-5748-AC8C-24753E786204}"/>
              </a:ext>
            </a:extLst>
          </p:cNvPr>
          <p:cNvSpPr>
            <a:spLocks noGrp="1"/>
          </p:cNvSpPr>
          <p:nvPr>
            <p:ph type="title"/>
          </p:nvPr>
        </p:nvSpPr>
        <p:spPr>
          <a:xfrm>
            <a:off x="1797666" y="2768600"/>
            <a:ext cx="8596668" cy="1320800"/>
          </a:xfrm>
        </p:spPr>
        <p:txBody>
          <a:bodyPr>
            <a:normAutofit/>
          </a:bodyPr>
          <a:lstStyle/>
          <a:p>
            <a:pPr algn="ctr"/>
            <a:r>
              <a:rPr lang="en-US" sz="6600" dirty="0">
                <a:solidFill>
                  <a:schemeClr val="bg1"/>
                </a:solidFill>
              </a:rPr>
              <a:t>Task 2</a:t>
            </a:r>
          </a:p>
        </p:txBody>
      </p:sp>
    </p:spTree>
    <p:extLst>
      <p:ext uri="{BB962C8B-B14F-4D97-AF65-F5344CB8AC3E}">
        <p14:creationId xmlns:p14="http://schemas.microsoft.com/office/powerpoint/2010/main" val="152924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C18D-D920-9A48-A470-8DA24FE251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B7EBC4B-775F-2441-B882-742C9FCC3A7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8E9DEF1-FEA0-E849-A32D-0BE5805C484C}"/>
              </a:ext>
            </a:extLst>
          </p:cNvPr>
          <p:cNvPicPr>
            <a:picLocks noChangeAspect="1"/>
          </p:cNvPicPr>
          <p:nvPr/>
        </p:nvPicPr>
        <p:blipFill>
          <a:blip r:embed="rId2"/>
          <a:stretch>
            <a:fillRect/>
          </a:stretch>
        </p:blipFill>
        <p:spPr>
          <a:xfrm>
            <a:off x="0" y="-37476"/>
            <a:ext cx="12192000" cy="6895476"/>
          </a:xfrm>
          <a:prstGeom prst="rect">
            <a:avLst/>
          </a:prstGeom>
        </p:spPr>
      </p:pic>
      <p:pic>
        <p:nvPicPr>
          <p:cNvPr id="5" name="Picture 4">
            <a:extLst>
              <a:ext uri="{FF2B5EF4-FFF2-40B4-BE49-F238E27FC236}">
                <a16:creationId xmlns:a16="http://schemas.microsoft.com/office/drawing/2014/main" id="{791F6940-226C-B944-8A82-FAE2FBFA9F9D}"/>
              </a:ext>
            </a:extLst>
          </p:cNvPr>
          <p:cNvPicPr>
            <a:picLocks noChangeAspect="1"/>
          </p:cNvPicPr>
          <p:nvPr/>
        </p:nvPicPr>
        <p:blipFill>
          <a:blip r:embed="rId3"/>
          <a:stretch>
            <a:fillRect/>
          </a:stretch>
        </p:blipFill>
        <p:spPr>
          <a:xfrm>
            <a:off x="186563" y="2883810"/>
            <a:ext cx="5135238" cy="1251445"/>
          </a:xfrm>
          <a:prstGeom prst="rect">
            <a:avLst/>
          </a:prstGeom>
        </p:spPr>
      </p:pic>
      <p:sp>
        <p:nvSpPr>
          <p:cNvPr id="6" name="TextBox 5">
            <a:extLst>
              <a:ext uri="{FF2B5EF4-FFF2-40B4-BE49-F238E27FC236}">
                <a16:creationId xmlns:a16="http://schemas.microsoft.com/office/drawing/2014/main" id="{CCA8F334-AEEA-0848-9913-E842D4196833}"/>
              </a:ext>
            </a:extLst>
          </p:cNvPr>
          <p:cNvSpPr txBox="1"/>
          <p:nvPr/>
        </p:nvSpPr>
        <p:spPr>
          <a:xfrm>
            <a:off x="991129" y="379411"/>
            <a:ext cx="10209741" cy="923330"/>
          </a:xfrm>
          <a:prstGeom prst="rect">
            <a:avLst/>
          </a:prstGeom>
          <a:noFill/>
        </p:spPr>
        <p:txBody>
          <a:bodyPr wrap="square" rtlCol="0">
            <a:spAutoFit/>
          </a:bodyPr>
          <a:lstStyle/>
          <a:p>
            <a:r>
              <a:rPr lang="en-US" sz="5400" dirty="0"/>
              <a:t>What pages are on the website?</a:t>
            </a:r>
          </a:p>
        </p:txBody>
      </p:sp>
      <p:pic>
        <p:nvPicPr>
          <p:cNvPr id="7" name="Picture 6">
            <a:extLst>
              <a:ext uri="{FF2B5EF4-FFF2-40B4-BE49-F238E27FC236}">
                <a16:creationId xmlns:a16="http://schemas.microsoft.com/office/drawing/2014/main" id="{9B05884A-AD99-884F-A7BB-4B5E183A1AD2}"/>
              </a:ext>
            </a:extLst>
          </p:cNvPr>
          <p:cNvPicPr>
            <a:picLocks noChangeAspect="1"/>
          </p:cNvPicPr>
          <p:nvPr/>
        </p:nvPicPr>
        <p:blipFill>
          <a:blip r:embed="rId4"/>
          <a:stretch>
            <a:fillRect/>
          </a:stretch>
        </p:blipFill>
        <p:spPr>
          <a:xfrm>
            <a:off x="5412360" y="2371725"/>
            <a:ext cx="6519820" cy="2275616"/>
          </a:xfrm>
          <a:prstGeom prst="rect">
            <a:avLst/>
          </a:prstGeom>
        </p:spPr>
      </p:pic>
    </p:spTree>
    <p:extLst>
      <p:ext uri="{BB962C8B-B14F-4D97-AF65-F5344CB8AC3E}">
        <p14:creationId xmlns:p14="http://schemas.microsoft.com/office/powerpoint/2010/main" val="400495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0B6F1B-5C4A-8D4B-AF62-F679E2441B7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82D673-D657-5748-AC8C-24753E786204}"/>
              </a:ext>
            </a:extLst>
          </p:cNvPr>
          <p:cNvSpPr>
            <a:spLocks noGrp="1"/>
          </p:cNvSpPr>
          <p:nvPr>
            <p:ph type="title"/>
          </p:nvPr>
        </p:nvSpPr>
        <p:spPr>
          <a:xfrm>
            <a:off x="1797666" y="2768600"/>
            <a:ext cx="8596668" cy="1320800"/>
          </a:xfrm>
        </p:spPr>
        <p:txBody>
          <a:bodyPr>
            <a:normAutofit/>
          </a:bodyPr>
          <a:lstStyle/>
          <a:p>
            <a:pPr algn="ctr"/>
            <a:r>
              <a:rPr lang="en-US" sz="6600" dirty="0">
                <a:solidFill>
                  <a:schemeClr val="bg1"/>
                </a:solidFill>
              </a:rPr>
              <a:t>Task 3</a:t>
            </a:r>
          </a:p>
        </p:txBody>
      </p:sp>
    </p:spTree>
    <p:extLst>
      <p:ext uri="{BB962C8B-B14F-4D97-AF65-F5344CB8AC3E}">
        <p14:creationId xmlns:p14="http://schemas.microsoft.com/office/powerpoint/2010/main" val="79558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B6C052-64D8-734F-AAC4-BF1AE06CAD2C}"/>
              </a:ext>
            </a:extLst>
          </p:cNvPr>
          <p:cNvPicPr>
            <a:picLocks noChangeAspect="1"/>
          </p:cNvPicPr>
          <p:nvPr/>
        </p:nvPicPr>
        <p:blipFill>
          <a:blip r:embed="rId2"/>
          <a:stretch>
            <a:fillRect/>
          </a:stretch>
        </p:blipFill>
        <p:spPr>
          <a:xfrm>
            <a:off x="1" y="-2512"/>
            <a:ext cx="12192000" cy="6860512"/>
          </a:xfrm>
          <a:prstGeom prst="rect">
            <a:avLst/>
          </a:prstGeom>
        </p:spPr>
      </p:pic>
      <p:sp>
        <p:nvSpPr>
          <p:cNvPr id="2" name="Title 1">
            <a:extLst>
              <a:ext uri="{FF2B5EF4-FFF2-40B4-BE49-F238E27FC236}">
                <a16:creationId xmlns:a16="http://schemas.microsoft.com/office/drawing/2014/main" id="{36A38909-D1BE-AA45-BB0B-9986898AECE6}"/>
              </a:ext>
            </a:extLst>
          </p:cNvPr>
          <p:cNvSpPr>
            <a:spLocks noGrp="1"/>
          </p:cNvSpPr>
          <p:nvPr>
            <p:ph type="title"/>
          </p:nvPr>
        </p:nvSpPr>
        <p:spPr>
          <a:xfrm>
            <a:off x="5699126" y="649618"/>
            <a:ext cx="6218853" cy="3865231"/>
          </a:xfrm>
        </p:spPr>
        <p:txBody>
          <a:bodyPr>
            <a:normAutofit/>
          </a:bodyPr>
          <a:lstStyle/>
          <a:p>
            <a:r>
              <a:rPr lang="en-US" sz="1800" dirty="0">
                <a:solidFill>
                  <a:schemeClr val="tx1"/>
                </a:solidFill>
              </a:rPr>
              <a:t>In order to find how many first touches each campaign is responsible for you need to fun the code on the left.</a:t>
            </a:r>
            <a:br>
              <a:rPr lang="en-US" sz="1800" dirty="0">
                <a:solidFill>
                  <a:schemeClr val="tx1"/>
                </a:solidFill>
              </a:rPr>
            </a:br>
            <a:br>
              <a:rPr lang="en-US" sz="1800" dirty="0">
                <a:solidFill>
                  <a:schemeClr val="tx1"/>
                </a:solidFill>
              </a:rPr>
            </a:br>
            <a:r>
              <a:rPr lang="en-US" sz="1800" dirty="0">
                <a:solidFill>
                  <a:schemeClr val="tx1"/>
                </a:solidFill>
              </a:rPr>
              <a:t>The medium has the most first touches with 622. </a:t>
            </a:r>
            <a:br>
              <a:rPr lang="en-US" sz="1800" dirty="0">
                <a:solidFill>
                  <a:schemeClr val="tx1"/>
                </a:solidFill>
              </a:rPr>
            </a:br>
            <a:br>
              <a:rPr lang="en-US" sz="1800" dirty="0">
                <a:solidFill>
                  <a:schemeClr val="tx1"/>
                </a:solidFill>
              </a:rPr>
            </a:br>
            <a:r>
              <a:rPr lang="en-US" sz="1800" dirty="0">
                <a:solidFill>
                  <a:schemeClr val="tx1"/>
                </a:solidFill>
              </a:rPr>
              <a:t>In a close second the NY times article “Getting to know cool </a:t>
            </a:r>
            <a:r>
              <a:rPr lang="en-US" sz="1800" dirty="0" err="1">
                <a:solidFill>
                  <a:schemeClr val="tx1"/>
                </a:solidFill>
              </a:rPr>
              <a:t>tshirts</a:t>
            </a:r>
            <a:r>
              <a:rPr lang="en-US" sz="1800" dirty="0">
                <a:solidFill>
                  <a:schemeClr val="tx1"/>
                </a:solidFill>
              </a:rPr>
              <a:t>” with 612 first touches.</a:t>
            </a:r>
            <a:br>
              <a:rPr lang="en-US" sz="1800" dirty="0">
                <a:solidFill>
                  <a:schemeClr val="tx1"/>
                </a:solidFill>
              </a:rPr>
            </a:br>
            <a:br>
              <a:rPr lang="en-US" sz="1800" dirty="0">
                <a:solidFill>
                  <a:schemeClr val="tx1"/>
                </a:solidFill>
              </a:rPr>
            </a:br>
            <a:r>
              <a:rPr lang="en-US" sz="1800" dirty="0">
                <a:solidFill>
                  <a:schemeClr val="tx1"/>
                </a:solidFill>
              </a:rPr>
              <a:t>The </a:t>
            </a:r>
            <a:r>
              <a:rPr lang="en-US" sz="1800" dirty="0" err="1">
                <a:solidFill>
                  <a:schemeClr val="tx1"/>
                </a:solidFill>
              </a:rPr>
              <a:t>buzzfeed</a:t>
            </a:r>
            <a:r>
              <a:rPr lang="en-US" sz="1800" dirty="0">
                <a:solidFill>
                  <a:schemeClr val="tx1"/>
                </a:solidFill>
              </a:rPr>
              <a:t> article “Ten crazy cool </a:t>
            </a:r>
            <a:r>
              <a:rPr lang="en-US" sz="1800" dirty="0" err="1">
                <a:solidFill>
                  <a:schemeClr val="tx1"/>
                </a:solidFill>
              </a:rPr>
              <a:t>tshirts</a:t>
            </a:r>
            <a:r>
              <a:rPr lang="en-US" sz="1800" dirty="0">
                <a:solidFill>
                  <a:schemeClr val="tx1"/>
                </a:solidFill>
              </a:rPr>
              <a:t> facts” was third with 576 first touches.</a:t>
            </a:r>
            <a:br>
              <a:rPr lang="en-US" sz="1800" dirty="0">
                <a:solidFill>
                  <a:schemeClr val="tx1"/>
                </a:solidFill>
              </a:rPr>
            </a:br>
            <a:br>
              <a:rPr lang="en-US" sz="1800" dirty="0">
                <a:solidFill>
                  <a:schemeClr val="tx1"/>
                </a:solidFill>
              </a:rPr>
            </a:br>
            <a:r>
              <a:rPr lang="en-US" sz="1800" dirty="0">
                <a:solidFill>
                  <a:schemeClr val="tx1"/>
                </a:solidFill>
              </a:rPr>
              <a:t>The google searches for cool </a:t>
            </a:r>
            <a:r>
              <a:rPr lang="en-US" sz="1800" dirty="0" err="1">
                <a:solidFill>
                  <a:schemeClr val="tx1"/>
                </a:solidFill>
              </a:rPr>
              <a:t>tshirts</a:t>
            </a:r>
            <a:r>
              <a:rPr lang="en-US" sz="1800" dirty="0">
                <a:solidFill>
                  <a:schemeClr val="tx1"/>
                </a:solidFill>
              </a:rPr>
              <a:t> came in last with 169</a:t>
            </a:r>
          </a:p>
        </p:txBody>
      </p:sp>
      <p:pic>
        <p:nvPicPr>
          <p:cNvPr id="4" name="Picture 3">
            <a:extLst>
              <a:ext uri="{FF2B5EF4-FFF2-40B4-BE49-F238E27FC236}">
                <a16:creationId xmlns:a16="http://schemas.microsoft.com/office/drawing/2014/main" id="{74464799-7216-7C46-B2F1-D5B396492E78}"/>
              </a:ext>
            </a:extLst>
          </p:cNvPr>
          <p:cNvPicPr>
            <a:picLocks noChangeAspect="1"/>
          </p:cNvPicPr>
          <p:nvPr/>
        </p:nvPicPr>
        <p:blipFill>
          <a:blip r:embed="rId3"/>
          <a:stretch>
            <a:fillRect/>
          </a:stretch>
        </p:blipFill>
        <p:spPr>
          <a:xfrm>
            <a:off x="83522" y="245400"/>
            <a:ext cx="5206029" cy="6369712"/>
          </a:xfrm>
          <a:prstGeom prst="rect">
            <a:avLst/>
          </a:prstGeom>
        </p:spPr>
      </p:pic>
      <p:pic>
        <p:nvPicPr>
          <p:cNvPr id="6" name="Picture 5">
            <a:extLst>
              <a:ext uri="{FF2B5EF4-FFF2-40B4-BE49-F238E27FC236}">
                <a16:creationId xmlns:a16="http://schemas.microsoft.com/office/drawing/2014/main" id="{C7C27753-7CB6-AA48-9F27-88D05D9E2DBA}"/>
              </a:ext>
            </a:extLst>
          </p:cNvPr>
          <p:cNvPicPr>
            <a:picLocks noChangeAspect="1"/>
          </p:cNvPicPr>
          <p:nvPr/>
        </p:nvPicPr>
        <p:blipFill>
          <a:blip r:embed="rId4"/>
          <a:stretch>
            <a:fillRect/>
          </a:stretch>
        </p:blipFill>
        <p:spPr>
          <a:xfrm>
            <a:off x="5699126" y="4951412"/>
            <a:ext cx="6083300" cy="1663700"/>
          </a:xfrm>
          <a:prstGeom prst="rect">
            <a:avLst/>
          </a:prstGeom>
        </p:spPr>
      </p:pic>
    </p:spTree>
    <p:extLst>
      <p:ext uri="{BB962C8B-B14F-4D97-AF65-F5344CB8AC3E}">
        <p14:creationId xmlns:p14="http://schemas.microsoft.com/office/powerpoint/2010/main" val="313891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0B6F1B-5C4A-8D4B-AF62-F679E2441B73}"/>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82D673-D657-5748-AC8C-24753E786204}"/>
              </a:ext>
            </a:extLst>
          </p:cNvPr>
          <p:cNvSpPr>
            <a:spLocks noGrp="1"/>
          </p:cNvSpPr>
          <p:nvPr>
            <p:ph type="title"/>
          </p:nvPr>
        </p:nvSpPr>
        <p:spPr>
          <a:xfrm>
            <a:off x="1797666" y="2768600"/>
            <a:ext cx="8596668" cy="1320800"/>
          </a:xfrm>
        </p:spPr>
        <p:txBody>
          <a:bodyPr>
            <a:normAutofit/>
          </a:bodyPr>
          <a:lstStyle/>
          <a:p>
            <a:pPr algn="ctr"/>
            <a:r>
              <a:rPr lang="en-US" sz="6600" dirty="0">
                <a:solidFill>
                  <a:schemeClr val="bg1"/>
                </a:solidFill>
              </a:rPr>
              <a:t>Task 4</a:t>
            </a:r>
          </a:p>
        </p:txBody>
      </p:sp>
    </p:spTree>
    <p:extLst>
      <p:ext uri="{BB962C8B-B14F-4D97-AF65-F5344CB8AC3E}">
        <p14:creationId xmlns:p14="http://schemas.microsoft.com/office/powerpoint/2010/main" val="398271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2285-45F0-C746-8F73-CED2166B311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EB8BF16-E87E-2049-AD91-43406DB44C27}"/>
              </a:ext>
            </a:extLst>
          </p:cNvPr>
          <p:cNvPicPr>
            <a:picLocks noGrp="1" noChangeAspect="1"/>
          </p:cNvPicPr>
          <p:nvPr>
            <p:ph idx="1"/>
          </p:nvPr>
        </p:nvPicPr>
        <p:blipFill>
          <a:blip r:embed="rId2"/>
          <a:stretch>
            <a:fillRect/>
          </a:stretch>
        </p:blipFill>
        <p:spPr>
          <a:xfrm>
            <a:off x="1" y="0"/>
            <a:ext cx="12192000" cy="6858000"/>
          </a:xfrm>
          <a:prstGeom prst="rect">
            <a:avLst/>
          </a:prstGeom>
        </p:spPr>
      </p:pic>
      <p:pic>
        <p:nvPicPr>
          <p:cNvPr id="4" name="Picture 3">
            <a:extLst>
              <a:ext uri="{FF2B5EF4-FFF2-40B4-BE49-F238E27FC236}">
                <a16:creationId xmlns:a16="http://schemas.microsoft.com/office/drawing/2014/main" id="{DC06E373-20AF-9B4E-BB14-874E6A04DAF1}"/>
              </a:ext>
            </a:extLst>
          </p:cNvPr>
          <p:cNvPicPr>
            <a:picLocks noChangeAspect="1"/>
          </p:cNvPicPr>
          <p:nvPr/>
        </p:nvPicPr>
        <p:blipFill>
          <a:blip r:embed="rId3"/>
          <a:stretch>
            <a:fillRect/>
          </a:stretch>
        </p:blipFill>
        <p:spPr>
          <a:xfrm>
            <a:off x="185737" y="233871"/>
            <a:ext cx="4663502" cy="6390258"/>
          </a:xfrm>
          <a:prstGeom prst="rect">
            <a:avLst/>
          </a:prstGeom>
        </p:spPr>
      </p:pic>
      <p:pic>
        <p:nvPicPr>
          <p:cNvPr id="6" name="Picture 5">
            <a:extLst>
              <a:ext uri="{FF2B5EF4-FFF2-40B4-BE49-F238E27FC236}">
                <a16:creationId xmlns:a16="http://schemas.microsoft.com/office/drawing/2014/main" id="{A88C1336-31F3-FC40-8662-A8CE413060B8}"/>
              </a:ext>
            </a:extLst>
          </p:cNvPr>
          <p:cNvPicPr>
            <a:picLocks noChangeAspect="1"/>
          </p:cNvPicPr>
          <p:nvPr/>
        </p:nvPicPr>
        <p:blipFill>
          <a:blip r:embed="rId4"/>
          <a:stretch>
            <a:fillRect/>
          </a:stretch>
        </p:blipFill>
        <p:spPr>
          <a:xfrm>
            <a:off x="5961570" y="4422643"/>
            <a:ext cx="4668330" cy="2201486"/>
          </a:xfrm>
          <a:prstGeom prst="rect">
            <a:avLst/>
          </a:prstGeom>
        </p:spPr>
      </p:pic>
      <p:sp>
        <p:nvSpPr>
          <p:cNvPr id="7" name="TextBox 6">
            <a:extLst>
              <a:ext uri="{FF2B5EF4-FFF2-40B4-BE49-F238E27FC236}">
                <a16:creationId xmlns:a16="http://schemas.microsoft.com/office/drawing/2014/main" id="{DF272EA8-9ED1-024F-8CE1-6536386831F5}"/>
              </a:ext>
            </a:extLst>
          </p:cNvPr>
          <p:cNvSpPr txBox="1"/>
          <p:nvPr/>
        </p:nvSpPr>
        <p:spPr>
          <a:xfrm>
            <a:off x="5086350" y="233871"/>
            <a:ext cx="6943725" cy="4431983"/>
          </a:xfrm>
          <a:prstGeom prst="rect">
            <a:avLst/>
          </a:prstGeom>
          <a:noFill/>
        </p:spPr>
        <p:txBody>
          <a:bodyPr wrap="square" rtlCol="0">
            <a:spAutoFit/>
          </a:bodyPr>
          <a:lstStyle/>
          <a:p>
            <a:r>
              <a:rPr lang="en-US" sz="2400" dirty="0"/>
              <a:t>The email sources accounted for a majority of the last touches with a total of 629 from a combination of the weekly-newsletter and the retargeting-campaign.</a:t>
            </a:r>
          </a:p>
          <a:p>
            <a:endParaRPr lang="en-US" sz="2400" dirty="0"/>
          </a:p>
          <a:p>
            <a:r>
              <a:rPr lang="en-US" sz="2400" dirty="0"/>
              <a:t>The Facebook retargeting ad came in second with 443. </a:t>
            </a:r>
          </a:p>
          <a:p>
            <a:endParaRPr lang="en-US" sz="2400" dirty="0"/>
          </a:p>
          <a:p>
            <a:r>
              <a:rPr lang="en-US" sz="2400" dirty="0"/>
              <a:t>These were a clearly used to re-engage the customers meanwhile the other campaigns were used as a first touch strategy. </a:t>
            </a:r>
          </a:p>
          <a:p>
            <a:endParaRPr lang="en-US" dirty="0"/>
          </a:p>
        </p:txBody>
      </p:sp>
    </p:spTree>
    <p:extLst>
      <p:ext uri="{BB962C8B-B14F-4D97-AF65-F5344CB8AC3E}">
        <p14:creationId xmlns:p14="http://schemas.microsoft.com/office/powerpoint/2010/main" val="20231908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{845C7986-A8E9-0B4C-A10F-DF302D9EFF19}tf10001060</Template>
  <TotalTime>637</TotalTime>
  <Words>398</Words>
  <Application>Microsoft Macintosh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Learning SQL from Scratch</vt:lpstr>
      <vt:lpstr>Task 1</vt:lpstr>
      <vt:lpstr>PowerPoint Presentation</vt:lpstr>
      <vt:lpstr>Task 2</vt:lpstr>
      <vt:lpstr>PowerPoint Presentation</vt:lpstr>
      <vt:lpstr>Task 3</vt:lpstr>
      <vt:lpstr>In order to find how many first touches each campaign is responsible for you need to fun the code on the left.  The medium has the most first touches with 622.   In a close second the NY times article “Getting to know cool tshirts” with 612 first touches.  The buzzfeed article “Ten crazy cool tshirts facts” was third with 576 first touches.  The google searches for cool tshirts came in last with 169</vt:lpstr>
      <vt:lpstr>Task 4</vt:lpstr>
      <vt:lpstr>PowerPoint Presentation</vt:lpstr>
      <vt:lpstr>Task 5</vt:lpstr>
      <vt:lpstr>PowerPoint Presentation</vt:lpstr>
      <vt:lpstr>Task 6</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SQL from Scratch</dc:title>
  <dc:creator>Enablement Data</dc:creator>
  <cp:lastModifiedBy>Enablement Data</cp:lastModifiedBy>
  <cp:revision>10</cp:revision>
  <cp:lastPrinted>2018-10-18T13:26:50Z</cp:lastPrinted>
  <dcterms:created xsi:type="dcterms:W3CDTF">2018-10-18T02:49:26Z</dcterms:created>
  <dcterms:modified xsi:type="dcterms:W3CDTF">2018-10-18T13:27:01Z</dcterms:modified>
</cp:coreProperties>
</file>