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82" r:id="rId6"/>
    <p:sldId id="273" r:id="rId7"/>
    <p:sldId id="264" r:id="rId8"/>
    <p:sldId id="265" r:id="rId9"/>
    <p:sldId id="267" r:id="rId10"/>
    <p:sldId id="274" r:id="rId11"/>
    <p:sldId id="268" r:id="rId12"/>
    <p:sldId id="269" r:id="rId13"/>
    <p:sldId id="270" r:id="rId14"/>
    <p:sldId id="275" r:id="rId15"/>
    <p:sldId id="271" r:id="rId16"/>
    <p:sldId id="277" r:id="rId17"/>
    <p:sldId id="280" r:id="rId18"/>
    <p:sldId id="281" r:id="rId19"/>
    <p:sldId id="272" r:id="rId20"/>
    <p:sldId id="278" r:id="rId21"/>
    <p:sldId id="26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A7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512" autoAdjust="0"/>
  </p:normalViewPr>
  <p:slideViewPr>
    <p:cSldViewPr snapToGrid="0">
      <p:cViewPr varScale="1">
        <p:scale>
          <a:sx n="96" d="100"/>
          <a:sy n="96" d="100"/>
        </p:scale>
        <p:origin x="1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F0D45-D11F-4443-A210-A41819458A7A}" type="datetimeFigureOut">
              <a:rPr lang="en-GB" smtClean="0"/>
              <a:t>20/07/2020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FB60E-C0A5-416E-864A-9ED7E1B4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4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fcalc.apps.alpha.mojanalytics.xyz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https://defcalc.apps.alpha.mojanalytics.xyz/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FB60E-C0A5-416E-864A-9ED7E1B46AC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01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nistry of Justice">
            <a:extLst>
              <a:ext uri="{FF2B5EF4-FFF2-40B4-BE49-F238E27FC236}">
                <a16:creationId xmlns:a16="http://schemas.microsoft.com/office/drawing/2014/main" id="{DB918353-06E6-49D0-91C3-32C3521F6B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DDC3A8-E3D7-48E5-9559-9C05FC08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719" y="2679699"/>
            <a:ext cx="7455705" cy="1009124"/>
          </a:xfrm>
        </p:spPr>
        <p:txBody>
          <a:bodyPr anchor="t" anchorCtr="0">
            <a:normAutofit/>
          </a:bodyPr>
          <a:lstStyle>
            <a:lvl1pPr algn="l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4A54C-99DF-4290-B7D8-60194329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19" y="3844940"/>
            <a:ext cx="5543426" cy="1425496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AFEA738-E8B3-437F-8D4D-5F4800F1A7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3600" y="5427311"/>
            <a:ext cx="3012293" cy="27160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Month YYYY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61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DCF887-79D2-405C-99BF-C816F827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DB5A5-EF61-426C-B4D9-3924814E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5A26-94E6-488E-9CDE-7B1D96900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05" y="1329654"/>
            <a:ext cx="3801600" cy="46647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D5B0C-FD37-49D6-81C9-AE8D20B9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329654"/>
            <a:ext cx="3801854" cy="46647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1A2EB-2D4A-46D4-BD9A-3A14F5F8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00F81-BA27-490F-965F-9BA0624F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16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7A5138-3A64-4104-9DFE-5D99D69960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214C6-ECDA-467D-B40F-ED549B15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72B8-BB78-4472-BCD0-2892B3F8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EF85-6DC1-4A99-8D1B-D333E8C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61EB-B8BB-461B-8E07-0FCF948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BC10C5-3D88-4858-9CAF-4608786FE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6DB5A5-EF61-426C-B4D9-3924814E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5A26-94E6-488E-9CDE-7B1D96900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05" y="1329654"/>
            <a:ext cx="3801600" cy="45135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D5B0C-FD37-49D6-81C9-AE8D20B9949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600" y="1329654"/>
            <a:ext cx="3801600" cy="4513586"/>
          </a:xfrm>
          <a:solidFill>
            <a:srgbClr val="A7DFF5"/>
          </a:solidFill>
        </p:spPr>
        <p:txBody>
          <a:bodyPr lIns="223200" tIns="223200" rIns="223200"/>
          <a:lstStyle>
            <a:lvl1pPr>
              <a:defRPr b="0">
                <a:solidFill>
                  <a:srgbClr val="003057"/>
                </a:solidFill>
              </a:defRPr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1A2EB-2D4A-46D4-BD9A-3A14F5F8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00F81-BA27-490F-965F-9BA0624F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34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15A2B3-0095-4162-BFCC-525CDFE60A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72B8-BB78-4472-BCD0-2892B3F88B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3330" y="1296537"/>
            <a:ext cx="7696800" cy="4265019"/>
          </a:xfrm>
        </p:spPr>
        <p:txBody>
          <a:bodyPr>
            <a:normAutofit/>
          </a:bodyPr>
          <a:lstStyle>
            <a:lvl1pPr>
              <a:defRPr sz="3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EF85-6DC1-4A99-8D1B-D333E8C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61EB-B8BB-461B-8E07-0FCF948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90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13E316-3B6D-497B-B960-354723701B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AEF85-6DC1-4A99-8D1B-D333E8C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61EB-B8BB-461B-8E07-0FCF948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FB0FAD-A321-43A8-BA9A-B1A8FCC82C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0" y="2129425"/>
            <a:ext cx="3384000" cy="1114816"/>
          </a:xfrm>
        </p:spPr>
        <p:txBody>
          <a:bodyPr anchor="ctr" anchorCtr="0">
            <a:normAutofit/>
          </a:bodyPr>
          <a:lstStyle>
            <a:lvl1pPr algn="ctr">
              <a:defRPr sz="9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£##%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D8C0118-5548-4737-B916-2D5C5EDF74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0000" y="3244242"/>
            <a:ext cx="3384000" cy="1164921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Description or other text</a:t>
            </a:r>
          </a:p>
        </p:txBody>
      </p:sp>
    </p:spTree>
    <p:extLst>
      <p:ext uri="{BB962C8B-B14F-4D97-AF65-F5344CB8AC3E}">
        <p14:creationId xmlns:p14="http://schemas.microsoft.com/office/powerpoint/2010/main" val="344274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A5305E-BBBA-443A-99BE-4F44F99B71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881AD0-F3BF-419C-814D-EFDAD339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00" y="2679833"/>
            <a:ext cx="7718400" cy="1013863"/>
          </a:xfrm>
        </p:spPr>
        <p:txBody>
          <a:bodyPr anchor="t" anchorCtr="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20A5E-5729-42D6-953D-F8478EE3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800" y="3838833"/>
            <a:ext cx="5360140" cy="1912262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7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inistry of Justice">
            <a:extLst>
              <a:ext uri="{FF2B5EF4-FFF2-40B4-BE49-F238E27FC236}">
                <a16:creationId xmlns:a16="http://schemas.microsoft.com/office/drawing/2014/main" id="{6D53D466-0E5B-4310-B4DE-52649CC543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A8D8B7-1CFD-49AB-9068-319313F08B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4186" y="4581425"/>
            <a:ext cx="3666173" cy="228600"/>
          </a:xfrm>
        </p:spPr>
        <p:txBody>
          <a:bodyPr>
            <a:normAutofit/>
          </a:bodyPr>
          <a:lstStyle>
            <a:lvl1pPr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Ministry of Justice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FA76E13-F0E2-4CD0-8C79-B636AEB69D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4186" y="4830122"/>
            <a:ext cx="3666173" cy="52863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102 Petty France</a:t>
            </a:r>
            <a:br>
              <a:rPr lang="en-US" dirty="0"/>
            </a:br>
            <a:r>
              <a:rPr lang="en-US" dirty="0"/>
              <a:t>London SW1H 9AJ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9FE9206-C0BC-477B-9E79-7A9E34677E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4186" y="5444234"/>
            <a:ext cx="5126175" cy="363975"/>
          </a:xfrm>
        </p:spPr>
        <p:txBody>
          <a:bodyPr>
            <a:normAutofit/>
          </a:bodyPr>
          <a:lstStyle>
            <a:lvl1pPr>
              <a:defRPr sz="16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gov.uk/government/organisations/ministry-of-justice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86170-144F-4641-97B4-22108ADC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3452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AB058-375D-41FF-927E-BB3206E08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605" y="1328400"/>
            <a:ext cx="7718400" cy="4665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Subheading (level 1)</a:t>
            </a:r>
          </a:p>
          <a:p>
            <a:pPr lvl="1"/>
            <a:r>
              <a:rPr lang="en-US" dirty="0"/>
              <a:t>Text (level 2)</a:t>
            </a:r>
          </a:p>
          <a:p>
            <a:pPr lvl="2"/>
            <a:r>
              <a:rPr lang="en-US" dirty="0"/>
              <a:t>Bullet (level 3)</a:t>
            </a:r>
          </a:p>
          <a:p>
            <a:pPr lvl="3"/>
            <a:r>
              <a:rPr lang="en-US" dirty="0"/>
              <a:t>Sub-bullet (level 4)</a:t>
            </a:r>
          </a:p>
          <a:p>
            <a:pPr lvl="4"/>
            <a:r>
              <a:rPr lang="en-US" dirty="0"/>
              <a:t>Sub-sub-bullet (level 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8173-E07F-4D94-BDED-087BCEFF1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40234" y="259251"/>
            <a:ext cx="259077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62322-4E9F-43FC-9281-3453FB17D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2236" y="6330808"/>
            <a:ext cx="2695048" cy="3312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9B8C-38F9-40B1-AA41-77A2D52FA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8004" y="6393600"/>
            <a:ext cx="27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600" b="1">
                <a:solidFill>
                  <a:srgbClr val="003057"/>
                </a:solidFill>
              </a:defRPr>
            </a:lvl1pPr>
          </a:lstStyle>
          <a:p>
            <a:fld id="{9A8223AF-F2F5-41F7-A71C-81CE492BCB8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28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8" r:id="rId4"/>
    <p:sldLayoutId id="2147483657" r:id="rId5"/>
    <p:sldLayoutId id="2147483656" r:id="rId6"/>
    <p:sldLayoutId id="2147483651" r:id="rId7"/>
    <p:sldLayoutId id="214748365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288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B1EB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.white@justice.gov.uk?subject=Indexation%20Tool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fcalc.apps.alpha.mojanalytics.xyz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E219-BB86-4162-A0CB-E2D61D37C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Indexation Walkthrough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3BE4A-F024-485C-8B2B-57D725987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718" y="3844940"/>
            <a:ext cx="7601149" cy="1425496"/>
          </a:xfrm>
        </p:spPr>
        <p:txBody>
          <a:bodyPr>
            <a:normAutofit/>
          </a:bodyPr>
          <a:lstStyle/>
          <a:p>
            <a:r>
              <a:rPr lang="en-GB" sz="2000" dirty="0"/>
              <a:t>Commercial and Contracts Management Analytics</a:t>
            </a:r>
          </a:p>
          <a:p>
            <a:r>
              <a:rPr lang="en-GB" sz="2000" dirty="0"/>
              <a:t>Data &amp; Analytical Services Directorate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7C896-1250-4BBC-AF93-0F82881FF0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Summer 2020</a:t>
            </a:r>
          </a:p>
        </p:txBody>
      </p:sp>
    </p:spTree>
    <p:extLst>
      <p:ext uri="{BB962C8B-B14F-4D97-AF65-F5344CB8AC3E}">
        <p14:creationId xmlns:p14="http://schemas.microsoft.com/office/powerpoint/2010/main" val="78744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Indices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10</a:t>
            </a:fld>
            <a:endParaRPr lang="en-GB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4668D8-4B09-4413-805A-33743B216B35}"/>
              </a:ext>
            </a:extLst>
          </p:cNvPr>
          <p:cNvGrpSpPr/>
          <p:nvPr/>
        </p:nvGrpSpPr>
        <p:grpSpPr>
          <a:xfrm>
            <a:off x="628110" y="1260470"/>
            <a:ext cx="3419475" cy="5070338"/>
            <a:chOff x="628110" y="1260470"/>
            <a:chExt cx="3419475" cy="50673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BFA9212-90BB-4BE8-8B6B-61B36CCC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110" y="1260470"/>
              <a:ext cx="3419475" cy="50673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687DF5-38FA-4928-A0D5-3E1862FF5F0F}"/>
                </a:ext>
              </a:extLst>
            </p:cNvPr>
            <p:cNvSpPr/>
            <p:nvPr/>
          </p:nvSpPr>
          <p:spPr>
            <a:xfrm>
              <a:off x="952500" y="1885950"/>
              <a:ext cx="2781300" cy="5905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EC2021-ABE3-4CB8-8F7E-EB0E12A483A7}"/>
                </a:ext>
              </a:extLst>
            </p:cNvPr>
            <p:cNvSpPr/>
            <p:nvPr/>
          </p:nvSpPr>
          <p:spPr>
            <a:xfrm>
              <a:off x="952500" y="3022600"/>
              <a:ext cx="2781300" cy="5905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2C2912-BA4D-4B61-B869-03CC93AA0567}"/>
                </a:ext>
              </a:extLst>
            </p:cNvPr>
            <p:cNvSpPr/>
            <p:nvPr/>
          </p:nvSpPr>
          <p:spPr>
            <a:xfrm>
              <a:off x="952500" y="4159250"/>
              <a:ext cx="2781300" cy="59055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486776-969D-45B0-93C5-8A316434FD94}"/>
                </a:ext>
              </a:extLst>
            </p:cNvPr>
            <p:cNvSpPr/>
            <p:nvPr/>
          </p:nvSpPr>
          <p:spPr>
            <a:xfrm>
              <a:off x="952500" y="4965700"/>
              <a:ext cx="2984500" cy="1035050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2F5071B-2AA2-4B3D-B681-EADCA0BF8FFB}"/>
              </a:ext>
            </a:extLst>
          </p:cNvPr>
          <p:cNvSpPr txBox="1"/>
          <p:nvPr/>
        </p:nvSpPr>
        <p:spPr>
          <a:xfrm>
            <a:off x="4302451" y="1533540"/>
            <a:ext cx="4128553" cy="584775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drop down list of all available indices, including any user-added indices.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CF5103-1978-48EA-80DF-F11AA71F19E8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733800" y="1825928"/>
            <a:ext cx="568651" cy="355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DFD465B-CE52-4239-8C05-7E1E7DB9E31E}"/>
              </a:ext>
            </a:extLst>
          </p:cNvPr>
          <p:cNvSpPr txBox="1"/>
          <p:nvPr/>
        </p:nvSpPr>
        <p:spPr>
          <a:xfrm>
            <a:off x="4302448" y="2427446"/>
            <a:ext cx="4128553" cy="8309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drop down list of all time periods, currently limited to: Financial Year, Calendar Year, and Quarterly.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028B36-78F1-45E0-99CC-46BE41ED65F4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 flipV="1">
            <a:off x="3733800" y="2842945"/>
            <a:ext cx="568648" cy="4761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7F0B0A-534F-43B2-ABFE-0015083B49B4}"/>
              </a:ext>
            </a:extLst>
          </p:cNvPr>
          <p:cNvSpPr txBox="1"/>
          <p:nvPr/>
        </p:nvSpPr>
        <p:spPr>
          <a:xfrm>
            <a:off x="4302448" y="3624888"/>
            <a:ext cx="4128553" cy="1323439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drop down list of all time periods that can be used as a base year, generated from the selected period references.</a:t>
            </a:r>
            <a:b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that ‘Default’ is the original index (i.e. has not been rebased).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270347-D28D-45C0-B3D8-F035AB466547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 flipV="1">
            <a:off x="3733800" y="4286608"/>
            <a:ext cx="568648" cy="16983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7C26E24-105D-4DA4-AD08-B59ED3819F17}"/>
              </a:ext>
            </a:extLst>
          </p:cNvPr>
          <p:cNvSpPr txBox="1"/>
          <p:nvPr/>
        </p:nvSpPr>
        <p:spPr>
          <a:xfrm>
            <a:off x="4302449" y="5264027"/>
            <a:ext cx="4128553" cy="584775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buttons for downloading the displayed index only, or all the indices.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810386-E01F-48AA-BF58-D36EC64A6864}"/>
              </a:ext>
            </a:extLst>
          </p:cNvPr>
          <p:cNvCxnSpPr>
            <a:cxnSpLocks/>
            <a:stCxn id="13" idx="3"/>
            <a:endCxn id="45" idx="1"/>
          </p:cNvCxnSpPr>
          <p:nvPr/>
        </p:nvCxnSpPr>
        <p:spPr>
          <a:xfrm>
            <a:off x="3937000" y="5485757"/>
            <a:ext cx="365449" cy="706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5ED2C1-2D1C-40F3-A75E-307479C2A507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in-app guidance</a:t>
            </a:r>
          </a:p>
        </p:txBody>
      </p:sp>
    </p:spTree>
    <p:extLst>
      <p:ext uri="{BB962C8B-B14F-4D97-AF65-F5344CB8AC3E}">
        <p14:creationId xmlns:p14="http://schemas.microsoft.com/office/powerpoint/2010/main" val="37980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Indices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11</a:t>
            </a:fld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F829E8-2DE7-4E30-9B66-B1A0CD1A9EEF}"/>
              </a:ext>
            </a:extLst>
          </p:cNvPr>
          <p:cNvGrpSpPr/>
          <p:nvPr/>
        </p:nvGrpSpPr>
        <p:grpSpPr>
          <a:xfrm>
            <a:off x="636104" y="1574798"/>
            <a:ext cx="3353102" cy="4268241"/>
            <a:chOff x="636104" y="1574798"/>
            <a:chExt cx="3353102" cy="42682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B44FF0-203A-414A-992A-90DEEFCA2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06" y="1637839"/>
              <a:ext cx="3276600" cy="42052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8D90DE-3635-49A2-BFB2-1352DD554689}"/>
                </a:ext>
              </a:extLst>
            </p:cNvPr>
            <p:cNvSpPr/>
            <p:nvPr/>
          </p:nvSpPr>
          <p:spPr>
            <a:xfrm>
              <a:off x="636104" y="1574799"/>
              <a:ext cx="1173646" cy="426823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EDDEA-BCAE-483E-A328-15FC06EC4CB4}"/>
                </a:ext>
              </a:extLst>
            </p:cNvPr>
            <p:cNvSpPr/>
            <p:nvPr/>
          </p:nvSpPr>
          <p:spPr>
            <a:xfrm>
              <a:off x="2922406" y="1574798"/>
              <a:ext cx="1066800" cy="42682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2B2F47B-AF73-4F10-8EA9-FD739ACEBD17}"/>
                </a:ext>
              </a:extLst>
            </p:cNvPr>
            <p:cNvSpPr/>
            <p:nvPr/>
          </p:nvSpPr>
          <p:spPr>
            <a:xfrm>
              <a:off x="1857017" y="1574798"/>
              <a:ext cx="1018121" cy="426823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6C8184A-0788-4B3B-AF43-53792D2FE6E6}"/>
              </a:ext>
            </a:extLst>
          </p:cNvPr>
          <p:cNvSpPr txBox="1"/>
          <p:nvPr/>
        </p:nvSpPr>
        <p:spPr>
          <a:xfrm>
            <a:off x="4273826" y="1574798"/>
            <a:ext cx="4157179" cy="206210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periods generated by the selected period reference will be shown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Note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row highlighted </a:t>
            </a:r>
            <a:r>
              <a:rPr lang="en-GB" sz="1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YELLOW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likely subject to change;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row highlighted </a:t>
            </a:r>
            <a:r>
              <a:rPr lang="en-GB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the 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period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row highlighted </a:t>
            </a:r>
            <a:r>
              <a:rPr lang="en-GB" sz="1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both a 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forecast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 base year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5B1A6-3324-4238-8987-1AB13AB88744}"/>
              </a:ext>
            </a:extLst>
          </p:cNvPr>
          <p:cNvSpPr txBox="1"/>
          <p:nvPr/>
        </p:nvSpPr>
        <p:spPr>
          <a:xfrm>
            <a:off x="4273825" y="4011341"/>
            <a:ext cx="4157179" cy="1815882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‘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is the 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level, in any given year, relative to the base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‘Year-on-Year (%)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 is the 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change compared to the same period a year prior.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9A612-8C99-458A-9BA8-6B73253F0D49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in-app guidance</a:t>
            </a:r>
          </a:p>
        </p:txBody>
      </p:sp>
    </p:spTree>
    <p:extLst>
      <p:ext uri="{BB962C8B-B14F-4D97-AF65-F5344CB8AC3E}">
        <p14:creationId xmlns:p14="http://schemas.microsoft.com/office/powerpoint/2010/main" val="399314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Deflator Calculator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12</a:t>
            </a:fld>
            <a:endParaRPr lang="en-GB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DCC0E0D-3FFD-427C-9097-E835F4CB57C8}"/>
              </a:ext>
            </a:extLst>
          </p:cNvPr>
          <p:cNvGrpSpPr/>
          <p:nvPr/>
        </p:nvGrpSpPr>
        <p:grpSpPr>
          <a:xfrm>
            <a:off x="712606" y="1282046"/>
            <a:ext cx="1771049" cy="4930218"/>
            <a:chOff x="712606" y="1282046"/>
            <a:chExt cx="1771049" cy="493021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7E84BF-BD83-4CF4-8DA6-8B56A6F38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06" y="1282046"/>
              <a:ext cx="1771049" cy="493021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CA2B5B-158F-4AA9-9DFD-A58162A8587C}"/>
                </a:ext>
              </a:extLst>
            </p:cNvPr>
            <p:cNvSpPr/>
            <p:nvPr/>
          </p:nvSpPr>
          <p:spPr>
            <a:xfrm>
              <a:off x="850900" y="1619250"/>
              <a:ext cx="1473200" cy="3365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B11F89-29DD-4978-B55D-6CD529AD6952}"/>
                </a:ext>
              </a:extLst>
            </p:cNvPr>
            <p:cNvSpPr/>
            <p:nvPr/>
          </p:nvSpPr>
          <p:spPr>
            <a:xfrm>
              <a:off x="861530" y="2883342"/>
              <a:ext cx="1473200" cy="33655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F4B96D-42E1-4212-97F9-2047EC596E11}"/>
                </a:ext>
              </a:extLst>
            </p:cNvPr>
            <p:cNvSpPr/>
            <p:nvPr/>
          </p:nvSpPr>
          <p:spPr>
            <a:xfrm>
              <a:off x="850900" y="3517998"/>
              <a:ext cx="1473200" cy="3365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72A2A-8D14-4723-A0D9-8807837FE410}"/>
                </a:ext>
              </a:extLst>
            </p:cNvPr>
            <p:cNvSpPr/>
            <p:nvPr/>
          </p:nvSpPr>
          <p:spPr>
            <a:xfrm flipV="1">
              <a:off x="850900" y="5321300"/>
              <a:ext cx="1473200" cy="355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E1FCC6-B343-4FC4-9B20-7383C6FF91F7}"/>
                </a:ext>
              </a:extLst>
            </p:cNvPr>
            <p:cNvSpPr/>
            <p:nvPr/>
          </p:nvSpPr>
          <p:spPr>
            <a:xfrm>
              <a:off x="850900" y="2255036"/>
              <a:ext cx="1473200" cy="336550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63985A-2BDF-42B6-9FE6-9CF4872A0C48}"/>
                </a:ext>
              </a:extLst>
            </p:cNvPr>
            <p:cNvSpPr/>
            <p:nvPr/>
          </p:nvSpPr>
          <p:spPr>
            <a:xfrm>
              <a:off x="850900" y="5734050"/>
              <a:ext cx="1041400" cy="33020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7CE43A4-F764-4909-85B9-D7711AC0089B}"/>
                </a:ext>
              </a:extLst>
            </p:cNvPr>
            <p:cNvSpPr/>
            <p:nvPr/>
          </p:nvSpPr>
          <p:spPr>
            <a:xfrm flipV="1">
              <a:off x="850900" y="4146304"/>
              <a:ext cx="1473200" cy="946396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22CA2B0-D3D7-47CF-A14A-631A56364012}"/>
              </a:ext>
            </a:extLst>
          </p:cNvPr>
          <p:cNvSpPr txBox="1"/>
          <p:nvPr/>
        </p:nvSpPr>
        <p:spPr>
          <a:xfrm>
            <a:off x="2794096" y="1480750"/>
            <a:ext cx="5636909" cy="276999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drop down list of all available indices, including any user-added indices.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599B3A-ED67-4BEF-B074-23644DF665C9}"/>
              </a:ext>
            </a:extLst>
          </p:cNvPr>
          <p:cNvSpPr txBox="1"/>
          <p:nvPr/>
        </p:nvSpPr>
        <p:spPr>
          <a:xfrm>
            <a:off x="2794093" y="1921523"/>
            <a:ext cx="5636909" cy="64633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 between nominal-to-real, or vice versa. Note that nominal-to-real is for deflating, and real-to-nominal is for inflating. 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Understanding whether input data in/excludes inflation is crucial to correct use of the tool.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3F8E08-CF7E-4443-8CFF-BF7001C2CFEF}"/>
              </a:ext>
            </a:extLst>
          </p:cNvPr>
          <p:cNvSpPr txBox="1"/>
          <p:nvPr/>
        </p:nvSpPr>
        <p:spPr>
          <a:xfrm>
            <a:off x="2794093" y="2735355"/>
            <a:ext cx="5636909" cy="830997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drop-down list generated based on the selected period reference. Varies based on prior conversion. 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nominal-to-real, choose the base year you wish to convert the costs to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and </a:t>
            </a:r>
            <a:r>
              <a:rPr lang="en-GB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real-to-nominal, choose the year you are converting real costs from.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23E1AC-0619-45A6-8951-C58013F2697B}"/>
              </a:ext>
            </a:extLst>
          </p:cNvPr>
          <p:cNvSpPr txBox="1"/>
          <p:nvPr/>
        </p:nvSpPr>
        <p:spPr>
          <a:xfrm>
            <a:off x="2794093" y="3799629"/>
            <a:ext cx="5636909" cy="4616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drop down list of all time periods, currently limited to: Financial Year, Calendar Year, and Quarterly.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4DDACD-684E-4485-B809-E05B4E9E9B3E}"/>
              </a:ext>
            </a:extLst>
          </p:cNvPr>
          <p:cNvSpPr txBox="1"/>
          <p:nvPr/>
        </p:nvSpPr>
        <p:spPr>
          <a:xfrm>
            <a:off x="2794093" y="4460920"/>
            <a:ext cx="5636909" cy="46166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to generate the correct table dimensions and ensure inflation/deflating is done correctly.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F84469-FC76-4315-8BAE-158EE6614B7A}"/>
              </a:ext>
            </a:extLst>
          </p:cNvPr>
          <p:cNvSpPr txBox="1"/>
          <p:nvPr/>
        </p:nvSpPr>
        <p:spPr>
          <a:xfrm>
            <a:off x="2794093" y="5142293"/>
            <a:ext cx="5636909" cy="276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rows are required (allows for multiple costs to be inflated at once).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EC77F9-C7D5-473C-86D5-2CD79E7ECCF5}"/>
              </a:ext>
            </a:extLst>
          </p:cNvPr>
          <p:cNvSpPr txBox="1"/>
          <p:nvPr/>
        </p:nvSpPr>
        <p:spPr>
          <a:xfrm>
            <a:off x="2794093" y="5595550"/>
            <a:ext cx="5636909" cy="276999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 that updates the displayed table based on selected parameters.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936DF7-CFF2-4F07-B4F1-7DAC0F736D5E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2324100" y="1619250"/>
            <a:ext cx="469996" cy="16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89B281-FE9C-4F1D-A97D-753DCC9A53CE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324100" y="2244689"/>
            <a:ext cx="469993" cy="17862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2C5396-85C9-47C3-BD00-81A315B0C781}"/>
              </a:ext>
            </a:extLst>
          </p:cNvPr>
          <p:cNvCxnSpPr>
            <a:cxnSpLocks/>
            <a:stCxn id="11" idx="3"/>
            <a:endCxn id="21" idx="1"/>
          </p:cNvCxnSpPr>
          <p:nvPr/>
        </p:nvCxnSpPr>
        <p:spPr>
          <a:xfrm>
            <a:off x="2334730" y="3051617"/>
            <a:ext cx="459363" cy="992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11E538-FEFC-43FD-8E0C-308C2518A266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>
            <a:off x="2324100" y="3686273"/>
            <a:ext cx="469993" cy="3441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B578A5-9DD6-49CB-8AD1-F97894294408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2324100" y="4619502"/>
            <a:ext cx="469993" cy="722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7982F8-B4CA-49F2-A300-830CE2CE89BC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 flipV="1">
            <a:off x="2324100" y="5280793"/>
            <a:ext cx="469993" cy="218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A4D49C-B678-4753-9450-61ACD178D194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1892300" y="5734050"/>
            <a:ext cx="901793" cy="16510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42C2DF-B895-44AC-9FFE-3D46AC3F3A60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in-app guidance</a:t>
            </a:r>
          </a:p>
        </p:txBody>
      </p:sp>
    </p:spTree>
    <p:extLst>
      <p:ext uri="{BB962C8B-B14F-4D97-AF65-F5344CB8AC3E}">
        <p14:creationId xmlns:p14="http://schemas.microsoft.com/office/powerpoint/2010/main" val="164716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Deflator Calculator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13</a:t>
            </a:fld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A6E03BC-E7DD-4BBE-AE4B-59793649FB66}"/>
              </a:ext>
            </a:extLst>
          </p:cNvPr>
          <p:cNvGrpSpPr/>
          <p:nvPr/>
        </p:nvGrpSpPr>
        <p:grpSpPr>
          <a:xfrm>
            <a:off x="1158918" y="1387762"/>
            <a:ext cx="6729725" cy="2352675"/>
            <a:chOff x="1158918" y="1387762"/>
            <a:chExt cx="6729725" cy="2352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C34499-5C53-4E65-9FB9-7E06D133D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8918" y="1387762"/>
              <a:ext cx="6706636" cy="23526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406CF4-F8F9-4653-A2AC-11FC4DE6D79E}"/>
                </a:ext>
              </a:extLst>
            </p:cNvPr>
            <p:cNvSpPr/>
            <p:nvPr/>
          </p:nvSpPr>
          <p:spPr>
            <a:xfrm>
              <a:off x="1227494" y="2336801"/>
              <a:ext cx="6661149" cy="4354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FDE5E6-BD71-4122-8E01-55D0D453A7B9}"/>
                </a:ext>
              </a:extLst>
            </p:cNvPr>
            <p:cNvSpPr/>
            <p:nvPr/>
          </p:nvSpPr>
          <p:spPr>
            <a:xfrm>
              <a:off x="1944072" y="2965450"/>
              <a:ext cx="1117600" cy="4445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DABE47C-02E5-49E8-B512-E407D99C1AD9}"/>
                </a:ext>
              </a:extLst>
            </p:cNvPr>
            <p:cNvSpPr/>
            <p:nvPr/>
          </p:nvSpPr>
          <p:spPr>
            <a:xfrm>
              <a:off x="4895850" y="3308351"/>
              <a:ext cx="1079500" cy="43208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6577464-3213-47E2-B7A3-1077538D7D6D}"/>
              </a:ext>
            </a:extLst>
          </p:cNvPr>
          <p:cNvSpPr txBox="1"/>
          <p:nvPr/>
        </p:nvSpPr>
        <p:spPr>
          <a:xfrm>
            <a:off x="712606" y="4035272"/>
            <a:ext cx="1897177" cy="1815882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 of an </a:t>
            </a: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invalid data entry</a:t>
            </a:r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automatically detected, which will be ignored by subsequent calculations.</a:t>
            </a:r>
          </a:p>
          <a:p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35F745-572D-40C6-A9F2-DC63997A31DF}"/>
              </a:ext>
            </a:extLst>
          </p:cNvPr>
          <p:cNvSpPr txBox="1"/>
          <p:nvPr/>
        </p:nvSpPr>
        <p:spPr>
          <a:xfrm>
            <a:off x="2902226" y="3946022"/>
            <a:ext cx="3073124" cy="2062103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Entering data must be done in each year. </a:t>
            </a:r>
          </a:p>
          <a:p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 of whether input data is in nominal or real terms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(i.e. in/excludes inflation) 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necessary.</a:t>
            </a:r>
          </a:p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Entering this data in the correct column is crucial.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165F51-7BBA-4B0F-8626-05A7AF9CDC91}"/>
              </a:ext>
            </a:extLst>
          </p:cNvPr>
          <p:cNvSpPr txBox="1"/>
          <p:nvPr/>
        </p:nvSpPr>
        <p:spPr>
          <a:xfrm>
            <a:off x="6270240" y="4035272"/>
            <a:ext cx="1874088" cy="181588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</a:t>
            </a: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shortcuts can be used </a:t>
            </a:r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(e.g. </a:t>
            </a:r>
            <a:r>
              <a:rPr lang="en-GB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Ctrl+C</a:t>
            </a:r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GB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Ctrl+V</a:t>
            </a:r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other applications, </a:t>
            </a:r>
            <a:r>
              <a:rPr lang="en-GB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Ctrl+Shift+Arrow</a:t>
            </a:r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 </a:t>
            </a: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Formulae are not supported.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95661C-BCE3-4D1B-9126-2A2AD61097B3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V="1">
            <a:off x="1661195" y="3409950"/>
            <a:ext cx="841677" cy="62532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0C7480-A9B9-4495-885C-3530F90C3E2E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4438788" y="2772279"/>
            <a:ext cx="119281" cy="117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251583-C4C0-4306-A571-A2449552C5CC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>
            <a:off x="5975350" y="3524394"/>
            <a:ext cx="1231934" cy="51087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A9E9-C72F-46F7-8E23-096847B90F26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in-app guidance</a:t>
            </a:r>
          </a:p>
        </p:txBody>
      </p:sp>
    </p:spTree>
    <p:extLst>
      <p:ext uri="{BB962C8B-B14F-4D97-AF65-F5344CB8AC3E}">
        <p14:creationId xmlns:p14="http://schemas.microsoft.com/office/powerpoint/2010/main" val="59876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Deflator Calculator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14</a:t>
            </a:fld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6EBA32F-D37A-436B-9173-8F067A690C57}"/>
              </a:ext>
            </a:extLst>
          </p:cNvPr>
          <p:cNvGrpSpPr/>
          <p:nvPr/>
        </p:nvGrpSpPr>
        <p:grpSpPr>
          <a:xfrm>
            <a:off x="1066799" y="1387763"/>
            <a:ext cx="6845862" cy="2352675"/>
            <a:chOff x="1066799" y="1387763"/>
            <a:chExt cx="6845862" cy="2352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23BF4A-BCC0-42E5-8869-4EB844BE0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1811" y="1387763"/>
              <a:ext cx="6800850" cy="235267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080653-CA3A-4C75-9985-3F0BE06230B3}"/>
                </a:ext>
              </a:extLst>
            </p:cNvPr>
            <p:cNvSpPr/>
            <p:nvPr/>
          </p:nvSpPr>
          <p:spPr>
            <a:xfrm>
              <a:off x="1790700" y="3009900"/>
              <a:ext cx="1085850" cy="3937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CB56D3-3D82-4EF1-B194-D64BDE3654C6}"/>
                </a:ext>
              </a:extLst>
            </p:cNvPr>
            <p:cNvSpPr/>
            <p:nvPr/>
          </p:nvSpPr>
          <p:spPr>
            <a:xfrm>
              <a:off x="1066799" y="2367250"/>
              <a:ext cx="6845861" cy="3937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B3C8F8-D467-47BB-AD92-22A3BE6721D8}"/>
              </a:ext>
            </a:extLst>
          </p:cNvPr>
          <p:cNvSpPr txBox="1"/>
          <p:nvPr/>
        </p:nvSpPr>
        <p:spPr>
          <a:xfrm>
            <a:off x="2876550" y="3926566"/>
            <a:ext cx="5036110" cy="2062103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data will be automatically calculated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the inputs and the user parameters selected. Note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can also be edited on the Output tab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allow for quick comparisons/changes;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download option is available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save the inputs, outputs, and to record the conversion factors 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B04F6A-3DE1-4C45-9BB9-A1D8CA3ECA74}"/>
              </a:ext>
            </a:extLst>
          </p:cNvPr>
          <p:cNvSpPr txBox="1"/>
          <p:nvPr/>
        </p:nvSpPr>
        <p:spPr>
          <a:xfrm>
            <a:off x="1111811" y="3957344"/>
            <a:ext cx="1497972" cy="203132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error has been ignored and generates a blank cell.</a:t>
            </a:r>
          </a:p>
          <a:p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DD7B9-511D-474E-B634-422D33C09AFD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1860797" y="3403600"/>
            <a:ext cx="472828" cy="55374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A1EA9E-A924-40C5-902A-EAF675C39A1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489730" y="2760950"/>
            <a:ext cx="904875" cy="116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CB2FD08-90A1-4AAA-843B-90C30117D68C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in-app guidance</a:t>
            </a:r>
          </a:p>
        </p:txBody>
      </p:sp>
    </p:spTree>
    <p:extLst>
      <p:ext uri="{BB962C8B-B14F-4D97-AF65-F5344CB8AC3E}">
        <p14:creationId xmlns:p14="http://schemas.microsoft.com/office/powerpoint/2010/main" val="71030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Deflator Calculator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15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8419E-7315-4552-9E91-51094BDB8803}"/>
              </a:ext>
            </a:extLst>
          </p:cNvPr>
          <p:cNvGrpSpPr/>
          <p:nvPr/>
        </p:nvGrpSpPr>
        <p:grpSpPr>
          <a:xfrm>
            <a:off x="1066799" y="1387763"/>
            <a:ext cx="6845862" cy="2352675"/>
            <a:chOff x="1066799" y="1387763"/>
            <a:chExt cx="6845862" cy="23526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E23BF4A-BCC0-42E5-8869-4EB844BE0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1811" y="1387763"/>
              <a:ext cx="6800850" cy="23526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CB56D3-3D82-4EF1-B194-D64BDE3654C6}"/>
                </a:ext>
              </a:extLst>
            </p:cNvPr>
            <p:cNvSpPr/>
            <p:nvPr/>
          </p:nvSpPr>
          <p:spPr>
            <a:xfrm>
              <a:off x="1066799" y="2367250"/>
              <a:ext cx="6845861" cy="3937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B3C8F8-D467-47BB-AD92-22A3BE6721D8}"/>
              </a:ext>
            </a:extLst>
          </p:cNvPr>
          <p:cNvSpPr txBox="1"/>
          <p:nvPr/>
        </p:nvSpPr>
        <p:spPr>
          <a:xfrm>
            <a:off x="1111811" y="3926566"/>
            <a:ext cx="6800849" cy="2062103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Interpretation is based on the user parameters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such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Real-to-Nominal: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will be assumed to be in real terms (i.e. exclude inflation); such that output will be in nominal terms (i.e. include inflation).</a:t>
            </a:r>
            <a:endParaRPr lang="en-GB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Nominal-to-Real: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will be assumed to be in nominal terms; such that output will be in real terms. 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 that this is the example.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A1EA9E-A924-40C5-902A-EAF675C39A1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489730" y="2760950"/>
            <a:ext cx="22506" cy="1165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782F824-1553-447E-A8F3-F0CCF18374D5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in-app guidance</a:t>
            </a:r>
          </a:p>
        </p:txBody>
      </p:sp>
    </p:spTree>
    <p:extLst>
      <p:ext uri="{BB962C8B-B14F-4D97-AF65-F5344CB8AC3E}">
        <p14:creationId xmlns:p14="http://schemas.microsoft.com/office/powerpoint/2010/main" val="2765081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Discounting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16</a:t>
            </a:fld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813110F-BD3E-499A-9661-5D99DDB5BD2D}"/>
              </a:ext>
            </a:extLst>
          </p:cNvPr>
          <p:cNvGrpSpPr/>
          <p:nvPr/>
        </p:nvGrpSpPr>
        <p:grpSpPr>
          <a:xfrm>
            <a:off x="712606" y="1333252"/>
            <a:ext cx="2228797" cy="4869585"/>
            <a:chOff x="712606" y="1333252"/>
            <a:chExt cx="2228797" cy="48695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FD22B5-0AFA-4B7A-AB26-436102887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606" y="1333252"/>
              <a:ext cx="2228797" cy="486958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4BF14A-459B-4F73-93A6-5375F3E4FD28}"/>
                </a:ext>
              </a:extLst>
            </p:cNvPr>
            <p:cNvSpPr/>
            <p:nvPr/>
          </p:nvSpPr>
          <p:spPr>
            <a:xfrm>
              <a:off x="889000" y="1784350"/>
              <a:ext cx="1866900" cy="41275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381F68-69F9-47E6-B467-37FC967B0E3B}"/>
                </a:ext>
              </a:extLst>
            </p:cNvPr>
            <p:cNvSpPr/>
            <p:nvPr/>
          </p:nvSpPr>
          <p:spPr>
            <a:xfrm>
              <a:off x="889000" y="2597150"/>
              <a:ext cx="1866900" cy="41275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8D1F09-AB77-4BA9-BACC-F0013D5A04DB}"/>
                </a:ext>
              </a:extLst>
            </p:cNvPr>
            <p:cNvSpPr/>
            <p:nvPr/>
          </p:nvSpPr>
          <p:spPr>
            <a:xfrm>
              <a:off x="889000" y="3392426"/>
              <a:ext cx="1866900" cy="1166874"/>
            </a:xfrm>
            <a:prstGeom prst="rect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58766E-D85D-44AB-81A7-36CC6B536A22}"/>
                </a:ext>
              </a:extLst>
            </p:cNvPr>
            <p:cNvSpPr/>
            <p:nvPr/>
          </p:nvSpPr>
          <p:spPr>
            <a:xfrm>
              <a:off x="889000" y="5092700"/>
              <a:ext cx="1866900" cy="4127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C78174-F4F4-4E1B-B342-12D90CC76562}"/>
                </a:ext>
              </a:extLst>
            </p:cNvPr>
            <p:cNvSpPr/>
            <p:nvPr/>
          </p:nvSpPr>
          <p:spPr>
            <a:xfrm>
              <a:off x="889000" y="5577918"/>
              <a:ext cx="1314450" cy="422832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50AACBA-D1CD-4DE7-8482-C65CF4AC04AE}"/>
              </a:ext>
            </a:extLst>
          </p:cNvPr>
          <p:cNvSpPr txBox="1"/>
          <p:nvPr/>
        </p:nvSpPr>
        <p:spPr>
          <a:xfrm>
            <a:off x="3117797" y="1548072"/>
            <a:ext cx="5410208" cy="523220"/>
          </a:xfrm>
          <a:prstGeom prst="rect">
            <a:avLst/>
          </a:prstGeom>
          <a:solidFill>
            <a:srgbClr val="003057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choice between the two HMT recognised discount rates (Standard, and Health).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8C913-AA79-4D09-8F5B-2CE75398EF97}"/>
              </a:ext>
            </a:extLst>
          </p:cNvPr>
          <p:cNvSpPr txBox="1"/>
          <p:nvPr/>
        </p:nvSpPr>
        <p:spPr>
          <a:xfrm>
            <a:off x="3117797" y="2362913"/>
            <a:ext cx="5410208" cy="7386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dropdown list of available period references. </a:t>
            </a:r>
            <a:r>
              <a:rPr lang="en-GB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does not impact the outputs,</a:t>
            </a:r>
            <a:r>
              <a:rPr lang="en-GB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is for visual purposes only. Note that ‘Basic’ is the default.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C6D3F-5AAD-4855-9B55-E89FF0B28AA2}"/>
              </a:ext>
            </a:extLst>
          </p:cNvPr>
          <p:cNvSpPr txBox="1"/>
          <p:nvPr/>
        </p:nvSpPr>
        <p:spPr>
          <a:xfrm>
            <a:off x="3161095" y="3392426"/>
            <a:ext cx="5366909" cy="83099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to generate the correct table dimensions. Note that the 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period is equivalent to the ‘base period’,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will not be discounted.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94A414-0B5F-4F43-886F-4298C648C028}"/>
              </a:ext>
            </a:extLst>
          </p:cNvPr>
          <p:cNvSpPr txBox="1"/>
          <p:nvPr/>
        </p:nvSpPr>
        <p:spPr>
          <a:xfrm>
            <a:off x="3161095" y="4541208"/>
            <a:ext cx="5366909" cy="58477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many rows are required (allows for multiple costs to be discounted at once).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07219-0A4F-4853-993B-CC218D069357}"/>
              </a:ext>
            </a:extLst>
          </p:cNvPr>
          <p:cNvSpPr txBox="1"/>
          <p:nvPr/>
        </p:nvSpPr>
        <p:spPr>
          <a:xfrm>
            <a:off x="3161096" y="5422730"/>
            <a:ext cx="5366908" cy="58477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 that updates the displayed table based on selected parameters</a:t>
            </a:r>
            <a:r>
              <a:rPr lang="en-GB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9710EB-8069-478B-9B70-C9F63B40BBC4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755900" y="1809682"/>
            <a:ext cx="361897" cy="181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62E653-DED0-4456-AB1E-9FAE72D7247F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 flipV="1">
            <a:off x="2755900" y="3807925"/>
            <a:ext cx="405195" cy="167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291A1B-A3FB-47A6-9059-9398F53DCFFF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2755900" y="2732245"/>
            <a:ext cx="361897" cy="712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F0B912-EE59-4459-8592-37D4F214FC4A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2755900" y="4833596"/>
            <a:ext cx="405195" cy="465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7CBE4E-F6D6-4D03-9AE5-B1D7EF81E94C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2203450" y="5715118"/>
            <a:ext cx="957646" cy="742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50C43E6-C271-4691-8730-7B926528724F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in-app guidance</a:t>
            </a:r>
          </a:p>
        </p:txBody>
      </p:sp>
    </p:spTree>
    <p:extLst>
      <p:ext uri="{BB962C8B-B14F-4D97-AF65-F5344CB8AC3E}">
        <p14:creationId xmlns:p14="http://schemas.microsoft.com/office/powerpoint/2010/main" val="4057716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Discounting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17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86599-D9B6-4F4D-91CF-BD89DD4D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42" y="1397289"/>
            <a:ext cx="6791325" cy="2343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599B73-081D-4BD5-B2D7-A997C6BC9BE1}"/>
              </a:ext>
            </a:extLst>
          </p:cNvPr>
          <p:cNvSpPr txBox="1"/>
          <p:nvPr/>
        </p:nvSpPr>
        <p:spPr>
          <a:xfrm>
            <a:off x="1203545" y="3987658"/>
            <a:ext cx="6736518" cy="83099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Operates similarly to the Deflator Calculator. Note that 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data input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this tool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must be in real terms or the outputs </a:t>
            </a: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(Net Present Costs) </a:t>
            </a:r>
            <a:r>
              <a:rPr lang="en-GB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 not be correct.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38917-2FD6-4208-AA4E-1A7C5A855B6D}"/>
              </a:ext>
            </a:extLst>
          </p:cNvPr>
          <p:cNvSpPr txBox="1"/>
          <p:nvPr/>
        </p:nvSpPr>
        <p:spPr>
          <a:xfrm>
            <a:off x="712606" y="6256009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in-app guidance</a:t>
            </a:r>
          </a:p>
        </p:txBody>
      </p:sp>
    </p:spTree>
    <p:extLst>
      <p:ext uri="{BB962C8B-B14F-4D97-AF65-F5344CB8AC3E}">
        <p14:creationId xmlns:p14="http://schemas.microsoft.com/office/powerpoint/2010/main" val="2221183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8597DF-5874-4C93-ADE3-BF2DFE53CF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96C7CD-7419-4E85-932D-D1A6889B0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90215C-B2EB-44E6-A61D-0AEB95D9CB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296369-A0FA-448F-9EE4-14C93E8D11AB}"/>
              </a:ext>
            </a:extLst>
          </p:cNvPr>
          <p:cNvSpPr txBox="1"/>
          <p:nvPr/>
        </p:nvSpPr>
        <p:spPr>
          <a:xfrm>
            <a:off x="714186" y="2833160"/>
            <a:ext cx="52058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Daniel White</a:t>
            </a:r>
          </a:p>
          <a:p>
            <a:r>
              <a:rPr lang="en-GB" dirty="0">
                <a:solidFill>
                  <a:schemeClr val="bg1"/>
                </a:solidFill>
                <a:hlinkClick r:id="rId2"/>
              </a:rPr>
              <a:t>daniel.white@justice.gov.uk</a:t>
            </a:r>
            <a:endParaRPr lang="en-GB" dirty="0">
              <a:solidFill>
                <a:schemeClr val="bg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31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DC3F8F-4029-414A-AF7D-26F10990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9EDF50-67FE-4081-8E7E-ECAF832C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2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D4F93-B2A7-485B-8E31-9E6F72C1D7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0" y="2129425"/>
            <a:ext cx="3384000" cy="111481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Inflation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04AB-60EF-4CBD-85E3-93DEA6964E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0" y="3323757"/>
            <a:ext cx="3384000" cy="502810"/>
          </a:xfrm>
        </p:spPr>
        <p:txBody>
          <a:bodyPr/>
          <a:lstStyle/>
          <a:p>
            <a:r>
              <a:rPr lang="en-GB" dirty="0"/>
              <a:t>Did You Know?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51664124-5CBA-430C-A6CC-63F7E794620E}"/>
              </a:ext>
            </a:extLst>
          </p:cNvPr>
          <p:cNvSpPr>
            <a:spLocks noChangeAspect="1"/>
          </p:cNvSpPr>
          <p:nvPr/>
        </p:nvSpPr>
        <p:spPr>
          <a:xfrm>
            <a:off x="457197" y="745434"/>
            <a:ext cx="1995827" cy="1689653"/>
          </a:xfrm>
          <a:prstGeom prst="hexagon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Loans (post-2012) increase by RPI + 3% per annum!</a:t>
            </a:r>
            <a:endParaRPr lang="en-GB" sz="1600" dirty="0">
              <a:solidFill>
                <a:srgbClr val="003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209675B8-1C2C-41E4-93B2-DE3A3441EE8E}"/>
              </a:ext>
            </a:extLst>
          </p:cNvPr>
          <p:cNvSpPr>
            <a:spLocks noChangeAspect="1"/>
          </p:cNvSpPr>
          <p:nvPr/>
        </p:nvSpPr>
        <p:spPr>
          <a:xfrm>
            <a:off x="457197" y="4197625"/>
            <a:ext cx="1995827" cy="1689653"/>
          </a:xfrm>
          <a:prstGeom prst="hexagon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Pensions are ‘triple-locked’ to the highest of: CPI, AWE, or 2.5%!</a:t>
            </a:r>
            <a:endParaRPr lang="en-GB" sz="1600" dirty="0">
              <a:solidFill>
                <a:srgbClr val="003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49087F6-1DF0-4AE7-A3E3-1B371154A0BF}"/>
              </a:ext>
            </a:extLst>
          </p:cNvPr>
          <p:cNvSpPr>
            <a:spLocks noChangeAspect="1"/>
          </p:cNvSpPr>
          <p:nvPr/>
        </p:nvSpPr>
        <p:spPr>
          <a:xfrm>
            <a:off x="6690976" y="745433"/>
            <a:ext cx="1995827" cy="1689653"/>
          </a:xfrm>
          <a:prstGeom prst="hexagon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RPI over CPI costs the department £</a:t>
            </a:r>
            <a:r>
              <a:rPr lang="en-GB" sz="1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</a:t>
            </a:r>
            <a:r>
              <a:rPr lang="en-GB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it only grows each year!</a:t>
            </a:r>
            <a:endParaRPr lang="en-GB" sz="1600" dirty="0">
              <a:solidFill>
                <a:srgbClr val="003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5FC622A0-DA60-4861-B7E9-291B03FEBFAA}"/>
              </a:ext>
            </a:extLst>
          </p:cNvPr>
          <p:cNvSpPr>
            <a:spLocks noChangeAspect="1"/>
          </p:cNvSpPr>
          <p:nvPr/>
        </p:nvSpPr>
        <p:spPr>
          <a:xfrm>
            <a:off x="6690976" y="4197624"/>
            <a:ext cx="1995827" cy="1689653"/>
          </a:xfrm>
          <a:prstGeom prst="hexagon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RPI could be scrapped entirely as early as 2025!</a:t>
            </a:r>
            <a:endParaRPr lang="en-GB" sz="1600" dirty="0">
              <a:solidFill>
                <a:srgbClr val="00305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59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9835-C3C5-4626-8B4A-E79CBD0B1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A828-3392-4139-BC23-630AC9AE0D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900" dirty="0"/>
              <a:t>Indices: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Retail Price Index (RPI): </a:t>
            </a:r>
            <a:r>
              <a:rPr lang="en-GB" b="0" dirty="0"/>
              <a:t>an outdated measure of general price inflation;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Consumer Price Index (CPI): </a:t>
            </a:r>
            <a:r>
              <a:rPr lang="en-GB" b="0" dirty="0"/>
              <a:t>the recommended measure of general price inflation;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Average Weekly Earnings (AWE): </a:t>
            </a:r>
            <a:r>
              <a:rPr lang="en-GB" b="0" dirty="0"/>
              <a:t>the recommended measure for wage inflation;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Building Maintenance Index (BMI): </a:t>
            </a:r>
            <a:r>
              <a:rPr lang="en-GB" b="0" dirty="0"/>
              <a:t>a measure for building and maintenance inflation;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GDP Deflator:</a:t>
            </a:r>
            <a:r>
              <a:rPr lang="en-GB" b="0" dirty="0"/>
              <a:t> HMT produced index to measure real GDP and convert real costs into nominal costs.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AE800-B405-434B-BC3C-48C677B1BA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900" dirty="0"/>
              <a:t>Technical Terms: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Inflation:</a:t>
            </a:r>
            <a:r>
              <a:rPr lang="en-GB" b="0" dirty="0"/>
              <a:t> a general increase in the price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Values: </a:t>
            </a:r>
            <a:r>
              <a:rPr lang="en-GB" b="0" dirty="0"/>
              <a:t>nominal costs which have been deflated to a given base year;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Nominal Values: </a:t>
            </a:r>
            <a:r>
              <a:rPr lang="en-GB" b="0" dirty="0"/>
              <a:t>any cost which includes the impacts of inflation;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Deflating*:</a:t>
            </a:r>
            <a:r>
              <a:rPr lang="en-GB" b="0" dirty="0"/>
              <a:t> the method to convert nominal costs into real costs, to remove the impact of inflation;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Discounting:</a:t>
            </a:r>
            <a:r>
              <a:rPr lang="en-GB" b="0" dirty="0"/>
              <a:t> the method to convert real costs into net present costs;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Net Present Cost (NPC): </a:t>
            </a:r>
            <a:r>
              <a:rPr lang="en-GB" b="0" dirty="0"/>
              <a:t>any cost which has been deflated and discounted.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BDF5F-2EBB-40CC-BB03-4B4E1666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C1347-BE4F-4C25-8543-48D3A291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BAE92-BA07-48A2-A141-4D8643D55A01}"/>
              </a:ext>
            </a:extLst>
          </p:cNvPr>
          <p:cNvSpPr txBox="1"/>
          <p:nvPr/>
        </p:nvSpPr>
        <p:spPr>
          <a:xfrm>
            <a:off x="4927600" y="5900994"/>
            <a:ext cx="421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*NOT the same as deflation (i.e. negative inflation)</a:t>
            </a:r>
          </a:p>
        </p:txBody>
      </p:sp>
    </p:spTree>
    <p:extLst>
      <p:ext uri="{BB962C8B-B14F-4D97-AF65-F5344CB8AC3E}">
        <p14:creationId xmlns:p14="http://schemas.microsoft.com/office/powerpoint/2010/main" val="302021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F182-366A-4F40-ABE8-4F07BCE5B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06" y="1408065"/>
            <a:ext cx="3801600" cy="4664747"/>
          </a:xfrm>
        </p:spPr>
        <p:txBody>
          <a:bodyPr>
            <a:normAutofit/>
          </a:bodyPr>
          <a:lstStyle/>
          <a:p>
            <a:r>
              <a:rPr lang="en-GB" sz="2000" dirty="0"/>
              <a:t>Understanding: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Key indices</a:t>
            </a:r>
            <a:r>
              <a:rPr lang="en-GB" sz="1700" b="0" dirty="0"/>
              <a:t>, and their differences;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dirty="0"/>
              <a:t>Appropriate use </a:t>
            </a:r>
            <a:r>
              <a:rPr lang="en-GB" sz="1700" b="0" dirty="0"/>
              <a:t>of different indices;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0" dirty="0"/>
              <a:t>The </a:t>
            </a:r>
            <a:r>
              <a:rPr lang="en-GB" sz="1700" dirty="0"/>
              <a:t>impact</a:t>
            </a:r>
            <a:r>
              <a:rPr lang="en-GB" sz="1700" b="0" dirty="0"/>
              <a:t> of inflation on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700" b="0" dirty="0"/>
          </a:p>
          <a:p>
            <a:r>
              <a:rPr lang="en-GB" sz="1700" dirty="0"/>
              <a:t>Indexation Tool Understanding: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0" dirty="0"/>
              <a:t>Utilise the Indexation Tool to support MOJ projects;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700" b="0" dirty="0"/>
              <a:t>Compare the impact of different indices on costs.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7CF5F-35CC-4602-B17C-4C2955A76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408064"/>
            <a:ext cx="3801854" cy="4664747"/>
          </a:xfrm>
        </p:spPr>
        <p:txBody>
          <a:bodyPr>
            <a:normAutofit/>
          </a:bodyPr>
          <a:lstStyle/>
          <a:p>
            <a:r>
              <a:rPr lang="en-GB" sz="2000" dirty="0"/>
              <a:t>Application of Knowledge: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Utilise understanding </a:t>
            </a:r>
            <a:r>
              <a:rPr lang="en-GB" sz="1700" b="0" dirty="0"/>
              <a:t>to better inform contract negotiations and tenders;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Inflate costs </a:t>
            </a:r>
            <a:r>
              <a:rPr lang="en-GB" sz="1700" b="0" dirty="0"/>
              <a:t>by appropriate measures;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Improve financial forecasting.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700" b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05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F182-366A-4F40-ABE8-4F07BCE5B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06" y="1408065"/>
            <a:ext cx="3801600" cy="4664747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MOJ Contracts: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Many MOJ contracts explicitly apply indexation</a:t>
            </a:r>
            <a:r>
              <a:rPr lang="en-GB" sz="1700" b="0" dirty="0"/>
              <a:t> as set out in their contractual terms;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These contracts apply </a:t>
            </a:r>
            <a:r>
              <a:rPr lang="en-GB" sz="1700" dirty="0"/>
              <a:t>a variety of inflation indices</a:t>
            </a:r>
            <a:r>
              <a:rPr lang="en-GB" sz="1700" b="0" dirty="0"/>
              <a:t>, with </a:t>
            </a:r>
            <a:r>
              <a:rPr lang="en-GB" sz="1700" dirty="0"/>
              <a:t>no consistency</a:t>
            </a:r>
            <a:r>
              <a:rPr lang="en-GB" sz="1700" b="0" dirty="0"/>
              <a:t> and </a:t>
            </a:r>
            <a:r>
              <a:rPr lang="en-GB" sz="1700" dirty="0"/>
              <a:t>a lack of a common</a:t>
            </a:r>
            <a:r>
              <a:rPr lang="en-GB" sz="1700" b="0" dirty="0"/>
              <a:t> </a:t>
            </a:r>
            <a:r>
              <a:rPr lang="en-GB" sz="1700" dirty="0"/>
              <a:t>transparent approach</a:t>
            </a:r>
            <a:r>
              <a:rPr lang="en-GB" sz="1700" b="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MOJ Gold Contracts, for example, have an annual value of ~£2.5bn with ~£1bn of this is known to be impacted by indexation*;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Some MOJ contracts implicitly apply inflation</a:t>
            </a:r>
            <a:r>
              <a:rPr lang="en-GB" sz="1700" b="0" dirty="0"/>
              <a:t>, which makes it </a:t>
            </a:r>
            <a:r>
              <a:rPr lang="en-GB" sz="1700" dirty="0"/>
              <a:t>difficult to control and estimate</a:t>
            </a:r>
            <a:r>
              <a:rPr lang="en-GB" sz="1700" b="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7CF5F-35CC-4602-B17C-4C2955A76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408064"/>
            <a:ext cx="3801854" cy="4664747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Inflation 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The </a:t>
            </a:r>
            <a:r>
              <a:rPr lang="en-GB" sz="1700" dirty="0"/>
              <a:t>compounding nature of inflation has a significant impact </a:t>
            </a:r>
            <a:r>
              <a:rPr lang="en-GB" sz="1700" b="0" dirty="0"/>
              <a:t>on these contracts, and consequently overall MOJ expenditure;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Different indices are appropriate for different costs </a:t>
            </a:r>
            <a:r>
              <a:rPr lang="en-GB" sz="1700" b="0" dirty="0"/>
              <a:t>and products;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Different indices </a:t>
            </a:r>
            <a:r>
              <a:rPr lang="en-GB" sz="1700" b="0" dirty="0"/>
              <a:t>that are perceived to be similar </a:t>
            </a:r>
            <a:r>
              <a:rPr lang="en-GB" sz="1700" dirty="0"/>
              <a:t>can vary dramatically</a:t>
            </a:r>
            <a:r>
              <a:rPr lang="en-GB" sz="1700" b="0" dirty="0"/>
              <a:t> year-on-year;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Understanding indexation </a:t>
            </a:r>
            <a:r>
              <a:rPr lang="en-GB" sz="1700" b="0" dirty="0"/>
              <a:t>and where/when it is applied (especially in contracts) </a:t>
            </a:r>
            <a:r>
              <a:rPr lang="en-GB" sz="1700" dirty="0"/>
              <a:t>is crucial </a:t>
            </a:r>
            <a:r>
              <a:rPr lang="en-GB" sz="1700" b="0" dirty="0"/>
              <a:t>to accurately estimating expenditure and evaluating bids.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AFE70-9E0B-462A-871D-641C593E7485}"/>
              </a:ext>
            </a:extLst>
          </p:cNvPr>
          <p:cNvSpPr txBox="1"/>
          <p:nvPr/>
        </p:nvSpPr>
        <p:spPr>
          <a:xfrm>
            <a:off x="804755" y="6285878"/>
            <a:ext cx="34199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900" i="1" dirty="0"/>
              <a:t>*as at FY 2020/21</a:t>
            </a:r>
          </a:p>
        </p:txBody>
      </p:sp>
    </p:spTree>
    <p:extLst>
      <p:ext uri="{BB962C8B-B14F-4D97-AF65-F5344CB8AC3E}">
        <p14:creationId xmlns:p14="http://schemas.microsoft.com/office/powerpoint/2010/main" val="2365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Indexation: Comparisons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9679F-E891-4EB3-B5AE-BA98598B8ECA}"/>
              </a:ext>
            </a:extLst>
          </p:cNvPr>
          <p:cNvSpPr txBox="1"/>
          <p:nvPr/>
        </p:nvSpPr>
        <p:spPr>
          <a:xfrm>
            <a:off x="811844" y="6181046"/>
            <a:ext cx="341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i="1" dirty="0"/>
              <a:t>Note: there are subsets of each index which separate the impact of different products’ impact on inflation.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EB24DE-4E69-49EF-B254-C4A7733771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4099" y="1228669"/>
            <a:ext cx="3798137" cy="23984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8156C5-1383-412B-B920-3A11CDFAAA93}"/>
              </a:ext>
            </a:extLst>
          </p:cNvPr>
          <p:cNvCxnSpPr>
            <a:cxnSpLocks/>
          </p:cNvCxnSpPr>
          <p:nvPr/>
        </p:nvCxnSpPr>
        <p:spPr>
          <a:xfrm flipH="1">
            <a:off x="2613167" y="1559442"/>
            <a:ext cx="90" cy="14885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1C1443C-8716-4BF0-8824-CBC2A1509171}"/>
              </a:ext>
            </a:extLst>
          </p:cNvPr>
          <p:cNvGrpSpPr/>
          <p:nvPr/>
        </p:nvGrpSpPr>
        <p:grpSpPr>
          <a:xfrm>
            <a:off x="712606" y="3627086"/>
            <a:ext cx="3887747" cy="2444708"/>
            <a:chOff x="712606" y="3627086"/>
            <a:chExt cx="3887747" cy="244470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79C400F-C495-4A96-B14E-B15987459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606" y="3627086"/>
              <a:ext cx="3887747" cy="2444708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09DA964-5B7A-42A6-8251-4E157C5910EE}"/>
                </a:ext>
              </a:extLst>
            </p:cNvPr>
            <p:cNvCxnSpPr>
              <a:cxnSpLocks/>
            </p:cNvCxnSpPr>
            <p:nvPr/>
          </p:nvCxnSpPr>
          <p:spPr>
            <a:xfrm>
              <a:off x="2613167" y="4051004"/>
              <a:ext cx="0" cy="148855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6EFE127-68BD-4EF6-8447-903ACF9C580F}"/>
              </a:ext>
            </a:extLst>
          </p:cNvPr>
          <p:cNvSpPr txBox="1">
            <a:spLocks/>
          </p:cNvSpPr>
          <p:nvPr/>
        </p:nvSpPr>
        <p:spPr>
          <a:xfrm>
            <a:off x="4726404" y="1294712"/>
            <a:ext cx="3801600" cy="4664747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1EB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288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AWE </a:t>
            </a:r>
            <a:r>
              <a:rPr lang="en-GB" sz="1800" b="0" dirty="0"/>
              <a:t>and</a:t>
            </a:r>
            <a:r>
              <a:rPr lang="en-GB" sz="1800" dirty="0"/>
              <a:t> RPI</a:t>
            </a:r>
            <a:r>
              <a:rPr lang="en-GB" sz="1800" b="0" dirty="0"/>
              <a:t>(X) </a:t>
            </a:r>
            <a:r>
              <a:rPr lang="en-GB" sz="1800" dirty="0"/>
              <a:t>trend higher </a:t>
            </a:r>
            <a:r>
              <a:rPr lang="en-GB" sz="1800" b="0" dirty="0"/>
              <a:t>than CPI and GDP Deflators;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CPI</a:t>
            </a:r>
            <a:r>
              <a:rPr lang="en-GB" sz="1800" b="0" dirty="0"/>
              <a:t> and </a:t>
            </a:r>
            <a:r>
              <a:rPr lang="en-GB" sz="1800" dirty="0"/>
              <a:t>GDP Deflators trend</a:t>
            </a:r>
            <a:r>
              <a:rPr lang="en-GB" sz="1800" b="0" dirty="0"/>
              <a:t> very </a:t>
            </a:r>
            <a:r>
              <a:rPr lang="en-GB" sz="1800" dirty="0"/>
              <a:t>closely</a:t>
            </a:r>
            <a:r>
              <a:rPr lang="en-GB" sz="1800" b="0" dirty="0"/>
              <a:t>, although CPI is expected to increase at a slightly lower rate;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The impact of inflation is significant</a:t>
            </a:r>
            <a:r>
              <a:rPr lang="en-GB" sz="1800" b="0" dirty="0"/>
              <a:t>. £100 in 2015, inflated to 2025, would be worth: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£130, if inflated by RPI;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£120, if inflated by CPI</a:t>
            </a:r>
          </a:p>
          <a:p>
            <a:r>
              <a:rPr lang="en-GB" sz="1800" b="0" dirty="0"/>
              <a:t>In the context of contractual costs, worth £</a:t>
            </a:r>
            <a:r>
              <a:rPr lang="en-GB" sz="1800" b="0" dirty="0" err="1"/>
              <a:t>ms</a:t>
            </a:r>
            <a:r>
              <a:rPr lang="en-GB" sz="1800" b="0" dirty="0"/>
              <a:t>, this impact is notable.</a:t>
            </a:r>
          </a:p>
          <a:p>
            <a:r>
              <a:rPr lang="en-GB" sz="1400" b="0" i="1" dirty="0"/>
              <a:t>During periods of economic uncertainty (e.g. recessions), this trends may not hold true.</a:t>
            </a:r>
          </a:p>
        </p:txBody>
      </p:sp>
    </p:spTree>
    <p:extLst>
      <p:ext uri="{BB962C8B-B14F-4D97-AF65-F5344CB8AC3E}">
        <p14:creationId xmlns:p14="http://schemas.microsoft.com/office/powerpoint/2010/main" val="6854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Indexation: Recommendations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9679F-E891-4EB3-B5AE-BA98598B8ECA}"/>
              </a:ext>
            </a:extLst>
          </p:cNvPr>
          <p:cNvSpPr txBox="1"/>
          <p:nvPr/>
        </p:nvSpPr>
        <p:spPr>
          <a:xfrm>
            <a:off x="811844" y="6181046"/>
            <a:ext cx="3419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i="1" dirty="0"/>
              <a:t>Note: there are indexation may not always be appropriate, so please think carefully before making a decision.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23B9189-C023-45C0-A3EF-B03A88436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05" y="1329654"/>
            <a:ext cx="3801600" cy="466474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Standard Indices: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CPI:</a:t>
            </a:r>
            <a:r>
              <a:rPr lang="en-GB" sz="2000" b="0" dirty="0"/>
              <a:t> general price inflation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AWE: </a:t>
            </a:r>
            <a:r>
              <a:rPr lang="en-GB" sz="2000" b="0" dirty="0"/>
              <a:t>wage price inflation, for all staff-related wage/salary costs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BMI: </a:t>
            </a:r>
            <a:r>
              <a:rPr lang="en-GB" sz="2000" b="0" dirty="0"/>
              <a:t>price inflation, for all costs relating to building maintenance (e.g. materials, cleaning…)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GDP Deflators: </a:t>
            </a:r>
            <a:r>
              <a:rPr lang="en-GB" sz="2000" b="0" dirty="0"/>
              <a:t>not recommended for contractual inflation, as it will not reflect the prices paid by suppliers.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RPI(X):</a:t>
            </a:r>
            <a:r>
              <a:rPr lang="en-GB" sz="2000" b="0" dirty="0"/>
              <a:t> not recommended. Since 2013, the ONS does not recognise it as a UK National Statistic.</a:t>
            </a:r>
            <a:endParaRPr lang="en-GB" sz="800" b="0" dirty="0"/>
          </a:p>
          <a:p>
            <a:endParaRPr lang="en-GB" sz="900" b="0" dirty="0"/>
          </a:p>
          <a:p>
            <a:r>
              <a:rPr lang="en-GB" sz="1400" b="0" i="1" dirty="0"/>
              <a:t>For a detailed list of recommendations, please see the accompanying Indexation Guidance document.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5989716-5FF2-4461-BBF5-220E3378F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329654"/>
            <a:ext cx="3898854" cy="466474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Specific Subset Indices:</a:t>
            </a:r>
          </a:p>
          <a:p>
            <a:r>
              <a:rPr lang="en-GB" sz="2000" b="0" dirty="0"/>
              <a:t>There are several subsets of each index which may be more appropriate to use that the standard/general indices. A full list can be found on the ONS’ website.</a:t>
            </a:r>
          </a:p>
          <a:p>
            <a:r>
              <a:rPr lang="en-GB" sz="2000" dirty="0"/>
              <a:t>Key Subsets: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CPIH: </a:t>
            </a:r>
            <a:r>
              <a:rPr lang="en-GB" sz="2000" b="0" dirty="0"/>
              <a:t>CPI, housing costs only;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CPI (D7BU): </a:t>
            </a:r>
            <a:r>
              <a:rPr lang="en-GB" sz="2000" b="0" dirty="0"/>
              <a:t>CPI, food (and non-alcoholic beverages) only;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CPI (D7CQ): </a:t>
            </a:r>
            <a:r>
              <a:rPr lang="en-GB" sz="2000" b="0" dirty="0"/>
              <a:t>CPI, transport only;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CPI (D7C3): </a:t>
            </a:r>
            <a:r>
              <a:rPr lang="en-GB" sz="2000" b="0" dirty="0"/>
              <a:t>CPI, communication only;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AWE: (K54V): </a:t>
            </a:r>
            <a:r>
              <a:rPr lang="en-GB" sz="2000" b="0" dirty="0"/>
              <a:t>AWE, private sector only;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AWE (K54X): </a:t>
            </a:r>
            <a:r>
              <a:rPr lang="en-GB" sz="2000" b="0" dirty="0"/>
              <a:t>AWE, services only.</a:t>
            </a:r>
          </a:p>
          <a:p>
            <a:endParaRPr lang="en-GB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1735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173E97-7237-4A2B-9012-EFCBB99A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25D52-77C9-49DC-B1A9-C13998C5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8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9403F-9D63-4784-AE0B-F7EBC5978E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85735" y="2315039"/>
            <a:ext cx="4344247" cy="1761296"/>
          </a:xfrm>
        </p:spPr>
        <p:txBody>
          <a:bodyPr>
            <a:normAutofit fontScale="77500" lnSpcReduction="20000"/>
          </a:bodyPr>
          <a:lstStyle/>
          <a:p>
            <a:r>
              <a:rPr lang="en-GB" sz="7700" b="1" dirty="0"/>
              <a:t>Indexation</a:t>
            </a:r>
            <a:r>
              <a:rPr lang="en-GB" b="1" dirty="0"/>
              <a:t> </a:t>
            </a:r>
            <a:r>
              <a:rPr lang="en-GB" sz="7700" b="1" dirty="0"/>
              <a:t>Tool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A6CA1-1137-4D9F-AB8D-3D0ACEB83533}"/>
              </a:ext>
            </a:extLst>
          </p:cNvPr>
          <p:cNvSpPr/>
          <p:nvPr/>
        </p:nvSpPr>
        <p:spPr>
          <a:xfrm>
            <a:off x="3561399" y="4076335"/>
            <a:ext cx="1992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Direct Link to App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10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196F8-4807-439D-8496-23FA8846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06" y="681136"/>
            <a:ext cx="7718399" cy="468934"/>
          </a:xfrm>
        </p:spPr>
        <p:txBody>
          <a:bodyPr>
            <a:noAutofit/>
          </a:bodyPr>
          <a:lstStyle/>
          <a:p>
            <a:r>
              <a:rPr lang="en-GB" sz="3600" dirty="0"/>
              <a:t>Indexation Tool: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F182-366A-4F40-ABE8-4F07BCE5B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06" y="1408065"/>
            <a:ext cx="3801600" cy="4664747"/>
          </a:xfrm>
        </p:spPr>
        <p:txBody>
          <a:bodyPr>
            <a:normAutofit/>
          </a:bodyPr>
          <a:lstStyle/>
          <a:p>
            <a:r>
              <a:rPr lang="en-GB" sz="2000" dirty="0"/>
              <a:t>What Can It Do?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Provide </a:t>
            </a:r>
            <a:r>
              <a:rPr lang="en-GB" sz="1700" dirty="0"/>
              <a:t>up-to-date information </a:t>
            </a:r>
            <a:r>
              <a:rPr lang="en-GB" sz="1700" b="0" dirty="0"/>
              <a:t>on the latest </a:t>
            </a:r>
            <a:r>
              <a:rPr lang="en-GB" sz="1700" dirty="0"/>
              <a:t>official inflation forecasts</a:t>
            </a:r>
            <a:r>
              <a:rPr lang="en-GB" sz="1700" b="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Allow users to </a:t>
            </a:r>
            <a:r>
              <a:rPr lang="en-GB" sz="1700" dirty="0"/>
              <a:t>add their own indices </a:t>
            </a:r>
            <a:r>
              <a:rPr lang="en-GB" sz="1700" b="0" dirty="0"/>
              <a:t>(locally);</a:t>
            </a:r>
            <a:endParaRPr lang="en-GB" sz="17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Inflate financial costs </a:t>
            </a:r>
            <a:r>
              <a:rPr lang="en-GB" sz="1700" b="0" dirty="0"/>
              <a:t>from one time period to another;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Deflate financial costs </a:t>
            </a:r>
            <a:r>
              <a:rPr lang="en-GB" sz="1700" b="0" dirty="0"/>
              <a:t>from one time period to another, in line with HMT Green Book guidance;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dirty="0"/>
              <a:t>Calculate Net Present Costs (NPC)</a:t>
            </a:r>
            <a:r>
              <a:rPr lang="en-GB" sz="1700" b="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7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7CF5F-35CC-4602-B17C-4C2955A76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408064"/>
            <a:ext cx="3801854" cy="4664747"/>
          </a:xfrm>
        </p:spPr>
        <p:txBody>
          <a:bodyPr>
            <a:normAutofit/>
          </a:bodyPr>
          <a:lstStyle/>
          <a:p>
            <a:r>
              <a:rPr lang="en-GB" sz="2000" dirty="0"/>
              <a:t>How Can It Help?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Provide an </a:t>
            </a:r>
            <a:r>
              <a:rPr lang="en-GB" sz="1700" dirty="0"/>
              <a:t>easy-to-access</a:t>
            </a:r>
            <a:r>
              <a:rPr lang="en-GB" sz="1700" b="0" dirty="0"/>
              <a:t> – and share – </a:t>
            </a:r>
            <a:r>
              <a:rPr lang="en-GB" sz="1700" dirty="0"/>
              <a:t>source of inflation </a:t>
            </a:r>
            <a:r>
              <a:rPr lang="en-GB" sz="1700" b="0" dirty="0"/>
              <a:t>statistics;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Help users </a:t>
            </a:r>
            <a:r>
              <a:rPr lang="en-GB" sz="1700" dirty="0"/>
              <a:t>understand and apply appropriate indices</a:t>
            </a:r>
            <a:r>
              <a:rPr lang="en-GB" sz="1700" b="0" dirty="0"/>
              <a:t> to different cost profiles;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700" b="0" dirty="0"/>
              <a:t>Help users </a:t>
            </a:r>
            <a:r>
              <a:rPr lang="en-GB" sz="1700" dirty="0"/>
              <a:t>understand the impact of</a:t>
            </a:r>
            <a:r>
              <a:rPr lang="en-GB" sz="1700" b="0" dirty="0"/>
              <a:t> (different rates of) </a:t>
            </a:r>
            <a:r>
              <a:rPr lang="en-GB" sz="1700" dirty="0"/>
              <a:t>inflation</a:t>
            </a:r>
            <a:r>
              <a:rPr lang="en-GB" sz="1700" b="0" dirty="0"/>
              <a:t> on ongoing and future projects.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F8F33-C28F-4B02-A83A-A2CF9C42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Indexation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23E4D-CE91-4553-A314-D9FBE41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FE9069-8B5E-416B-94F2-5A602B57BAC0}"/>
              </a:ext>
            </a:extLst>
          </p:cNvPr>
          <p:cNvSpPr txBox="1"/>
          <p:nvPr/>
        </p:nvSpPr>
        <p:spPr>
          <a:xfrm>
            <a:off x="4872047" y="5809395"/>
            <a:ext cx="3925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/>
              <a:t>For more information, please see the in-app guidance</a:t>
            </a:r>
          </a:p>
        </p:txBody>
      </p:sp>
    </p:spTree>
    <p:extLst>
      <p:ext uri="{BB962C8B-B14F-4D97-AF65-F5344CB8AC3E}">
        <p14:creationId xmlns:p14="http://schemas.microsoft.com/office/powerpoint/2010/main" val="125941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D609D"/>
      </a:accent1>
      <a:accent2>
        <a:srgbClr val="30AA51"/>
      </a:accent2>
      <a:accent3>
        <a:srgbClr val="E9426E"/>
      </a:accent3>
      <a:accent4>
        <a:srgbClr val="565B96"/>
      </a:accent4>
      <a:accent5>
        <a:srgbClr val="00A5A1"/>
      </a:accent5>
      <a:accent6>
        <a:srgbClr val="EE7127"/>
      </a:accent6>
      <a:hlink>
        <a:srgbClr val="00B1EB"/>
      </a:hlink>
      <a:folHlink>
        <a:srgbClr val="00B1EB"/>
      </a:folHlink>
    </a:clrScheme>
    <a:fontScheme name="MoJ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J PowerPoint standard dark blue presentation template.potx" id="{52E5DFEB-1BE8-4752-A16A-9AAD616B3FEE}" vid="{522A176F-DB32-48F7-BAB6-4287BBFA1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2CE47E850574BAB7520436FEE0450" ma:contentTypeVersion="6" ma:contentTypeDescription="Create a new document." ma:contentTypeScope="" ma:versionID="2d046d3ba3be18c4837884312d0a627e">
  <xsd:schema xmlns:xsd="http://www.w3.org/2001/XMLSchema" xmlns:xs="http://www.w3.org/2001/XMLSchema" xmlns:p="http://schemas.microsoft.com/office/2006/metadata/properties" xmlns:ns3="5063a365-6283-4188-b242-7c93887165ec" targetNamespace="http://schemas.microsoft.com/office/2006/metadata/properties" ma:root="true" ma:fieldsID="14727cf0232db8782fbd42a777eeafe4" ns3:_="">
    <xsd:import namespace="5063a365-6283-4188-b242-7c93887165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3a365-6283-4188-b242-7c93887165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9BDE50-DE90-4558-9338-8B73E793795A}">
  <ds:schemaRefs>
    <ds:schemaRef ds:uri="http://schemas.microsoft.com/office/2006/documentManagement/types"/>
    <ds:schemaRef ds:uri="http://schemas.microsoft.com/office/infopath/2007/PartnerControls"/>
    <ds:schemaRef ds:uri="5063a365-6283-4188-b242-7c93887165e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0F3520-5FDA-4655-A412-A4CE5C8E74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27C77-2506-4D1D-AF8C-668F281250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63a365-6283-4188-b242-7c9388716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ppt-standard-dark-blue-presentation-template</Template>
  <TotalTime>1052</TotalTime>
  <Words>1841</Words>
  <Application>Microsoft Office PowerPoint</Application>
  <PresentationFormat>On-screen Show (4:3)</PresentationFormat>
  <Paragraphs>185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Indexation Walkthrough</vt:lpstr>
      <vt:lpstr>PowerPoint Presentation</vt:lpstr>
      <vt:lpstr>Glossary</vt:lpstr>
      <vt:lpstr>Objective</vt:lpstr>
      <vt:lpstr>Background Information</vt:lpstr>
      <vt:lpstr>Indexation: Comparisons</vt:lpstr>
      <vt:lpstr>Indexation: Recommendations</vt:lpstr>
      <vt:lpstr>PowerPoint Presentation</vt:lpstr>
      <vt:lpstr>Indexation Tool: Overview</vt:lpstr>
      <vt:lpstr>Indexation Tool: Indices</vt:lpstr>
      <vt:lpstr>Indexation Tool: Indices</vt:lpstr>
      <vt:lpstr>Indexation Tool: Deflator Calculator</vt:lpstr>
      <vt:lpstr>Indexation Tool: Deflator Calculator</vt:lpstr>
      <vt:lpstr>Indexation Tool: Deflator Calculator</vt:lpstr>
      <vt:lpstr>Indexation Tool: Deflator Calculator</vt:lpstr>
      <vt:lpstr>Indexation Tool: Discounting</vt:lpstr>
      <vt:lpstr>Indexation Tool: Discounting</vt:lpstr>
      <vt:lpstr>PowerPoint Presentation</vt:lpstr>
    </vt:vector>
  </TitlesOfParts>
  <Manager>Ministry of Justice</Manager>
  <Company>Ministry of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[Subtitle or description]</dc:subject>
  <dc:creator>White, Daniel</dc:creator>
  <cp:keywords>[Key words separated by commas]</cp:keywords>
  <cp:lastModifiedBy>White, Daniel</cp:lastModifiedBy>
  <cp:revision>86</cp:revision>
  <dcterms:created xsi:type="dcterms:W3CDTF">2019-10-22T11:05:42Z</dcterms:created>
  <dcterms:modified xsi:type="dcterms:W3CDTF">2020-07-20T15:04:49Z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0x010100C8E2CE47E850574BAB7520436FEE0450</vt:lpwstr>
  </property>
</Properties>
</file>