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7" r:id="rId1"/>
  </p:sldMasterIdLst>
  <p:sldIdLst>
    <p:sldId id="256" r:id="rId2"/>
    <p:sldId id="257" r:id="rId3"/>
    <p:sldId id="258" r:id="rId4"/>
    <p:sldId id="259" r:id="rId5"/>
    <p:sldId id="261" r:id="rId6"/>
    <p:sldId id="262" r:id="rId7"/>
    <p:sldId id="263" r:id="rId8"/>
    <p:sldId id="265" r:id="rId9"/>
    <p:sldId id="264" r:id="rId10"/>
    <p:sldId id="266" r:id="rId11"/>
    <p:sldId id="260"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7EBCF48-AB43-47E8-9094-3AC8B3FB9649}" type="datetimeFigureOut">
              <a:rPr lang="en-IN" smtClean="0"/>
              <a:t>16-06-2021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16139FB9-F9B3-4C48-9D39-E0CD38E22030}" type="slidenum">
              <a:rPr lang="en-IN" smtClean="0"/>
              <a:t>‹#›</a:t>
            </a:fld>
            <a:endParaRPr lang="en-IN"/>
          </a:p>
        </p:txBody>
      </p:sp>
    </p:spTree>
    <p:extLst>
      <p:ext uri="{BB962C8B-B14F-4D97-AF65-F5344CB8AC3E}">
        <p14:creationId xmlns:p14="http://schemas.microsoft.com/office/powerpoint/2010/main" val="39265680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EBCF48-AB43-47E8-9094-3AC8B3FB9649}" type="datetimeFigureOut">
              <a:rPr lang="en-IN" smtClean="0"/>
              <a:t>16-06-2021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6139FB9-F9B3-4C48-9D39-E0CD38E22030}" type="slidenum">
              <a:rPr lang="en-IN" smtClean="0"/>
              <a:t>‹#›</a:t>
            </a:fld>
            <a:endParaRPr lang="en-IN"/>
          </a:p>
        </p:txBody>
      </p:sp>
    </p:spTree>
    <p:extLst>
      <p:ext uri="{BB962C8B-B14F-4D97-AF65-F5344CB8AC3E}">
        <p14:creationId xmlns:p14="http://schemas.microsoft.com/office/powerpoint/2010/main" val="29346434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EBCF48-AB43-47E8-9094-3AC8B3FB9649}" type="datetimeFigureOut">
              <a:rPr lang="en-IN" smtClean="0"/>
              <a:t>16-06-2021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6139FB9-F9B3-4C48-9D39-E0CD38E22030}" type="slidenum">
              <a:rPr lang="en-IN" smtClean="0"/>
              <a:t>‹#›</a:t>
            </a:fld>
            <a:endParaRPr lang="en-IN"/>
          </a:p>
        </p:txBody>
      </p:sp>
    </p:spTree>
    <p:extLst>
      <p:ext uri="{BB962C8B-B14F-4D97-AF65-F5344CB8AC3E}">
        <p14:creationId xmlns:p14="http://schemas.microsoft.com/office/powerpoint/2010/main" val="27028484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EBCF48-AB43-47E8-9094-3AC8B3FB9649}" type="datetimeFigureOut">
              <a:rPr lang="en-IN" smtClean="0"/>
              <a:t>16-06-2021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6139FB9-F9B3-4C48-9D39-E0CD38E22030}" type="slidenum">
              <a:rPr lang="en-IN" smtClean="0"/>
              <a:t>‹#›</a:t>
            </a:fld>
            <a:endParaRPr lang="en-IN"/>
          </a:p>
        </p:txBody>
      </p:sp>
    </p:spTree>
    <p:extLst>
      <p:ext uri="{BB962C8B-B14F-4D97-AF65-F5344CB8AC3E}">
        <p14:creationId xmlns:p14="http://schemas.microsoft.com/office/powerpoint/2010/main" val="22009795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57EBCF48-AB43-47E8-9094-3AC8B3FB9649}" type="datetimeFigureOut">
              <a:rPr lang="en-IN" smtClean="0"/>
              <a:t>16-06-2021</a:t>
            </a:fld>
            <a:endParaRPr lang="en-IN"/>
          </a:p>
        </p:txBody>
      </p:sp>
      <p:sp>
        <p:nvSpPr>
          <p:cNvPr id="5" name="Footer Placeholder 4"/>
          <p:cNvSpPr>
            <a:spLocks noGrp="1"/>
          </p:cNvSpPr>
          <p:nvPr>
            <p:ph type="ftr" sz="quarter" idx="11"/>
          </p:nvPr>
        </p:nvSpPr>
        <p:spPr>
          <a:xfrm>
            <a:off x="2182708" y="6272784"/>
            <a:ext cx="6327648" cy="365125"/>
          </a:xfrm>
        </p:spPr>
        <p:txBody>
          <a:bodyPr/>
          <a:lstStyle/>
          <a:p>
            <a:endParaRPr lang="en-IN"/>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16139FB9-F9B3-4C48-9D39-E0CD38E22030}" type="slidenum">
              <a:rPr lang="en-IN" smtClean="0"/>
              <a:t>‹#›</a:t>
            </a:fld>
            <a:endParaRPr lang="en-IN"/>
          </a:p>
        </p:txBody>
      </p:sp>
    </p:spTree>
    <p:extLst>
      <p:ext uri="{BB962C8B-B14F-4D97-AF65-F5344CB8AC3E}">
        <p14:creationId xmlns:p14="http://schemas.microsoft.com/office/powerpoint/2010/main" val="37706113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EBCF48-AB43-47E8-9094-3AC8B3FB9649}" type="datetimeFigureOut">
              <a:rPr lang="en-IN" smtClean="0"/>
              <a:t>16-06-2021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6139FB9-F9B3-4C48-9D39-E0CD38E22030}" type="slidenum">
              <a:rPr lang="en-IN" smtClean="0"/>
              <a:t>‹#›</a:t>
            </a:fld>
            <a:endParaRPr lang="en-IN"/>
          </a:p>
        </p:txBody>
      </p:sp>
    </p:spTree>
    <p:extLst>
      <p:ext uri="{BB962C8B-B14F-4D97-AF65-F5344CB8AC3E}">
        <p14:creationId xmlns:p14="http://schemas.microsoft.com/office/powerpoint/2010/main" val="42095072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7EBCF48-AB43-47E8-9094-3AC8B3FB9649}" type="datetimeFigureOut">
              <a:rPr lang="en-IN" smtClean="0"/>
              <a:t>16-06-2021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6139FB9-F9B3-4C48-9D39-E0CD38E22030}" type="slidenum">
              <a:rPr lang="en-IN" smtClean="0"/>
              <a:t>‹#›</a:t>
            </a:fld>
            <a:endParaRPr lang="en-IN"/>
          </a:p>
        </p:txBody>
      </p:sp>
    </p:spTree>
    <p:extLst>
      <p:ext uri="{BB962C8B-B14F-4D97-AF65-F5344CB8AC3E}">
        <p14:creationId xmlns:p14="http://schemas.microsoft.com/office/powerpoint/2010/main" val="8016676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7EBCF48-AB43-47E8-9094-3AC8B3FB9649}" type="datetimeFigureOut">
              <a:rPr lang="en-IN" smtClean="0"/>
              <a:t>16-06-2021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6139FB9-F9B3-4C48-9D39-E0CD38E22030}" type="slidenum">
              <a:rPr lang="en-IN" smtClean="0"/>
              <a:t>‹#›</a:t>
            </a:fld>
            <a:endParaRPr lang="en-IN"/>
          </a:p>
        </p:txBody>
      </p:sp>
    </p:spTree>
    <p:extLst>
      <p:ext uri="{BB962C8B-B14F-4D97-AF65-F5344CB8AC3E}">
        <p14:creationId xmlns:p14="http://schemas.microsoft.com/office/powerpoint/2010/main" val="3024847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7EBCF48-AB43-47E8-9094-3AC8B3FB9649}" type="datetimeFigureOut">
              <a:rPr lang="en-IN" smtClean="0"/>
              <a:t>16-06-2021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6139FB9-F9B3-4C48-9D39-E0CD38E22030}" type="slidenum">
              <a:rPr lang="en-IN" smtClean="0"/>
              <a:t>‹#›</a:t>
            </a:fld>
            <a:endParaRPr lang="en-IN"/>
          </a:p>
        </p:txBody>
      </p:sp>
    </p:spTree>
    <p:extLst>
      <p:ext uri="{BB962C8B-B14F-4D97-AF65-F5344CB8AC3E}">
        <p14:creationId xmlns:p14="http://schemas.microsoft.com/office/powerpoint/2010/main" val="16771180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7EBCF48-AB43-47E8-9094-3AC8B3FB9649}" type="datetimeFigureOut">
              <a:rPr lang="en-IN" smtClean="0"/>
              <a:t>16-06-2021</a:t>
            </a:fld>
            <a:endParaRPr lang="en-IN"/>
          </a:p>
        </p:txBody>
      </p:sp>
      <p:sp>
        <p:nvSpPr>
          <p:cNvPr id="6" name="Footer Placeholder 5"/>
          <p:cNvSpPr>
            <a:spLocks noGrp="1"/>
          </p:cNvSpPr>
          <p:nvPr>
            <p:ph type="ftr" sz="quarter" idx="11"/>
          </p:nvPr>
        </p:nvSpPr>
        <p:spPr/>
        <p:txBody>
          <a:bodyPr/>
          <a:lstStyle/>
          <a:p>
            <a:endParaRPr lang="en-IN"/>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16139FB9-F9B3-4C48-9D39-E0CD38E22030}" type="slidenum">
              <a:rPr lang="en-IN" smtClean="0"/>
              <a:t>‹#›</a:t>
            </a:fld>
            <a:endParaRPr lang="en-IN"/>
          </a:p>
        </p:txBody>
      </p:sp>
    </p:spTree>
    <p:extLst>
      <p:ext uri="{BB962C8B-B14F-4D97-AF65-F5344CB8AC3E}">
        <p14:creationId xmlns:p14="http://schemas.microsoft.com/office/powerpoint/2010/main" val="10382941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7EBCF48-AB43-47E8-9094-3AC8B3FB9649}" type="datetimeFigureOut">
              <a:rPr lang="en-IN" smtClean="0"/>
              <a:t>16-06-2021</a:t>
            </a:fld>
            <a:endParaRPr lang="en-IN"/>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16139FB9-F9B3-4C48-9D39-E0CD38E22030}" type="slidenum">
              <a:rPr lang="en-IN" smtClean="0"/>
              <a:t>‹#›</a:t>
            </a:fld>
            <a:endParaRPr lang="en-IN"/>
          </a:p>
        </p:txBody>
      </p:sp>
    </p:spTree>
    <p:extLst>
      <p:ext uri="{BB962C8B-B14F-4D97-AF65-F5344CB8AC3E}">
        <p14:creationId xmlns:p14="http://schemas.microsoft.com/office/powerpoint/2010/main" val="29814558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57EBCF48-AB43-47E8-9094-3AC8B3FB9649}" type="datetimeFigureOut">
              <a:rPr lang="en-IN" smtClean="0"/>
              <a:t>16-06-2021</a:t>
            </a:fld>
            <a:endParaRPr lang="en-IN"/>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IN"/>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16139FB9-F9B3-4C48-9D39-E0CD38E22030}" type="slidenum">
              <a:rPr lang="en-IN" smtClean="0"/>
              <a:t>‹#›</a:t>
            </a:fld>
            <a:endParaRPr lang="en-IN"/>
          </a:p>
        </p:txBody>
      </p:sp>
    </p:spTree>
    <p:extLst>
      <p:ext uri="{BB962C8B-B14F-4D97-AF65-F5344CB8AC3E}">
        <p14:creationId xmlns:p14="http://schemas.microsoft.com/office/powerpoint/2010/main" val="701507213"/>
      </p:ext>
    </p:extLst>
  </p:cSld>
  <p:clrMap bg1="lt1" tx1="dk1" bg2="lt2" tx2="dk2" accent1="accent1" accent2="accent2" accent3="accent3" accent4="accent4" accent5="accent5" accent6="accent6" hlink="hlink" folHlink="folHlink"/>
  <p:sldLayoutIdLst>
    <p:sldLayoutId id="2147483778" r:id="rId1"/>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github.com/geopy/geopy" TargetMode="External"/><Relationship Id="rId2" Type="http://schemas.openxmlformats.org/officeDocument/2006/relationships/hyperlink" Target="http://pincode.city/india/kerala/ernakulam/kochi"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E3F681-FE1E-45A1-97A9-FE5879B08FB6}"/>
              </a:ext>
            </a:extLst>
          </p:cNvPr>
          <p:cNvSpPr>
            <a:spLocks noGrp="1"/>
          </p:cNvSpPr>
          <p:nvPr>
            <p:ph type="ctrTitle"/>
          </p:nvPr>
        </p:nvSpPr>
        <p:spPr>
          <a:xfrm>
            <a:off x="904875" y="2114147"/>
            <a:ext cx="10104120" cy="2629706"/>
          </a:xfrm>
        </p:spPr>
        <p:txBody>
          <a:bodyPr/>
          <a:lstStyle/>
          <a:p>
            <a:r>
              <a:rPr lang="en-IN" b="0" i="0" dirty="0">
                <a:solidFill>
                  <a:srgbClr val="1F1F1F"/>
                </a:solidFill>
                <a:effectLst/>
                <a:latin typeface="OpenSans-Light"/>
              </a:rPr>
              <a:t>Battle of Neighbourhoods </a:t>
            </a:r>
            <a:endParaRPr lang="en-IN" dirty="0"/>
          </a:p>
        </p:txBody>
      </p:sp>
      <p:sp>
        <p:nvSpPr>
          <p:cNvPr id="3" name="Subtitle 2">
            <a:extLst>
              <a:ext uri="{FF2B5EF4-FFF2-40B4-BE49-F238E27FC236}">
                <a16:creationId xmlns:a16="http://schemas.microsoft.com/office/drawing/2014/main" id="{5FB785D8-A7C3-44FF-B469-52DF789DE81C}"/>
              </a:ext>
            </a:extLst>
          </p:cNvPr>
          <p:cNvSpPr>
            <a:spLocks noGrp="1"/>
          </p:cNvSpPr>
          <p:nvPr>
            <p:ph type="subTitle" idx="1"/>
          </p:nvPr>
        </p:nvSpPr>
        <p:spPr/>
        <p:txBody>
          <a:bodyPr/>
          <a:lstStyle/>
          <a:p>
            <a:r>
              <a:rPr lang="en-US" dirty="0"/>
              <a:t>IBM Applied Data Science Capstone Project </a:t>
            </a:r>
            <a:endParaRPr lang="en-IN" dirty="0"/>
          </a:p>
        </p:txBody>
      </p:sp>
    </p:spTree>
    <p:extLst>
      <p:ext uri="{BB962C8B-B14F-4D97-AF65-F5344CB8AC3E}">
        <p14:creationId xmlns:p14="http://schemas.microsoft.com/office/powerpoint/2010/main" val="40940829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8C63A-0C14-4AEF-83A4-F2E52D697FBD}"/>
              </a:ext>
            </a:extLst>
          </p:cNvPr>
          <p:cNvSpPr>
            <a:spLocks noGrp="1"/>
          </p:cNvSpPr>
          <p:nvPr>
            <p:ph type="title"/>
          </p:nvPr>
        </p:nvSpPr>
        <p:spPr>
          <a:xfrm>
            <a:off x="345947" y="162306"/>
            <a:ext cx="11112627" cy="1609344"/>
          </a:xfrm>
        </p:spPr>
        <p:txBody>
          <a:bodyPr/>
          <a:lstStyle/>
          <a:p>
            <a:r>
              <a:rPr lang="en-IN" dirty="0"/>
              <a:t>Discussion</a:t>
            </a:r>
          </a:p>
        </p:txBody>
      </p:sp>
      <p:sp>
        <p:nvSpPr>
          <p:cNvPr id="3" name="Content Placeholder 2">
            <a:extLst>
              <a:ext uri="{FF2B5EF4-FFF2-40B4-BE49-F238E27FC236}">
                <a16:creationId xmlns:a16="http://schemas.microsoft.com/office/drawing/2014/main" id="{A898D868-79E4-482F-BC7C-39C2E242203B}"/>
              </a:ext>
            </a:extLst>
          </p:cNvPr>
          <p:cNvSpPr>
            <a:spLocks noGrp="1"/>
          </p:cNvSpPr>
          <p:nvPr>
            <p:ph idx="1"/>
          </p:nvPr>
        </p:nvSpPr>
        <p:spPr>
          <a:xfrm>
            <a:off x="438150" y="1771650"/>
            <a:ext cx="11306175" cy="4457699"/>
          </a:xfrm>
        </p:spPr>
        <p:txBody>
          <a:bodyPr>
            <a:normAutofit/>
          </a:bodyPr>
          <a:lstStyle/>
          <a:p>
            <a:pPr>
              <a:lnSpc>
                <a:spcPct val="107000"/>
              </a:lnSpc>
              <a:spcAft>
                <a:spcPts val="800"/>
              </a:spcAft>
            </a:pPr>
            <a:r>
              <a:rPr lang="en-GB" sz="1800" dirty="0">
                <a:effectLst/>
                <a:latin typeface="Georgia" panose="02040502050405020303" pitchFamily="18" charset="0"/>
                <a:ea typeface="Calibri" panose="020F0502020204030204" pitchFamily="34" charset="0"/>
                <a:cs typeface="Times New Roman" panose="02020603050405020304" pitchFamily="18" charset="0"/>
              </a:rPr>
              <a:t>The following observations can be made from this analysis: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tabLst>
                <a:tab pos="457200" algn="l"/>
              </a:tabLst>
            </a:pPr>
            <a:r>
              <a:rPr lang="en-IN" sz="1800" dirty="0">
                <a:solidFill>
                  <a:srgbClr val="000000"/>
                </a:solidFill>
                <a:effectLst/>
                <a:latin typeface="Georgia" panose="02040502050405020303" pitchFamily="18" charset="0"/>
                <a:ea typeface="Times New Roman" panose="02020603050405020304" pitchFamily="18" charset="0"/>
                <a:cs typeface="Segoe UI" panose="020B0502040204020203" pitchFamily="34" charset="0"/>
              </a:rPr>
              <a:t>The middle part of Kochi has the most infrastructure development and is the best place to live.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tabLst>
                <a:tab pos="457200" algn="l"/>
              </a:tabLst>
            </a:pPr>
            <a:r>
              <a:rPr lang="en-IN" sz="1800" dirty="0">
                <a:solidFill>
                  <a:srgbClr val="000000"/>
                </a:solidFill>
                <a:effectLst/>
                <a:latin typeface="Georgia" panose="02040502050405020303" pitchFamily="18" charset="0"/>
                <a:ea typeface="Times New Roman" panose="02020603050405020304" pitchFamily="18" charset="0"/>
                <a:cs typeface="Segoe UI" panose="020B0502040204020203" pitchFamily="34" charset="0"/>
              </a:rPr>
              <a:t>The southern part is the second-best choice to live.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tabLst>
                <a:tab pos="457200" algn="l"/>
              </a:tabLst>
            </a:pPr>
            <a:r>
              <a:rPr lang="en-IN" sz="1800" dirty="0">
                <a:solidFill>
                  <a:srgbClr val="000000"/>
                </a:solidFill>
                <a:effectLst/>
                <a:latin typeface="Georgia" panose="02040502050405020303" pitchFamily="18" charset="0"/>
                <a:ea typeface="Times New Roman" panose="02020603050405020304" pitchFamily="18" charset="0"/>
                <a:cs typeface="Segoe UI" panose="020B0502040204020203" pitchFamily="34" charset="0"/>
              </a:rPr>
              <a:t>The northern part is the worst choice to live.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2400" dirty="0"/>
          </a:p>
        </p:txBody>
      </p:sp>
    </p:spTree>
    <p:extLst>
      <p:ext uri="{BB962C8B-B14F-4D97-AF65-F5344CB8AC3E}">
        <p14:creationId xmlns:p14="http://schemas.microsoft.com/office/powerpoint/2010/main" val="23953335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9B44C0-2CC5-40B1-8C1D-68A08C910B4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152FC32-092A-4B6E-8E59-C89E4DD65552}"/>
              </a:ext>
            </a:extLst>
          </p:cNvPr>
          <p:cNvSpPr>
            <a:spLocks noGrp="1"/>
          </p:cNvSpPr>
          <p:nvPr>
            <p:ph idx="1"/>
          </p:nvPr>
        </p:nvSpPr>
        <p:spPr/>
        <p:txBody>
          <a:bodyPr/>
          <a:lstStyle/>
          <a:p>
            <a:endParaRPr lang="en-IN"/>
          </a:p>
        </p:txBody>
      </p:sp>
      <p:pic>
        <p:nvPicPr>
          <p:cNvPr id="6" name="Picture 5">
            <a:extLst>
              <a:ext uri="{FF2B5EF4-FFF2-40B4-BE49-F238E27FC236}">
                <a16:creationId xmlns:a16="http://schemas.microsoft.com/office/drawing/2014/main" id="{19FDACB8-14A5-4CD1-AE2C-C5841D2CB0C3}"/>
              </a:ext>
            </a:extLst>
          </p:cNvPr>
          <p:cNvPicPr>
            <a:picLocks noChangeAspect="1"/>
          </p:cNvPicPr>
          <p:nvPr/>
        </p:nvPicPr>
        <p:blipFill>
          <a:blip r:embed="rId2"/>
          <a:stretch>
            <a:fillRect/>
          </a:stretch>
        </p:blipFill>
        <p:spPr>
          <a:xfrm>
            <a:off x="2019300" y="614362"/>
            <a:ext cx="8458200" cy="5267325"/>
          </a:xfrm>
          <a:prstGeom prst="rect">
            <a:avLst/>
          </a:prstGeom>
        </p:spPr>
      </p:pic>
    </p:spTree>
    <p:extLst>
      <p:ext uri="{BB962C8B-B14F-4D97-AF65-F5344CB8AC3E}">
        <p14:creationId xmlns:p14="http://schemas.microsoft.com/office/powerpoint/2010/main" val="14825850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8C63A-0C14-4AEF-83A4-F2E52D697FBD}"/>
              </a:ext>
            </a:extLst>
          </p:cNvPr>
          <p:cNvSpPr>
            <a:spLocks noGrp="1"/>
          </p:cNvSpPr>
          <p:nvPr>
            <p:ph type="title"/>
          </p:nvPr>
        </p:nvSpPr>
        <p:spPr>
          <a:xfrm>
            <a:off x="345947" y="162306"/>
            <a:ext cx="11112627" cy="1609344"/>
          </a:xfrm>
        </p:spPr>
        <p:txBody>
          <a:bodyPr/>
          <a:lstStyle/>
          <a:p>
            <a:endParaRPr lang="en-IN" dirty="0"/>
          </a:p>
        </p:txBody>
      </p:sp>
      <p:sp>
        <p:nvSpPr>
          <p:cNvPr id="3" name="Content Placeholder 2">
            <a:extLst>
              <a:ext uri="{FF2B5EF4-FFF2-40B4-BE49-F238E27FC236}">
                <a16:creationId xmlns:a16="http://schemas.microsoft.com/office/drawing/2014/main" id="{A898D868-79E4-482F-BC7C-39C2E242203B}"/>
              </a:ext>
            </a:extLst>
          </p:cNvPr>
          <p:cNvSpPr>
            <a:spLocks noGrp="1"/>
          </p:cNvSpPr>
          <p:nvPr>
            <p:ph idx="1"/>
          </p:nvPr>
        </p:nvSpPr>
        <p:spPr>
          <a:xfrm>
            <a:off x="438150" y="1771650"/>
            <a:ext cx="11306175" cy="4457699"/>
          </a:xfrm>
        </p:spPr>
        <p:txBody>
          <a:bodyPr>
            <a:normAutofit/>
          </a:bodyPr>
          <a:lstStyle/>
          <a:p>
            <a:pPr marL="0" indent="0">
              <a:buNone/>
            </a:pPr>
            <a:endParaRPr lang="en-IN" sz="2400" dirty="0"/>
          </a:p>
        </p:txBody>
      </p:sp>
      <p:pic>
        <p:nvPicPr>
          <p:cNvPr id="5" name="Picture 4">
            <a:extLst>
              <a:ext uri="{FF2B5EF4-FFF2-40B4-BE49-F238E27FC236}">
                <a16:creationId xmlns:a16="http://schemas.microsoft.com/office/drawing/2014/main" id="{F0C0237E-D5B3-49F2-AB02-58F27FF8B560}"/>
              </a:ext>
            </a:extLst>
          </p:cNvPr>
          <p:cNvPicPr>
            <a:picLocks noChangeAspect="1"/>
          </p:cNvPicPr>
          <p:nvPr/>
        </p:nvPicPr>
        <p:blipFill>
          <a:blip r:embed="rId2"/>
          <a:stretch>
            <a:fillRect/>
          </a:stretch>
        </p:blipFill>
        <p:spPr>
          <a:xfrm>
            <a:off x="-42863" y="0"/>
            <a:ext cx="8315325" cy="3486150"/>
          </a:xfrm>
          <a:prstGeom prst="rect">
            <a:avLst/>
          </a:prstGeom>
        </p:spPr>
      </p:pic>
      <p:pic>
        <p:nvPicPr>
          <p:cNvPr id="7" name="Picture 6">
            <a:extLst>
              <a:ext uri="{FF2B5EF4-FFF2-40B4-BE49-F238E27FC236}">
                <a16:creationId xmlns:a16="http://schemas.microsoft.com/office/drawing/2014/main" id="{F432E3D9-8C2B-456D-B4B7-AF11B61CC09C}"/>
              </a:ext>
            </a:extLst>
          </p:cNvPr>
          <p:cNvPicPr>
            <a:picLocks noChangeAspect="1"/>
          </p:cNvPicPr>
          <p:nvPr/>
        </p:nvPicPr>
        <p:blipFill>
          <a:blip r:embed="rId3"/>
          <a:stretch>
            <a:fillRect/>
          </a:stretch>
        </p:blipFill>
        <p:spPr>
          <a:xfrm>
            <a:off x="5000625" y="3201662"/>
            <a:ext cx="7191375" cy="3656338"/>
          </a:xfrm>
          <a:prstGeom prst="rect">
            <a:avLst/>
          </a:prstGeom>
        </p:spPr>
      </p:pic>
    </p:spTree>
    <p:extLst>
      <p:ext uri="{BB962C8B-B14F-4D97-AF65-F5344CB8AC3E}">
        <p14:creationId xmlns:p14="http://schemas.microsoft.com/office/powerpoint/2010/main" val="9662534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8C63A-0C14-4AEF-83A4-F2E52D697FBD}"/>
              </a:ext>
            </a:extLst>
          </p:cNvPr>
          <p:cNvSpPr>
            <a:spLocks noGrp="1"/>
          </p:cNvSpPr>
          <p:nvPr>
            <p:ph type="title"/>
          </p:nvPr>
        </p:nvSpPr>
        <p:spPr>
          <a:xfrm>
            <a:off x="345947" y="162306"/>
            <a:ext cx="11112627" cy="1609344"/>
          </a:xfrm>
        </p:spPr>
        <p:txBody>
          <a:bodyPr/>
          <a:lstStyle/>
          <a:p>
            <a:r>
              <a:rPr lang="en-IN" dirty="0"/>
              <a:t>Conclusion</a:t>
            </a:r>
          </a:p>
        </p:txBody>
      </p:sp>
      <p:sp>
        <p:nvSpPr>
          <p:cNvPr id="3" name="Content Placeholder 2">
            <a:extLst>
              <a:ext uri="{FF2B5EF4-FFF2-40B4-BE49-F238E27FC236}">
                <a16:creationId xmlns:a16="http://schemas.microsoft.com/office/drawing/2014/main" id="{A898D868-79E4-482F-BC7C-39C2E242203B}"/>
              </a:ext>
            </a:extLst>
          </p:cNvPr>
          <p:cNvSpPr>
            <a:spLocks noGrp="1"/>
          </p:cNvSpPr>
          <p:nvPr>
            <p:ph idx="1"/>
          </p:nvPr>
        </p:nvSpPr>
        <p:spPr>
          <a:xfrm>
            <a:off x="438150" y="1771650"/>
            <a:ext cx="11306175" cy="4457699"/>
          </a:xfrm>
        </p:spPr>
        <p:txBody>
          <a:bodyPr>
            <a:normAutofit/>
          </a:bodyPr>
          <a:lstStyle/>
          <a:p>
            <a:pPr>
              <a:lnSpc>
                <a:spcPct val="107000"/>
              </a:lnSpc>
              <a:spcAft>
                <a:spcPts val="800"/>
              </a:spcAft>
            </a:pPr>
            <a:r>
              <a:rPr lang="en-IN" dirty="0">
                <a:effectLst/>
                <a:latin typeface="Georgia" panose="02040502050405020303" pitchFamily="18" charset="0"/>
                <a:ea typeface="Calibri" panose="020F0502020204030204" pitchFamily="34" charset="0"/>
                <a:cs typeface="Times New Roman" panose="02020603050405020304" pitchFamily="18" charset="0"/>
              </a:rPr>
              <a:t>We have utilized the methods of data scraping, data cleaning and </a:t>
            </a:r>
            <a:r>
              <a:rPr lang="en-IN" dirty="0" err="1">
                <a:effectLst/>
                <a:latin typeface="Georgia" panose="02040502050405020303" pitchFamily="18" charset="0"/>
                <a:ea typeface="Calibri" panose="020F0502020204030204" pitchFamily="34" charset="0"/>
                <a:cs typeface="Times New Roman" panose="02020603050405020304" pitchFamily="18" charset="0"/>
              </a:rPr>
              <a:t>kmeans</a:t>
            </a:r>
            <a:r>
              <a:rPr lang="en-IN" dirty="0">
                <a:effectLst/>
                <a:latin typeface="Georgia" panose="02040502050405020303" pitchFamily="18" charset="0"/>
                <a:ea typeface="Calibri" panose="020F0502020204030204" pitchFamily="34" charset="0"/>
                <a:cs typeface="Times New Roman" panose="02020603050405020304" pitchFamily="18" charset="0"/>
              </a:rPr>
              <a:t> clustering along with utilities like Foursquare API and </a:t>
            </a:r>
            <a:r>
              <a:rPr lang="en-IN" dirty="0" err="1">
                <a:effectLst/>
                <a:latin typeface="Georgia" panose="02040502050405020303" pitchFamily="18" charset="0"/>
                <a:ea typeface="Calibri" panose="020F0502020204030204" pitchFamily="34" charset="0"/>
                <a:cs typeface="Times New Roman" panose="02020603050405020304" pitchFamily="18" charset="0"/>
              </a:rPr>
              <a:t>GeoPy</a:t>
            </a:r>
            <a:r>
              <a:rPr lang="en-IN" dirty="0">
                <a:effectLst/>
                <a:latin typeface="Georgia" panose="02040502050405020303" pitchFamily="18" charset="0"/>
                <a:ea typeface="Calibri" panose="020F0502020204030204" pitchFamily="34" charset="0"/>
                <a:cs typeface="Times New Roman" panose="02020603050405020304" pitchFamily="18" charset="0"/>
              </a:rPr>
              <a:t> to find out which are the best places to live in the city of Kochi when it comes to infrastructure facilities.</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dirty="0">
                <a:effectLst/>
                <a:latin typeface="Georgia" panose="02040502050405020303" pitchFamily="18" charset="0"/>
                <a:ea typeface="Calibri" panose="020F0502020204030204" pitchFamily="34" charset="0"/>
                <a:cs typeface="Times New Roman" panose="02020603050405020304" pitchFamily="18" charset="0"/>
              </a:rPr>
              <a:t>There might be some anomalies in the overall analysis as Foursquare data for Kochi region is inadequate. So there is scope for further improvement.</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2400" dirty="0"/>
          </a:p>
        </p:txBody>
      </p:sp>
    </p:spTree>
    <p:extLst>
      <p:ext uri="{BB962C8B-B14F-4D97-AF65-F5344CB8AC3E}">
        <p14:creationId xmlns:p14="http://schemas.microsoft.com/office/powerpoint/2010/main" val="9100638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734FA-38EA-4C12-9868-D2977930C285}"/>
              </a:ext>
            </a:extLst>
          </p:cNvPr>
          <p:cNvSpPr>
            <a:spLocks noGrp="1"/>
          </p:cNvSpPr>
          <p:nvPr>
            <p:ph type="title"/>
          </p:nvPr>
        </p:nvSpPr>
        <p:spPr>
          <a:xfrm>
            <a:off x="419100" y="0"/>
            <a:ext cx="10058400" cy="1450757"/>
          </a:xfrm>
        </p:spPr>
        <p:txBody>
          <a:bodyPr/>
          <a:lstStyle/>
          <a:p>
            <a:r>
              <a:rPr lang="en-IN" dirty="0"/>
              <a:t>Introduction</a:t>
            </a:r>
          </a:p>
        </p:txBody>
      </p:sp>
      <p:sp>
        <p:nvSpPr>
          <p:cNvPr id="3" name="Content Placeholder 2">
            <a:extLst>
              <a:ext uri="{FF2B5EF4-FFF2-40B4-BE49-F238E27FC236}">
                <a16:creationId xmlns:a16="http://schemas.microsoft.com/office/drawing/2014/main" id="{C39B7A5B-0395-4B3D-A443-43CD61F1A7D9}"/>
              </a:ext>
            </a:extLst>
          </p:cNvPr>
          <p:cNvSpPr>
            <a:spLocks noGrp="1"/>
          </p:cNvSpPr>
          <p:nvPr>
            <p:ph idx="1"/>
          </p:nvPr>
        </p:nvSpPr>
        <p:spPr>
          <a:xfrm>
            <a:off x="419100" y="1228726"/>
            <a:ext cx="11601450" cy="5124449"/>
          </a:xfrm>
        </p:spPr>
        <p:txBody>
          <a:bodyPr>
            <a:normAutofit fontScale="85000" lnSpcReduction="10000"/>
          </a:bodyPr>
          <a:lstStyle/>
          <a:p>
            <a:pPr>
              <a:lnSpc>
                <a:spcPct val="107000"/>
              </a:lnSpc>
              <a:spcAft>
                <a:spcPts val="800"/>
              </a:spcAft>
              <a:buFont typeface="Arial" panose="020B0604020202020204" pitchFamily="34" charset="0"/>
              <a:buChar char="•"/>
            </a:pPr>
            <a:r>
              <a:rPr lang="en-GB" sz="2400" dirty="0">
                <a:effectLst/>
                <a:latin typeface="Georgia" panose="02040502050405020303" pitchFamily="18" charset="0"/>
                <a:ea typeface="Calibri" panose="020F0502020204030204" pitchFamily="34" charset="0"/>
                <a:cs typeface="Times New Roman" panose="02020603050405020304" pitchFamily="18" charset="0"/>
              </a:rPr>
              <a:t>Kochi, once in the past referred to in English as Cochin, and Arabic as Kashi, is a significant port city on the Malabar Coast of India lining the Laccadive Sea, which is a part of the Arabian Sea. It is an important part of the district of Ernakulam and is regularly alluded to as Ernakulam. Kochi is the most densely populated city in Kerala. It has a population of more than 2.1 million inside a space of 440 km², making it the biggest and the most crowded metropolitan region in Kerala. Kochi city is classified as a Tier-II city by the Government of India. </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Font typeface="Arial" panose="020B0604020202020204" pitchFamily="34" charset="0"/>
              <a:buChar char="•"/>
            </a:pPr>
            <a:r>
              <a:rPr lang="en-GB" sz="2400" dirty="0">
                <a:effectLst/>
                <a:latin typeface="Georgia" panose="02040502050405020303" pitchFamily="18" charset="0"/>
                <a:ea typeface="Calibri" panose="020F0502020204030204" pitchFamily="34" charset="0"/>
                <a:cs typeface="Times New Roman" panose="02020603050405020304" pitchFamily="18" charset="0"/>
              </a:rPr>
              <a:t>The plus points of Kochi include modern housing facilities with reliable supply to water and electricity, access to ample business opportunities, good educational facilities and transportation (including air, rail and sea). Kochi also has the largest shopping mall in Kerala, superb restaurants and theatres. But the downside of this city is its sewage facilities. During the rainy season, Kochi is submerged in water with drains overflowing and mosquitos happily breeding. Kochi, being the industrial hub of Kerala also has lower quality air compared to rest of the state. The traffic in Kochi is probably the worst thing about the city.</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Font typeface="Arial" panose="020B0604020202020204" pitchFamily="34" charset="0"/>
              <a:buChar char="•"/>
            </a:pPr>
            <a:r>
              <a:rPr lang="en-GB" sz="2400" dirty="0">
                <a:effectLst/>
                <a:latin typeface="Georgia" panose="02040502050405020303" pitchFamily="18" charset="0"/>
                <a:ea typeface="Calibri" panose="020F0502020204030204" pitchFamily="34" charset="0"/>
                <a:cs typeface="Times New Roman" panose="02020603050405020304" pitchFamily="18" charset="0"/>
              </a:rPr>
              <a:t> Kochi is a city where more young people from different parts of Kerala and even India are coming to find better opportunities and lead a better life.</a:t>
            </a:r>
            <a:r>
              <a:rPr lang="en-GB" sz="1800" dirty="0">
                <a:effectLst/>
                <a:latin typeface="Georgia" panose="02040502050405020303" pitchFamily="18" charset="0"/>
                <a:ea typeface="Calibri" panose="020F0502020204030204" pitchFamily="34" charset="0"/>
                <a:cs typeface="Times New Roman" panose="02020603050405020304" pitchFamily="18" charset="0"/>
              </a:rPr>
              <a:t> </a:t>
            </a:r>
            <a:endParaRPr lang="en-IN" sz="2800" dirty="0"/>
          </a:p>
        </p:txBody>
      </p:sp>
    </p:spTree>
    <p:extLst>
      <p:ext uri="{BB962C8B-B14F-4D97-AF65-F5344CB8AC3E}">
        <p14:creationId xmlns:p14="http://schemas.microsoft.com/office/powerpoint/2010/main" val="15588406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8C63A-0C14-4AEF-83A4-F2E52D697FBD}"/>
              </a:ext>
            </a:extLst>
          </p:cNvPr>
          <p:cNvSpPr>
            <a:spLocks noGrp="1"/>
          </p:cNvSpPr>
          <p:nvPr>
            <p:ph type="title"/>
          </p:nvPr>
        </p:nvSpPr>
        <p:spPr>
          <a:xfrm>
            <a:off x="355472" y="209550"/>
            <a:ext cx="11112627" cy="1609344"/>
          </a:xfrm>
        </p:spPr>
        <p:txBody>
          <a:bodyPr/>
          <a:lstStyle/>
          <a:p>
            <a:r>
              <a:rPr lang="en-IN" dirty="0"/>
              <a:t>Business problem</a:t>
            </a:r>
          </a:p>
        </p:txBody>
      </p:sp>
      <p:sp>
        <p:nvSpPr>
          <p:cNvPr id="3" name="Content Placeholder 2">
            <a:extLst>
              <a:ext uri="{FF2B5EF4-FFF2-40B4-BE49-F238E27FC236}">
                <a16:creationId xmlns:a16="http://schemas.microsoft.com/office/drawing/2014/main" id="{A898D868-79E4-482F-BC7C-39C2E242203B}"/>
              </a:ext>
            </a:extLst>
          </p:cNvPr>
          <p:cNvSpPr>
            <a:spLocks noGrp="1"/>
          </p:cNvSpPr>
          <p:nvPr>
            <p:ph idx="1"/>
          </p:nvPr>
        </p:nvSpPr>
        <p:spPr>
          <a:xfrm>
            <a:off x="447675" y="1704975"/>
            <a:ext cx="11112627" cy="4457699"/>
          </a:xfrm>
        </p:spPr>
        <p:txBody>
          <a:bodyPr/>
          <a:lstStyle/>
          <a:p>
            <a:pPr>
              <a:lnSpc>
                <a:spcPct val="107000"/>
              </a:lnSpc>
              <a:spcAft>
                <a:spcPts val="800"/>
              </a:spcAft>
            </a:pPr>
            <a:r>
              <a:rPr lang="en-GB" sz="2000" dirty="0">
                <a:effectLst/>
                <a:latin typeface="Georgia" panose="02040502050405020303" pitchFamily="18" charset="0"/>
                <a:ea typeface="Calibri" panose="020F0502020204030204" pitchFamily="34" charset="0"/>
                <a:cs typeface="Times New Roman" panose="02020603050405020304" pitchFamily="18" charset="0"/>
              </a:rPr>
              <a:t>In this project we will leverage infrastructure data of Kochi to find answers to the following questions:</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pPr>
            <a:r>
              <a:rPr lang="en-GB" sz="2000" dirty="0">
                <a:effectLst/>
                <a:latin typeface="Georgia" panose="02040502050405020303" pitchFamily="18" charset="0"/>
                <a:ea typeface="Calibri" panose="020F0502020204030204" pitchFamily="34" charset="0"/>
                <a:cs typeface="Times New Roman" panose="02020603050405020304" pitchFamily="18" charset="0"/>
              </a:rPr>
              <a:t>Which are the locations in Kochi with the best infrastructure facilities and thus probably the best locations for people to settle down?</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pPr>
            <a:r>
              <a:rPr lang="en-GB" sz="2000" dirty="0">
                <a:effectLst/>
                <a:latin typeface="Georgia" panose="02040502050405020303" pitchFamily="18" charset="0"/>
                <a:ea typeface="Calibri" panose="020F0502020204030204" pitchFamily="34" charset="0"/>
                <a:cs typeface="Times New Roman" panose="02020603050405020304" pitchFamily="18" charset="0"/>
              </a:rPr>
              <a:t>Which are the locations in Kochi with a bad infrastructure and thus the best options for investors looking for new opportunities?</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2000" dirty="0">
                <a:effectLst/>
                <a:latin typeface="Georgia" panose="02040502050405020303" pitchFamily="18" charset="0"/>
                <a:ea typeface="Calibri" panose="020F0502020204030204" pitchFamily="34" charset="0"/>
                <a:cs typeface="Times New Roman" panose="02020603050405020304" pitchFamily="18" charset="0"/>
              </a:rPr>
              <a:t>We are going to use data of Kochi neighbourhood including pin codes, neighbourhood name etc obtained from the internet through web scraping for this project.</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471399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8C63A-0C14-4AEF-83A4-F2E52D697FBD}"/>
              </a:ext>
            </a:extLst>
          </p:cNvPr>
          <p:cNvSpPr>
            <a:spLocks noGrp="1"/>
          </p:cNvSpPr>
          <p:nvPr>
            <p:ph type="title"/>
          </p:nvPr>
        </p:nvSpPr>
        <p:spPr>
          <a:xfrm>
            <a:off x="345947" y="162306"/>
            <a:ext cx="11112627" cy="1609344"/>
          </a:xfrm>
        </p:spPr>
        <p:txBody>
          <a:bodyPr/>
          <a:lstStyle/>
          <a:p>
            <a:r>
              <a:rPr lang="en-IN" dirty="0"/>
              <a:t>Data Description</a:t>
            </a:r>
          </a:p>
        </p:txBody>
      </p:sp>
      <p:sp>
        <p:nvSpPr>
          <p:cNvPr id="3" name="Content Placeholder 2">
            <a:extLst>
              <a:ext uri="{FF2B5EF4-FFF2-40B4-BE49-F238E27FC236}">
                <a16:creationId xmlns:a16="http://schemas.microsoft.com/office/drawing/2014/main" id="{A898D868-79E4-482F-BC7C-39C2E242203B}"/>
              </a:ext>
            </a:extLst>
          </p:cNvPr>
          <p:cNvSpPr>
            <a:spLocks noGrp="1"/>
          </p:cNvSpPr>
          <p:nvPr>
            <p:ph idx="1"/>
          </p:nvPr>
        </p:nvSpPr>
        <p:spPr>
          <a:xfrm>
            <a:off x="438150" y="1771650"/>
            <a:ext cx="11306175" cy="4457699"/>
          </a:xfrm>
        </p:spPr>
        <p:txBody>
          <a:bodyPr>
            <a:normAutofit/>
          </a:bodyPr>
          <a:lstStyle/>
          <a:p>
            <a:pPr>
              <a:lnSpc>
                <a:spcPct val="107000"/>
              </a:lnSpc>
              <a:spcAft>
                <a:spcPts val="800"/>
              </a:spcAft>
            </a:pPr>
            <a:r>
              <a:rPr lang="en-IN" dirty="0">
                <a:effectLst/>
                <a:latin typeface="Georgia" panose="02040502050405020303" pitchFamily="18" charset="0"/>
                <a:ea typeface="Calibri" panose="020F0502020204030204" pitchFamily="34" charset="0"/>
                <a:cs typeface="Times New Roman" panose="02020603050405020304" pitchFamily="18" charset="0"/>
              </a:rPr>
              <a:t>We need the following datasets to solve our problem:</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pPr>
            <a:r>
              <a:rPr lang="en-IN" dirty="0" err="1">
                <a:effectLst/>
                <a:latin typeface="Georgia" panose="02040502050405020303" pitchFamily="18" charset="0"/>
                <a:ea typeface="Calibri" panose="020F0502020204030204" pitchFamily="34" charset="0"/>
                <a:cs typeface="Times New Roman" panose="02020603050405020304" pitchFamily="18" charset="0"/>
              </a:rPr>
              <a:t>Pincode</a:t>
            </a:r>
            <a:r>
              <a:rPr lang="en-IN" dirty="0">
                <a:effectLst/>
                <a:latin typeface="Georgia" panose="02040502050405020303" pitchFamily="18" charset="0"/>
                <a:ea typeface="Calibri" panose="020F0502020204030204" pitchFamily="34" charset="0"/>
                <a:cs typeface="Times New Roman" panose="02020603050405020304" pitchFamily="18" charset="0"/>
              </a:rPr>
              <a:t> (</a:t>
            </a:r>
            <a:r>
              <a:rPr lang="en-IN" dirty="0" err="1">
                <a:effectLst/>
                <a:latin typeface="Georgia" panose="02040502050405020303" pitchFamily="18" charset="0"/>
                <a:ea typeface="Calibri" panose="020F0502020204030204" pitchFamily="34" charset="0"/>
                <a:cs typeface="Times New Roman" panose="02020603050405020304" pitchFamily="18" charset="0"/>
              </a:rPr>
              <a:t>zipcode</a:t>
            </a:r>
            <a:r>
              <a:rPr lang="en-IN" dirty="0">
                <a:effectLst/>
                <a:latin typeface="Georgia" panose="02040502050405020303" pitchFamily="18" charset="0"/>
                <a:ea typeface="Calibri" panose="020F0502020204030204" pitchFamily="34" charset="0"/>
                <a:cs typeface="Times New Roman" panose="02020603050405020304" pitchFamily="18" charset="0"/>
              </a:rPr>
              <a:t>) of the neighbourhoods of Kochi. This can be obtained from </a:t>
            </a:r>
            <a:r>
              <a:rPr lang="en-IN" u="sng" dirty="0">
                <a:solidFill>
                  <a:srgbClr val="0563C1"/>
                </a:solidFill>
                <a:effectLst/>
                <a:latin typeface="Georgia" panose="02040502050405020303" pitchFamily="18" charset="0"/>
                <a:ea typeface="Calibri" panose="020F0502020204030204" pitchFamily="34" charset="0"/>
                <a:cs typeface="Times New Roman" panose="02020603050405020304" pitchFamily="18" charset="0"/>
                <a:hlinkClick r:id="rId2"/>
              </a:rPr>
              <a:t>http://pincode.city/india/kerala/ernakulam/kochi</a:t>
            </a:r>
            <a:r>
              <a:rPr lang="en-IN" dirty="0">
                <a:effectLst/>
                <a:latin typeface="Georgia" panose="02040502050405020303" pitchFamily="18" charset="0"/>
                <a:ea typeface="Calibri" panose="020F0502020204030204" pitchFamily="34" charset="0"/>
                <a:cs typeface="Times New Roman" panose="02020603050405020304" pitchFamily="18" charset="0"/>
              </a:rPr>
              <a:t>.</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pPr>
            <a:r>
              <a:rPr lang="en-IN" dirty="0">
                <a:effectLst/>
                <a:latin typeface="Georgia" panose="02040502050405020303" pitchFamily="18" charset="0"/>
                <a:ea typeface="Calibri" panose="020F0502020204030204" pitchFamily="34" charset="0"/>
                <a:cs typeface="Times New Roman" panose="02020603050405020304" pitchFamily="18" charset="0"/>
              </a:rPr>
              <a:t>Latitudes and longitudes of various neighbourhoods in Kochi. By using </a:t>
            </a:r>
            <a:r>
              <a:rPr lang="en-IN" dirty="0" err="1">
                <a:effectLst/>
                <a:latin typeface="Georgia" panose="02040502050405020303" pitchFamily="18" charset="0"/>
                <a:ea typeface="Calibri" panose="020F0502020204030204" pitchFamily="34" charset="0"/>
                <a:cs typeface="Times New Roman" panose="02020603050405020304" pitchFamily="18" charset="0"/>
              </a:rPr>
              <a:t>GeoPy</a:t>
            </a:r>
            <a:r>
              <a:rPr lang="en-IN" dirty="0">
                <a:effectLst/>
                <a:latin typeface="Georgia" panose="02040502050405020303" pitchFamily="18" charset="0"/>
                <a:ea typeface="Calibri" panose="020F0502020204030204" pitchFamily="34" charset="0"/>
                <a:cs typeface="Times New Roman" panose="02020603050405020304" pitchFamily="18" charset="0"/>
              </a:rPr>
              <a:t> </a:t>
            </a:r>
            <a:r>
              <a:rPr lang="en-IN" u="sng" dirty="0">
                <a:solidFill>
                  <a:srgbClr val="0563C1"/>
                </a:solidFill>
                <a:effectLst/>
                <a:latin typeface="Georgia" panose="02040502050405020303" pitchFamily="18" charset="0"/>
                <a:ea typeface="Calibri" panose="020F0502020204030204" pitchFamily="34" charset="0"/>
                <a:cs typeface="Times New Roman" panose="02020603050405020304" pitchFamily="18" charset="0"/>
                <a:hlinkClick r:id="rId3"/>
              </a:rPr>
              <a:t>https://github.com/geopy/geopy</a:t>
            </a:r>
            <a:r>
              <a:rPr lang="en-IN" dirty="0">
                <a:effectLst/>
                <a:latin typeface="Georgia" panose="02040502050405020303" pitchFamily="18" charset="0"/>
                <a:ea typeface="Calibri" panose="020F0502020204030204" pitchFamily="34" charset="0"/>
                <a:cs typeface="Times New Roman" panose="02020603050405020304" pitchFamily="18" charset="0"/>
              </a:rPr>
              <a:t>, we can find out the required coordinates.</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pPr>
            <a:r>
              <a:rPr lang="en-IN" dirty="0">
                <a:effectLst/>
                <a:latin typeface="Georgia" panose="02040502050405020303" pitchFamily="18" charset="0"/>
                <a:ea typeface="Calibri" panose="020F0502020204030204" pitchFamily="34" charset="0"/>
                <a:cs typeface="Times New Roman" panose="02020603050405020304" pitchFamily="18" charset="0"/>
              </a:rPr>
              <a:t> Infrastructure details of neighbourhoods in Kochi. We can use Foursquare API for this purpose.</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2400" dirty="0"/>
          </a:p>
        </p:txBody>
      </p:sp>
    </p:spTree>
    <p:extLst>
      <p:ext uri="{BB962C8B-B14F-4D97-AF65-F5344CB8AC3E}">
        <p14:creationId xmlns:p14="http://schemas.microsoft.com/office/powerpoint/2010/main" val="16514528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8C63A-0C14-4AEF-83A4-F2E52D697FBD}"/>
              </a:ext>
            </a:extLst>
          </p:cNvPr>
          <p:cNvSpPr>
            <a:spLocks noGrp="1"/>
          </p:cNvSpPr>
          <p:nvPr>
            <p:ph type="title"/>
          </p:nvPr>
        </p:nvSpPr>
        <p:spPr>
          <a:xfrm>
            <a:off x="345947" y="162306"/>
            <a:ext cx="11112627" cy="1609344"/>
          </a:xfrm>
        </p:spPr>
        <p:txBody>
          <a:bodyPr/>
          <a:lstStyle/>
          <a:p>
            <a:r>
              <a:rPr lang="en-IN" dirty="0"/>
              <a:t>Methodology</a:t>
            </a:r>
          </a:p>
        </p:txBody>
      </p:sp>
      <p:sp>
        <p:nvSpPr>
          <p:cNvPr id="3" name="Content Placeholder 2">
            <a:extLst>
              <a:ext uri="{FF2B5EF4-FFF2-40B4-BE49-F238E27FC236}">
                <a16:creationId xmlns:a16="http://schemas.microsoft.com/office/drawing/2014/main" id="{A898D868-79E4-482F-BC7C-39C2E242203B}"/>
              </a:ext>
            </a:extLst>
          </p:cNvPr>
          <p:cNvSpPr>
            <a:spLocks noGrp="1"/>
          </p:cNvSpPr>
          <p:nvPr>
            <p:ph idx="1"/>
          </p:nvPr>
        </p:nvSpPr>
        <p:spPr>
          <a:xfrm>
            <a:off x="438150" y="1590676"/>
            <a:ext cx="11306175" cy="4638674"/>
          </a:xfrm>
        </p:spPr>
        <p:txBody>
          <a:bodyPr>
            <a:normAutofit fontScale="92500" lnSpcReduction="20000"/>
          </a:bodyPr>
          <a:lstStyle/>
          <a:p>
            <a:pPr marL="0" indent="0">
              <a:lnSpc>
                <a:spcPct val="107000"/>
              </a:lnSpc>
              <a:spcAft>
                <a:spcPts val="800"/>
              </a:spcAft>
              <a:buNone/>
            </a:pPr>
            <a:r>
              <a:rPr lang="en-IN" sz="2400" dirty="0">
                <a:effectLst/>
                <a:latin typeface="Georgia" panose="02040502050405020303" pitchFamily="18" charset="0"/>
                <a:ea typeface="Calibri" panose="020F0502020204030204" pitchFamily="34" charset="0"/>
                <a:cs typeface="Times New Roman" panose="02020603050405020304" pitchFamily="18" charset="0"/>
              </a:rPr>
              <a:t>3.1 </a:t>
            </a:r>
            <a:r>
              <a:rPr lang="en-IN" sz="2400" dirty="0">
                <a:solidFill>
                  <a:schemeClr val="accent2">
                    <a:lumMod val="60000"/>
                    <a:lumOff val="40000"/>
                  </a:schemeClr>
                </a:solidFill>
                <a:effectLst/>
                <a:latin typeface="Georgia" panose="02040502050405020303" pitchFamily="18" charset="0"/>
                <a:ea typeface="Calibri" panose="020F0502020204030204" pitchFamily="34" charset="0"/>
                <a:cs typeface="Times New Roman" panose="02020603050405020304" pitchFamily="18" charset="0"/>
              </a:rPr>
              <a:t>Data Acquisition</a:t>
            </a:r>
            <a:endParaRPr lang="en-IN" sz="2400" dirty="0">
              <a:solidFill>
                <a:schemeClr val="accent2">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2400" dirty="0">
                <a:effectLst/>
                <a:latin typeface="Georgia" panose="02040502050405020303" pitchFamily="18" charset="0"/>
                <a:ea typeface="Calibri" panose="020F0502020204030204" pitchFamily="34" charset="0"/>
                <a:cs typeface="Times New Roman" panose="02020603050405020304" pitchFamily="18" charset="0"/>
              </a:rPr>
              <a:t>We were able to acquire our required data from the sources mentioned in the Data Description section. This data was inserted into a </a:t>
            </a:r>
            <a:r>
              <a:rPr lang="en-IN" sz="2400" dirty="0" err="1">
                <a:effectLst/>
                <a:latin typeface="Georgia" panose="02040502050405020303" pitchFamily="18" charset="0"/>
                <a:ea typeface="Calibri" panose="020F0502020204030204" pitchFamily="34" charset="0"/>
                <a:cs typeface="Times New Roman" panose="02020603050405020304" pitchFamily="18" charset="0"/>
              </a:rPr>
              <a:t>dataframe</a:t>
            </a:r>
            <a:r>
              <a:rPr lang="en-IN" sz="2400" dirty="0">
                <a:effectLst/>
                <a:latin typeface="Georgia" panose="02040502050405020303" pitchFamily="18" charset="0"/>
                <a:ea typeface="Calibri" panose="020F0502020204030204" pitchFamily="34" charset="0"/>
                <a:cs typeface="Times New Roman" panose="02020603050405020304" pitchFamily="18" charset="0"/>
              </a:rPr>
              <a:t>. This data was cleaned and unnecessary components were removed.</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2400" dirty="0">
                <a:effectLst/>
                <a:latin typeface="Georgia" panose="02040502050405020303" pitchFamily="18" charset="0"/>
                <a:ea typeface="Calibri" panose="020F0502020204030204" pitchFamily="34" charset="0"/>
                <a:cs typeface="Times New Roman" panose="02020603050405020304" pitchFamily="18" charset="0"/>
              </a:rPr>
              <a:t>3.2 </a:t>
            </a:r>
            <a:r>
              <a:rPr lang="en-IN" sz="2400" dirty="0">
                <a:solidFill>
                  <a:schemeClr val="accent2">
                    <a:lumMod val="60000"/>
                    <a:lumOff val="40000"/>
                  </a:schemeClr>
                </a:solidFill>
                <a:effectLst/>
                <a:latin typeface="Georgia" panose="02040502050405020303" pitchFamily="18" charset="0"/>
                <a:ea typeface="Calibri" panose="020F0502020204030204" pitchFamily="34" charset="0"/>
                <a:cs typeface="Times New Roman" panose="02020603050405020304" pitchFamily="18" charset="0"/>
              </a:rPr>
              <a:t>Data Geocoding</a:t>
            </a:r>
            <a:endParaRPr lang="en-IN" sz="2400" dirty="0">
              <a:solidFill>
                <a:schemeClr val="accent2">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2400" dirty="0">
                <a:effectLst/>
                <a:latin typeface="Georgia" panose="02040502050405020303" pitchFamily="18" charset="0"/>
                <a:ea typeface="Calibri" panose="020F0502020204030204" pitchFamily="34" charset="0"/>
                <a:cs typeface="Times New Roman" panose="02020603050405020304" pitchFamily="18" charset="0"/>
              </a:rPr>
              <a:t>In order to use the Foursquare API we need the latitudes and longitudes. This was obtained using </a:t>
            </a:r>
            <a:r>
              <a:rPr lang="en-IN" sz="2400" dirty="0" err="1">
                <a:effectLst/>
                <a:latin typeface="Georgia" panose="02040502050405020303" pitchFamily="18" charset="0"/>
                <a:ea typeface="Calibri" panose="020F0502020204030204" pitchFamily="34" charset="0"/>
                <a:cs typeface="Times New Roman" panose="02020603050405020304" pitchFamily="18" charset="0"/>
              </a:rPr>
              <a:t>GeoPy</a:t>
            </a:r>
            <a:r>
              <a:rPr lang="en-IN" sz="2400" dirty="0">
                <a:effectLst/>
                <a:latin typeface="Georgia" panose="02040502050405020303" pitchFamily="18" charset="0"/>
                <a:ea typeface="Calibri" panose="020F0502020204030204" pitchFamily="34" charset="0"/>
                <a:cs typeface="Times New Roman" panose="02020603050405020304" pitchFamily="18" charset="0"/>
              </a:rPr>
              <a:t> which was then populated into our </a:t>
            </a:r>
            <a:r>
              <a:rPr lang="en-IN" sz="2400" dirty="0" err="1">
                <a:effectLst/>
                <a:latin typeface="Georgia" panose="02040502050405020303" pitchFamily="18" charset="0"/>
                <a:ea typeface="Calibri" panose="020F0502020204030204" pitchFamily="34" charset="0"/>
                <a:cs typeface="Times New Roman" panose="02020603050405020304" pitchFamily="18" charset="0"/>
              </a:rPr>
              <a:t>dataframe</a:t>
            </a:r>
            <a:r>
              <a:rPr lang="en-IN" sz="2400" dirty="0">
                <a:effectLst/>
                <a:latin typeface="Georgia" panose="02040502050405020303" pitchFamily="18" charset="0"/>
                <a:ea typeface="Calibri" panose="020F0502020204030204" pitchFamily="34" charset="0"/>
                <a:cs typeface="Times New Roman" panose="02020603050405020304" pitchFamily="18" charset="0"/>
              </a:rPr>
              <a:t>.</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2400" dirty="0">
                <a:effectLst/>
                <a:latin typeface="Georgia" panose="02040502050405020303" pitchFamily="18" charset="0"/>
                <a:ea typeface="Calibri" panose="020F0502020204030204" pitchFamily="34" charset="0"/>
                <a:cs typeface="Times New Roman" panose="02020603050405020304" pitchFamily="18" charset="0"/>
              </a:rPr>
              <a:t>3.3 </a:t>
            </a:r>
            <a:r>
              <a:rPr lang="en-IN" sz="2400" dirty="0">
                <a:solidFill>
                  <a:schemeClr val="accent2">
                    <a:lumMod val="60000"/>
                    <a:lumOff val="40000"/>
                  </a:schemeClr>
                </a:solidFill>
                <a:effectLst/>
                <a:latin typeface="Georgia" panose="02040502050405020303" pitchFamily="18" charset="0"/>
                <a:ea typeface="Calibri" panose="020F0502020204030204" pitchFamily="34" charset="0"/>
                <a:cs typeface="Times New Roman" panose="02020603050405020304" pitchFamily="18" charset="0"/>
              </a:rPr>
              <a:t>Data Visualization</a:t>
            </a:r>
            <a:endParaRPr lang="en-IN" sz="2400" dirty="0">
              <a:solidFill>
                <a:schemeClr val="accent2">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2400" dirty="0">
                <a:effectLst/>
                <a:latin typeface="Georgia" panose="02040502050405020303" pitchFamily="18" charset="0"/>
                <a:ea typeface="Calibri" panose="020F0502020204030204" pitchFamily="34" charset="0"/>
                <a:cs typeface="Times New Roman" panose="02020603050405020304" pitchFamily="18" charset="0"/>
              </a:rPr>
              <a:t>Using the Folium package, we were able to see all the neighbourhoods in the Kochi region.</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2400" dirty="0"/>
          </a:p>
        </p:txBody>
      </p:sp>
    </p:spTree>
    <p:extLst>
      <p:ext uri="{BB962C8B-B14F-4D97-AF65-F5344CB8AC3E}">
        <p14:creationId xmlns:p14="http://schemas.microsoft.com/office/powerpoint/2010/main" val="3563885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8C63A-0C14-4AEF-83A4-F2E52D697FBD}"/>
              </a:ext>
            </a:extLst>
          </p:cNvPr>
          <p:cNvSpPr>
            <a:spLocks noGrp="1"/>
          </p:cNvSpPr>
          <p:nvPr>
            <p:ph type="title"/>
          </p:nvPr>
        </p:nvSpPr>
        <p:spPr>
          <a:xfrm>
            <a:off x="345947" y="162306"/>
            <a:ext cx="11112627" cy="1609344"/>
          </a:xfrm>
        </p:spPr>
        <p:txBody>
          <a:bodyPr/>
          <a:lstStyle/>
          <a:p>
            <a:r>
              <a:rPr lang="en-IN" dirty="0"/>
              <a:t>Methodology</a:t>
            </a:r>
          </a:p>
        </p:txBody>
      </p:sp>
      <p:sp>
        <p:nvSpPr>
          <p:cNvPr id="3" name="Content Placeholder 2">
            <a:extLst>
              <a:ext uri="{FF2B5EF4-FFF2-40B4-BE49-F238E27FC236}">
                <a16:creationId xmlns:a16="http://schemas.microsoft.com/office/drawing/2014/main" id="{A898D868-79E4-482F-BC7C-39C2E242203B}"/>
              </a:ext>
            </a:extLst>
          </p:cNvPr>
          <p:cNvSpPr>
            <a:spLocks noGrp="1"/>
          </p:cNvSpPr>
          <p:nvPr>
            <p:ph idx="1"/>
          </p:nvPr>
        </p:nvSpPr>
        <p:spPr>
          <a:xfrm>
            <a:off x="438150" y="1771650"/>
            <a:ext cx="11306175" cy="4457699"/>
          </a:xfrm>
        </p:spPr>
        <p:txBody>
          <a:bodyPr>
            <a:normAutofit fontScale="92500" lnSpcReduction="20000"/>
          </a:bodyPr>
          <a:lstStyle/>
          <a:p>
            <a:pPr marL="0" indent="0">
              <a:lnSpc>
                <a:spcPct val="107000"/>
              </a:lnSpc>
              <a:spcAft>
                <a:spcPts val="800"/>
              </a:spcAft>
              <a:buNone/>
            </a:pPr>
            <a:r>
              <a:rPr lang="en-IN" sz="2400" dirty="0">
                <a:effectLst/>
                <a:latin typeface="Georgia" panose="02040502050405020303" pitchFamily="18" charset="0"/>
                <a:ea typeface="Calibri" panose="020F0502020204030204" pitchFamily="34" charset="0"/>
                <a:cs typeface="Times New Roman" panose="02020603050405020304" pitchFamily="18" charset="0"/>
              </a:rPr>
              <a:t>3.4 </a:t>
            </a:r>
            <a:r>
              <a:rPr lang="en-IN" sz="2400" dirty="0">
                <a:solidFill>
                  <a:schemeClr val="accent2">
                    <a:lumMod val="60000"/>
                    <a:lumOff val="40000"/>
                  </a:schemeClr>
                </a:solidFill>
                <a:effectLst/>
                <a:latin typeface="Georgia" panose="02040502050405020303" pitchFamily="18" charset="0"/>
                <a:ea typeface="Calibri" panose="020F0502020204030204" pitchFamily="34" charset="0"/>
                <a:cs typeface="Times New Roman" panose="02020603050405020304" pitchFamily="18" charset="0"/>
              </a:rPr>
              <a:t>Exploring the Neighbourhood</a:t>
            </a:r>
            <a:endParaRPr lang="en-IN" sz="2400" dirty="0">
              <a:solidFill>
                <a:schemeClr val="accent2">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2400" dirty="0">
                <a:solidFill>
                  <a:srgbClr val="000000"/>
                </a:solidFill>
                <a:effectLst/>
                <a:latin typeface="Georgia" panose="02040502050405020303" pitchFamily="18" charset="0"/>
                <a:ea typeface="Calibri" panose="020F0502020204030204" pitchFamily="34" charset="0"/>
                <a:cs typeface="Segoe UI" panose="020B0502040204020203" pitchFamily="34" charset="0"/>
              </a:rPr>
              <a:t>We take first neighbourhood &amp; get the top 100 venues that are within a radius of 1km of the first neighbourhood. Then we repeat this process for all the neighbourhoods. By using one hot encoding, we find out the most frequented venues in each neighbourhood. We also find out the total infrastructure in all the neighbourhoods. The availability of various facilities like market, restaurants etc is a huge factor when it comes to settling in a location.</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2400" dirty="0">
                <a:effectLst/>
                <a:latin typeface="Georgia" panose="02040502050405020303" pitchFamily="18" charset="0"/>
                <a:ea typeface="Calibri" panose="020F0502020204030204" pitchFamily="34" charset="0"/>
                <a:cs typeface="Times New Roman" panose="02020603050405020304" pitchFamily="18" charset="0"/>
              </a:rPr>
              <a:t>3.5 </a:t>
            </a:r>
            <a:r>
              <a:rPr lang="en-IN" sz="2400" dirty="0">
                <a:solidFill>
                  <a:schemeClr val="accent2">
                    <a:lumMod val="60000"/>
                    <a:lumOff val="40000"/>
                  </a:schemeClr>
                </a:solidFill>
                <a:effectLst/>
                <a:latin typeface="Georgia" panose="02040502050405020303" pitchFamily="18" charset="0"/>
                <a:ea typeface="Calibri" panose="020F0502020204030204" pitchFamily="34" charset="0"/>
                <a:cs typeface="Times New Roman" panose="02020603050405020304" pitchFamily="18" charset="0"/>
              </a:rPr>
              <a:t>Clustering</a:t>
            </a:r>
            <a:endParaRPr lang="en-IN" sz="2400" dirty="0">
              <a:solidFill>
                <a:schemeClr val="accent2">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2400" dirty="0">
                <a:effectLst/>
                <a:latin typeface="Georgia" panose="02040502050405020303" pitchFamily="18" charset="0"/>
                <a:ea typeface="Calibri" panose="020F0502020204030204" pitchFamily="34" charset="0"/>
                <a:cs typeface="Times New Roman" panose="02020603050405020304" pitchFamily="18" charset="0"/>
              </a:rPr>
              <a:t>The final part of this project is clustering the neighbourhoods into six clusters based on their infrastructural facilities. This will help us find out which regions are the most and the least suitable for living when it comes to infrastructure conditions. We will also use the Folium package to visualize the clusters.</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3200" dirty="0"/>
          </a:p>
        </p:txBody>
      </p:sp>
    </p:spTree>
    <p:extLst>
      <p:ext uri="{BB962C8B-B14F-4D97-AF65-F5344CB8AC3E}">
        <p14:creationId xmlns:p14="http://schemas.microsoft.com/office/powerpoint/2010/main" val="8922575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8C63A-0C14-4AEF-83A4-F2E52D697FBD}"/>
              </a:ext>
            </a:extLst>
          </p:cNvPr>
          <p:cNvSpPr>
            <a:spLocks noGrp="1"/>
          </p:cNvSpPr>
          <p:nvPr>
            <p:ph type="title"/>
          </p:nvPr>
        </p:nvSpPr>
        <p:spPr>
          <a:xfrm>
            <a:off x="345947" y="162306"/>
            <a:ext cx="11112627" cy="1609344"/>
          </a:xfrm>
        </p:spPr>
        <p:txBody>
          <a:bodyPr/>
          <a:lstStyle/>
          <a:p>
            <a:r>
              <a:rPr lang="en-IN" dirty="0"/>
              <a:t>Results</a:t>
            </a:r>
          </a:p>
        </p:txBody>
      </p:sp>
      <p:sp>
        <p:nvSpPr>
          <p:cNvPr id="3" name="Content Placeholder 2">
            <a:extLst>
              <a:ext uri="{FF2B5EF4-FFF2-40B4-BE49-F238E27FC236}">
                <a16:creationId xmlns:a16="http://schemas.microsoft.com/office/drawing/2014/main" id="{A898D868-79E4-482F-BC7C-39C2E242203B}"/>
              </a:ext>
            </a:extLst>
          </p:cNvPr>
          <p:cNvSpPr>
            <a:spLocks noGrp="1"/>
          </p:cNvSpPr>
          <p:nvPr>
            <p:ph idx="1"/>
          </p:nvPr>
        </p:nvSpPr>
        <p:spPr>
          <a:xfrm>
            <a:off x="438150" y="1771650"/>
            <a:ext cx="11306175" cy="4457699"/>
          </a:xfrm>
        </p:spPr>
        <p:txBody>
          <a:bodyPr>
            <a:normAutofit/>
          </a:bodyPr>
          <a:lstStyle/>
          <a:p>
            <a:pPr>
              <a:lnSpc>
                <a:spcPct val="107000"/>
              </a:lnSpc>
              <a:spcAft>
                <a:spcPts val="1200"/>
              </a:spcAft>
            </a:pPr>
            <a:r>
              <a:rPr lang="en-IN" dirty="0">
                <a:solidFill>
                  <a:srgbClr val="000000"/>
                </a:solidFill>
                <a:effectLst/>
                <a:latin typeface="Georgia" panose="02040502050405020303" pitchFamily="18" charset="0"/>
                <a:ea typeface="Times New Roman" panose="02020603050405020304" pitchFamily="18" charset="0"/>
                <a:cs typeface="Segoe UI" panose="020B0502040204020203" pitchFamily="34" charset="0"/>
              </a:rPr>
              <a:t>The following are the results obtained from this project:</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tabLst>
                <a:tab pos="457200" algn="l"/>
              </a:tabLst>
            </a:pPr>
            <a:r>
              <a:rPr lang="en-IN" dirty="0" err="1">
                <a:solidFill>
                  <a:srgbClr val="000000"/>
                </a:solidFill>
                <a:effectLst/>
                <a:latin typeface="Georgia" panose="02040502050405020303" pitchFamily="18" charset="0"/>
                <a:ea typeface="Times New Roman" panose="02020603050405020304" pitchFamily="18" charset="0"/>
                <a:cs typeface="Segoe UI" panose="020B0502040204020203" pitchFamily="34" charset="0"/>
              </a:rPr>
              <a:t>Mattancherry</a:t>
            </a:r>
            <a:r>
              <a:rPr lang="en-IN" dirty="0">
                <a:solidFill>
                  <a:srgbClr val="000000"/>
                </a:solidFill>
                <a:effectLst/>
                <a:latin typeface="Georgia" panose="02040502050405020303" pitchFamily="18" charset="0"/>
                <a:ea typeface="Times New Roman" panose="02020603050405020304" pitchFamily="18" charset="0"/>
                <a:cs typeface="Segoe UI" panose="020B0502040204020203" pitchFamily="34" charset="0"/>
              </a:rPr>
              <a:t> Jetty is the best place to settle, when you look at the infrastructure facilities.</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tabLst>
                <a:tab pos="457200" algn="l"/>
              </a:tabLst>
            </a:pPr>
            <a:r>
              <a:rPr lang="en-IN" dirty="0">
                <a:solidFill>
                  <a:srgbClr val="000000"/>
                </a:solidFill>
                <a:effectLst/>
                <a:latin typeface="Georgia" panose="02040502050405020303" pitchFamily="18" charset="0"/>
                <a:ea typeface="Times New Roman" panose="02020603050405020304" pitchFamily="18" charset="0"/>
                <a:cs typeface="Segoe UI" panose="020B0502040204020203" pitchFamily="34" charset="0"/>
              </a:rPr>
              <a:t>The worst places to settle down are </a:t>
            </a:r>
            <a:r>
              <a:rPr lang="en-IN" dirty="0" err="1">
                <a:solidFill>
                  <a:srgbClr val="000000"/>
                </a:solidFill>
                <a:effectLst/>
                <a:latin typeface="Georgia" panose="02040502050405020303" pitchFamily="18" charset="0"/>
                <a:ea typeface="Times New Roman" panose="02020603050405020304" pitchFamily="18" charset="0"/>
                <a:cs typeface="Segoe UI" panose="020B0502040204020203" pitchFamily="34" charset="0"/>
              </a:rPr>
              <a:t>Malipuram</a:t>
            </a:r>
            <a:r>
              <a:rPr lang="en-IN" dirty="0">
                <a:solidFill>
                  <a:srgbClr val="000000"/>
                </a:solidFill>
                <a:effectLst/>
                <a:latin typeface="Georgia" panose="02040502050405020303" pitchFamily="18" charset="0"/>
                <a:ea typeface="Times New Roman" panose="02020603050405020304" pitchFamily="18" charset="0"/>
                <a:cs typeface="Segoe UI" panose="020B0502040204020203" pitchFamily="34" charset="0"/>
              </a:rPr>
              <a:t> and </a:t>
            </a:r>
            <a:r>
              <a:rPr lang="en-IN" dirty="0" err="1">
                <a:solidFill>
                  <a:srgbClr val="000000"/>
                </a:solidFill>
                <a:effectLst/>
                <a:latin typeface="Georgia" panose="02040502050405020303" pitchFamily="18" charset="0"/>
                <a:ea typeface="Times New Roman" panose="02020603050405020304" pitchFamily="18" charset="0"/>
                <a:cs typeface="Segoe UI" panose="020B0502040204020203" pitchFamily="34" charset="0"/>
              </a:rPr>
              <a:t>Nayarambalam</a:t>
            </a:r>
            <a:r>
              <a:rPr lang="en-IN" dirty="0">
                <a:solidFill>
                  <a:srgbClr val="000000"/>
                </a:solidFill>
                <a:effectLst/>
                <a:latin typeface="Georgia" panose="02040502050405020303" pitchFamily="18" charset="0"/>
                <a:ea typeface="Times New Roman" panose="02020603050405020304" pitchFamily="18" charset="0"/>
                <a:cs typeface="Segoe UI" panose="020B0502040204020203" pitchFamily="34" charset="0"/>
              </a:rPr>
              <a:t>, when you look at infrastructure facilities.</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2400" dirty="0"/>
          </a:p>
        </p:txBody>
      </p:sp>
    </p:spTree>
    <p:extLst>
      <p:ext uri="{BB962C8B-B14F-4D97-AF65-F5344CB8AC3E}">
        <p14:creationId xmlns:p14="http://schemas.microsoft.com/office/powerpoint/2010/main" val="9385535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8C63A-0C14-4AEF-83A4-F2E52D697FBD}"/>
              </a:ext>
            </a:extLst>
          </p:cNvPr>
          <p:cNvSpPr>
            <a:spLocks noGrp="1"/>
          </p:cNvSpPr>
          <p:nvPr>
            <p:ph type="title"/>
          </p:nvPr>
        </p:nvSpPr>
        <p:spPr>
          <a:xfrm>
            <a:off x="345947" y="162306"/>
            <a:ext cx="11112627" cy="1609344"/>
          </a:xfrm>
        </p:spPr>
        <p:txBody>
          <a:bodyPr/>
          <a:lstStyle/>
          <a:p>
            <a:endParaRPr lang="en-IN" dirty="0"/>
          </a:p>
        </p:txBody>
      </p:sp>
      <p:pic>
        <p:nvPicPr>
          <p:cNvPr id="5" name="Content Placeholder 4">
            <a:extLst>
              <a:ext uri="{FF2B5EF4-FFF2-40B4-BE49-F238E27FC236}">
                <a16:creationId xmlns:a16="http://schemas.microsoft.com/office/drawing/2014/main" id="{C0E19E62-54A8-4EC9-9547-BA84DF7C770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57301" y="-758644"/>
            <a:ext cx="4981575" cy="7904014"/>
          </a:xfrm>
        </p:spPr>
      </p:pic>
      <p:pic>
        <p:nvPicPr>
          <p:cNvPr id="7" name="Picture 6">
            <a:extLst>
              <a:ext uri="{FF2B5EF4-FFF2-40B4-BE49-F238E27FC236}">
                <a16:creationId xmlns:a16="http://schemas.microsoft.com/office/drawing/2014/main" id="{63C10C99-4C85-462F-B4B9-911706F0624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77000" y="155756"/>
            <a:ext cx="4848224" cy="6673669"/>
          </a:xfrm>
          <a:prstGeom prst="rect">
            <a:avLst/>
          </a:prstGeom>
        </p:spPr>
      </p:pic>
    </p:spTree>
    <p:extLst>
      <p:ext uri="{BB962C8B-B14F-4D97-AF65-F5344CB8AC3E}">
        <p14:creationId xmlns:p14="http://schemas.microsoft.com/office/powerpoint/2010/main" val="24772082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8C63A-0C14-4AEF-83A4-F2E52D697FBD}"/>
              </a:ext>
            </a:extLst>
          </p:cNvPr>
          <p:cNvSpPr>
            <a:spLocks noGrp="1"/>
          </p:cNvSpPr>
          <p:nvPr>
            <p:ph type="title"/>
          </p:nvPr>
        </p:nvSpPr>
        <p:spPr>
          <a:xfrm>
            <a:off x="345947" y="162306"/>
            <a:ext cx="11112627" cy="1609344"/>
          </a:xfrm>
        </p:spPr>
        <p:txBody>
          <a:bodyPr/>
          <a:lstStyle/>
          <a:p>
            <a:endParaRPr lang="en-IN" dirty="0"/>
          </a:p>
        </p:txBody>
      </p:sp>
      <p:pic>
        <p:nvPicPr>
          <p:cNvPr id="12" name="Content Placeholder 11">
            <a:extLst>
              <a:ext uri="{FF2B5EF4-FFF2-40B4-BE49-F238E27FC236}">
                <a16:creationId xmlns:a16="http://schemas.microsoft.com/office/drawing/2014/main" id="{7D383D15-955C-4AA2-AEC6-5D66B8F4A39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81126" y="208105"/>
            <a:ext cx="4714874" cy="6459016"/>
          </a:xfrm>
        </p:spPr>
      </p:pic>
      <p:pic>
        <p:nvPicPr>
          <p:cNvPr id="14" name="Picture 13">
            <a:extLst>
              <a:ext uri="{FF2B5EF4-FFF2-40B4-BE49-F238E27FC236}">
                <a16:creationId xmlns:a16="http://schemas.microsoft.com/office/drawing/2014/main" id="{63169001-261D-4A6F-BC51-90EDD8F6F7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73346" y="162306"/>
            <a:ext cx="6051954" cy="6858000"/>
          </a:xfrm>
          <a:prstGeom prst="rect">
            <a:avLst/>
          </a:prstGeom>
        </p:spPr>
      </p:pic>
    </p:spTree>
    <p:extLst>
      <p:ext uri="{BB962C8B-B14F-4D97-AF65-F5344CB8AC3E}">
        <p14:creationId xmlns:p14="http://schemas.microsoft.com/office/powerpoint/2010/main" val="219535857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TM03090434[[fn=Wood Type]]</Template>
  <TotalTime>17</TotalTime>
  <Words>849</Words>
  <Application>Microsoft Office PowerPoint</Application>
  <PresentationFormat>Widescreen</PresentationFormat>
  <Paragraphs>40</Paragraphs>
  <Slides>13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Calibri</vt:lpstr>
      <vt:lpstr>Georgia</vt:lpstr>
      <vt:lpstr>OpenSans-Light</vt:lpstr>
      <vt:lpstr>Rockwell</vt:lpstr>
      <vt:lpstr>Rockwell Condensed</vt:lpstr>
      <vt:lpstr>Wingdings</vt:lpstr>
      <vt:lpstr>Wood Type</vt:lpstr>
      <vt:lpstr>Battle of Neighbourhoods </vt:lpstr>
      <vt:lpstr>Introduction</vt:lpstr>
      <vt:lpstr>Business problem</vt:lpstr>
      <vt:lpstr>Data Description</vt:lpstr>
      <vt:lpstr>Methodology</vt:lpstr>
      <vt:lpstr>Methodology</vt:lpstr>
      <vt:lpstr>Results</vt:lpstr>
      <vt:lpstr>PowerPoint Presentation</vt:lpstr>
      <vt:lpstr>PowerPoint Presentation</vt:lpstr>
      <vt:lpstr>Discussion</vt:lpstr>
      <vt:lpstr>PowerPoint Presentation</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Battle of Neighbourhoods</dc:title>
  <dc:creator>Joseph Ben</dc:creator>
  <cp:lastModifiedBy>Joseph Ben</cp:lastModifiedBy>
  <cp:revision>2</cp:revision>
  <dcterms:created xsi:type="dcterms:W3CDTF">2021-06-16T15:15:06Z</dcterms:created>
  <dcterms:modified xsi:type="dcterms:W3CDTF">2021-06-16T15:32:51Z</dcterms:modified>
</cp:coreProperties>
</file>