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0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" y="1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291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35272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13193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5989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3154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4927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7940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6050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83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4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137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78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8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04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188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2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31BA835-12AC-4E8F-955A-EA3F4DE2791F}" type="datetime1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13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log.trainindata.com/random-forest-with-grid-search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73A47-0675-AFB1-A360-DB3FA9155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Classifying Luxury Homes Using Random Forest Based on Housing and Neighborhood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F65F1A-B931-ACAB-67B0-65AB3F17D2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8" y="4658418"/>
            <a:ext cx="6987645" cy="1388534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Joseph Emmanuel Cayetano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D606 Data Science Capstone Task 3 Presentation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1, 2025</a:t>
            </a:r>
          </a:p>
        </p:txBody>
      </p:sp>
    </p:spTree>
    <p:extLst>
      <p:ext uri="{BB962C8B-B14F-4D97-AF65-F5344CB8AC3E}">
        <p14:creationId xmlns:p14="http://schemas.microsoft.com/office/powerpoint/2010/main" val="41505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1666-333A-85F4-462C-BE51B0DF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95BAC-059C-74A7-74F7-2D8D8C8AC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 name is Joseph Emmanuel Cayetano.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student at WGU.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Goal: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machine learning model that predicts whether a home is classified as luxury based on housing and neighborhood features.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Why: Accurate classification helps real estate professionals make faster, better decisions.</a:t>
            </a:r>
          </a:p>
        </p:txBody>
      </p:sp>
    </p:spTree>
    <p:extLst>
      <p:ext uri="{BB962C8B-B14F-4D97-AF65-F5344CB8AC3E}">
        <p14:creationId xmlns:p14="http://schemas.microsoft.com/office/powerpoint/2010/main" val="172325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E8F4B-B8D8-9404-D41A-FB0A3A669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and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A7585-93AD-0156-A22C-B6FAAEA76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estate agencies need a faster and more reliable way to classify luxury homes. Manual classification is inconsistent and time-consuming.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what extent do housing features and neighborhood characteristics influence whether a home is classified as luxury, based on a Random Forest model?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Null Hypothesis: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Housing features and neighborhood details do not allow the model to classify homes as luxury with an accuracy of 70% or higher (model accuracy &lt; 70%).</a:t>
            </a:r>
          </a:p>
          <a:p>
            <a:pPr lvl="1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Alternate Hypothesis: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Housing features and neighborhood details allow the model to classify homes as luxury with an accuracy of 70% or higher (model accuracy ≥ 70%), and some features contribute more than others to the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3882993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1EDC7-BF59-0D35-0DCF-E6E0EB83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0A4B1-A739-9DBE-05F8-5C812550C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and reviewed the housing dataset (7,000 homes, 22 features).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missing values and removed unnecessary columns.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Encoded categorical features using label encoding.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the data into training, validation, and test sets (60%, 20%, 20%).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an initial Random Forest model.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Tuned hyperparameters using GridSearchCV with 5-fold cross-validation.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the optimized model on the test dataset.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feature importance to identify key housing and neighborhood factors.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22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E0BB-FBC3-132E-8620-ED6A092DA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685800"/>
            <a:ext cx="5747778" cy="175259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3B565F-2285-3BC3-AD53-B03B1E771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666999"/>
            <a:ext cx="5747778" cy="312420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optimized Random Forest model achieved 90% accuracy on the test dataset.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91%, Recall: 89%, F1 Score: 90%, AUC-ROC: 90%.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support the alternate hypothesis (accuracy ≥ 70%).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Price, Previous Sale Price, Square Footage, and Renovation Quality were the most important features.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like Fireplace, Garage, and Floors had very little impact.</a:t>
            </a:r>
          </a:p>
          <a:p>
            <a:pPr>
              <a:lnSpc>
                <a:spcPct val="90000"/>
              </a:lnSpc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generalizes well with no signs of overfitting.</a:t>
            </a:r>
          </a:p>
        </p:txBody>
      </p:sp>
      <p:pic>
        <p:nvPicPr>
          <p:cNvPr id="5" name="Picture 4" descr="A graph of performance metrics&#10;&#10;AI-generated content may be incorrect.">
            <a:extLst>
              <a:ext uri="{FF2B5EF4-FFF2-40B4-BE49-F238E27FC236}">
                <a16:creationId xmlns:a16="http://schemas.microsoft.com/office/drawing/2014/main" id="{49E935E7-CA91-A202-5DB9-34298D974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3" y="725221"/>
            <a:ext cx="3950079" cy="236017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Picture 6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F9239D66-7657-6E95-7C1F-16949EDA52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2943" y="3472122"/>
            <a:ext cx="3950079" cy="236017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67524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2006F-9C46-EE25-DAD5-F68DC566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Techniques and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806D9-5FDF-CACC-BACD-C996A1EF8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Random Forest model can be “challenging to interpret compared to simpler models” (Easily, 2024, para. 41).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 with GridSearchCV can be time consuming because it “evaluates all possible combinations of hyperparameters” (Soni, 2025, para. 19).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 does not capture interactions between features.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 can oversimplify categorical variables with many unique categories (like HouseColor).</a:t>
            </a:r>
          </a:p>
        </p:txBody>
      </p:sp>
    </p:spTree>
    <p:extLst>
      <p:ext uri="{BB962C8B-B14F-4D97-AF65-F5344CB8AC3E}">
        <p14:creationId xmlns:p14="http://schemas.microsoft.com/office/powerpoint/2010/main" val="2466434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04D78-15C2-5AB7-C7C5-D5AFCE76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12911-0875-CB72-90E3-D18A02612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Random forest model to automatically classify homes as luxury or not based on housing and neighborhood features.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 time and improve consistency by reducing manual home classification.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marketing and pricing strategies on key features like price, square footage, renovation quality, and previous sale price.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Builders and developers should prioritize features that increase luxury classification, such as large square footage and high-quality renovations.</a:t>
            </a:r>
          </a:p>
        </p:txBody>
      </p:sp>
    </p:spTree>
    <p:extLst>
      <p:ext uri="{BB962C8B-B14F-4D97-AF65-F5344CB8AC3E}">
        <p14:creationId xmlns:p14="http://schemas.microsoft.com/office/powerpoint/2010/main" val="173951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5919-1577-323B-8B4C-415668B7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32074-AA76-95E0-8551-7B0389695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manual home classification time by up to 90% using the Random Forest model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consistency and reliability in luxury home classification decisions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real estate agencies market and price homes more effectively by focusing on key features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builders and developers to design homes that better meet luxury buyer expectations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faster property listing and decision-making processes on real estate platforms</a:t>
            </a:r>
          </a:p>
        </p:txBody>
      </p:sp>
    </p:spTree>
    <p:extLst>
      <p:ext uri="{BB962C8B-B14F-4D97-AF65-F5344CB8AC3E}">
        <p14:creationId xmlns:p14="http://schemas.microsoft.com/office/powerpoint/2010/main" val="217625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C269F-C6BD-FC65-523F-C33EF052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3BCD-DAB4-4796-4AB6-0C7DE5852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Soni, P. (2025, March 4).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Tuning Random Forest with Grid Search.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in Data.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https://www.blog.trainindata.com/random-forest-with-grid-search/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Easily, L. S. (2024, March 29).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in Practice: An Essential Guide.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STATISTICS EASILY. https://statisticseasily.com/random-forest/</a:t>
            </a:r>
          </a:p>
        </p:txBody>
      </p:sp>
    </p:spTree>
    <p:extLst>
      <p:ext uri="{BB962C8B-B14F-4D97-AF65-F5344CB8AC3E}">
        <p14:creationId xmlns:p14="http://schemas.microsoft.com/office/powerpoint/2010/main" val="34121190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474</TotalTime>
  <Words>668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Corbel</vt:lpstr>
      <vt:lpstr>Times New Roman</vt:lpstr>
      <vt:lpstr>Parallax</vt:lpstr>
      <vt:lpstr>Classifying Luxury Homes Using Random Forest Based on Housing and Neighborhood Features</vt:lpstr>
      <vt:lpstr>Introduction</vt:lpstr>
      <vt:lpstr>Problem and Hypothesis</vt:lpstr>
      <vt:lpstr>Data Analysis Process</vt:lpstr>
      <vt:lpstr>Findings</vt:lpstr>
      <vt:lpstr>Limitations of Techniques and Tools</vt:lpstr>
      <vt:lpstr>Proposed Actions</vt:lpstr>
      <vt:lpstr>Expected Benefits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Emmanuel Cayetano</dc:creator>
  <cp:lastModifiedBy>Joseph Emmanuel Cayetano</cp:lastModifiedBy>
  <cp:revision>6</cp:revision>
  <dcterms:created xsi:type="dcterms:W3CDTF">2025-04-28T19:51:08Z</dcterms:created>
  <dcterms:modified xsi:type="dcterms:W3CDTF">2025-04-29T16:51:35Z</dcterms:modified>
</cp:coreProperties>
</file>