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6C90B-69A8-4B1C-8753-1987F8A148AE}" v="557" dt="2023-01-09T14:03:45.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518F-5928-33BB-29D9-9C8C10F78D64}"/>
              </a:ext>
            </a:extLst>
          </p:cNvPr>
          <p:cNvSpPr>
            <a:spLocks noGrp="1"/>
          </p:cNvSpPr>
          <p:nvPr>
            <p:ph type="title"/>
          </p:nvPr>
        </p:nvSpPr>
        <p:spPr/>
        <p:txBody>
          <a:bodyPr/>
          <a:lstStyle/>
          <a:p>
            <a:r>
              <a:rPr lang="en-US" dirty="0">
                <a:cs typeface="Calibri Light"/>
              </a:rPr>
              <a:t>The System Calls:</a:t>
            </a:r>
            <a:endParaRPr lang="en-US" dirty="0"/>
          </a:p>
        </p:txBody>
      </p:sp>
      <p:sp>
        <p:nvSpPr>
          <p:cNvPr id="3" name="Content Placeholder 2">
            <a:extLst>
              <a:ext uri="{FF2B5EF4-FFF2-40B4-BE49-F238E27FC236}">
                <a16:creationId xmlns:a16="http://schemas.microsoft.com/office/drawing/2014/main" id="{E3E31670-7A90-47EF-7A51-7582BDCDBDAF}"/>
              </a:ext>
            </a:extLst>
          </p:cNvPr>
          <p:cNvSpPr>
            <a:spLocks noGrp="1"/>
          </p:cNvSpPr>
          <p:nvPr>
            <p:ph idx="1"/>
          </p:nvPr>
        </p:nvSpPr>
        <p:spPr>
          <a:xfrm>
            <a:off x="838200" y="1609965"/>
            <a:ext cx="10515600" cy="4890488"/>
          </a:xfrm>
        </p:spPr>
        <p:txBody>
          <a:bodyPr vert="horz" lIns="91440" tIns="45720" rIns="91440" bIns="45720" rtlCol="0" anchor="t">
            <a:normAutofit fontScale="77500" lnSpcReduction="20000"/>
          </a:bodyPr>
          <a:lstStyle/>
          <a:p>
            <a:r>
              <a:rPr lang="en-US" dirty="0">
                <a:cs typeface="Calibri"/>
              </a:rPr>
              <a:t>System calls are invoked using int $0x30 inside of user programs</a:t>
            </a:r>
          </a:p>
          <a:p>
            <a:r>
              <a:rPr lang="en-US" dirty="0">
                <a:cs typeface="Calibri"/>
              </a:rPr>
              <a:t>System calls are handled in </a:t>
            </a:r>
            <a:r>
              <a:rPr lang="en-US" dirty="0" err="1">
                <a:cs typeface="Calibri"/>
              </a:rPr>
              <a:t>syscall.c</a:t>
            </a:r>
            <a:r>
              <a:rPr lang="en-US" dirty="0">
                <a:cs typeface="Calibri"/>
              </a:rPr>
              <a:t> within the </a:t>
            </a:r>
            <a:r>
              <a:rPr lang="en-US" dirty="0" err="1">
                <a:cs typeface="Calibri"/>
              </a:rPr>
              <a:t>syscall</a:t>
            </a:r>
            <a:r>
              <a:rPr lang="en-US" dirty="0">
                <a:cs typeface="Calibri"/>
              </a:rPr>
              <a:t> handler</a:t>
            </a:r>
          </a:p>
          <a:p>
            <a:r>
              <a:rPr lang="en-US" dirty="0">
                <a:cs typeface="Calibri"/>
              </a:rPr>
              <a:t>From the total of 13 </a:t>
            </a:r>
            <a:r>
              <a:rPr lang="en-US" dirty="0" err="1">
                <a:cs typeface="Calibri"/>
              </a:rPr>
              <a:t>syscalls</a:t>
            </a:r>
            <a:r>
              <a:rPr lang="en-US" dirty="0">
                <a:cs typeface="Calibri"/>
              </a:rPr>
              <a:t> we completed; </a:t>
            </a:r>
          </a:p>
          <a:p>
            <a:endParaRPr lang="en-US" dirty="0">
              <a:cs typeface="Calibri"/>
            </a:endParaRPr>
          </a:p>
          <a:p>
            <a:endParaRPr lang="en-US" dirty="0">
              <a:cs typeface="Calibri"/>
            </a:endParaRPr>
          </a:p>
          <a:p>
            <a:pPr marL="0" indent="0">
              <a:buNone/>
            </a:pPr>
            <a:r>
              <a:rPr lang="en-US" dirty="0">
                <a:cs typeface="Calibri"/>
              </a:rPr>
              <a:t>SYS_EXIT</a:t>
            </a:r>
          </a:p>
          <a:p>
            <a:pPr marL="0" indent="0">
              <a:buNone/>
            </a:pPr>
            <a:r>
              <a:rPr lang="en-US" dirty="0">
                <a:cs typeface="Calibri"/>
              </a:rPr>
              <a:t>SYS_HALT</a:t>
            </a:r>
          </a:p>
          <a:p>
            <a:pPr marL="0" indent="0">
              <a:buNone/>
            </a:pPr>
            <a:r>
              <a:rPr lang="en-US" dirty="0">
                <a:cs typeface="Calibri"/>
              </a:rPr>
              <a:t>SYS_CREATE</a:t>
            </a:r>
          </a:p>
          <a:p>
            <a:pPr marL="0" indent="0">
              <a:buNone/>
            </a:pPr>
            <a:r>
              <a:rPr lang="en-US" dirty="0">
                <a:cs typeface="Calibri"/>
              </a:rPr>
              <a:t>SYS_REMOVE</a:t>
            </a:r>
          </a:p>
          <a:p>
            <a:pPr marL="457200" indent="-457200"/>
            <a:endParaRPr lang="en-US" dirty="0">
              <a:cs typeface="Calibri"/>
            </a:endParaRPr>
          </a:p>
          <a:p>
            <a:pPr marL="457200" indent="-457200"/>
            <a:endParaRPr lang="en-US" dirty="0">
              <a:cs typeface="Calibri"/>
            </a:endParaRPr>
          </a:p>
          <a:p>
            <a:pPr marL="457200" indent="-457200"/>
            <a:r>
              <a:rPr lang="en-US" dirty="0">
                <a:cs typeface="Calibri"/>
              </a:rPr>
              <a:t>Each of these system call cases call back to the corresponding function handler which then returns the value which is pushed into </a:t>
            </a:r>
            <a:r>
              <a:rPr lang="en-US" dirty="0" err="1">
                <a:cs typeface="Calibri"/>
              </a:rPr>
              <a:t>eax</a:t>
            </a:r>
            <a:r>
              <a:rPr lang="en-US" dirty="0">
                <a:cs typeface="Calibri"/>
              </a:rPr>
              <a:t> in f with whatever was returned (being if the system call ran correctly which returns a 0 or a -1 if not)</a:t>
            </a:r>
          </a:p>
        </p:txBody>
      </p:sp>
      <p:pic>
        <p:nvPicPr>
          <p:cNvPr id="4" name="Picture 4" descr="Text&#10;&#10;Description automatically generated">
            <a:extLst>
              <a:ext uri="{FF2B5EF4-FFF2-40B4-BE49-F238E27FC236}">
                <a16:creationId xmlns:a16="http://schemas.microsoft.com/office/drawing/2014/main" id="{B21B9BCA-55CA-BADE-B81A-FCDEF2A1A223}"/>
              </a:ext>
            </a:extLst>
          </p:cNvPr>
          <p:cNvPicPr>
            <a:picLocks noChangeAspect="1"/>
          </p:cNvPicPr>
          <p:nvPr/>
        </p:nvPicPr>
        <p:blipFill>
          <a:blip r:embed="rId2"/>
          <a:stretch>
            <a:fillRect/>
          </a:stretch>
        </p:blipFill>
        <p:spPr>
          <a:xfrm>
            <a:off x="2859918" y="2963825"/>
            <a:ext cx="2369390" cy="473449"/>
          </a:xfrm>
          <a:prstGeom prst="rect">
            <a:avLst/>
          </a:prstGeom>
        </p:spPr>
      </p:pic>
      <p:pic>
        <p:nvPicPr>
          <p:cNvPr id="5" name="Picture 5" descr="Text&#10;&#10;Description automatically generated">
            <a:extLst>
              <a:ext uri="{FF2B5EF4-FFF2-40B4-BE49-F238E27FC236}">
                <a16:creationId xmlns:a16="http://schemas.microsoft.com/office/drawing/2014/main" id="{BB58FE32-71E0-82B7-C138-86DF5D49F3C4}"/>
              </a:ext>
            </a:extLst>
          </p:cNvPr>
          <p:cNvPicPr>
            <a:picLocks noChangeAspect="1"/>
          </p:cNvPicPr>
          <p:nvPr/>
        </p:nvPicPr>
        <p:blipFill>
          <a:blip r:embed="rId3"/>
          <a:stretch>
            <a:fillRect/>
          </a:stretch>
        </p:blipFill>
        <p:spPr>
          <a:xfrm>
            <a:off x="2862532" y="3562386"/>
            <a:ext cx="2362200" cy="452095"/>
          </a:xfrm>
          <a:prstGeom prst="rect">
            <a:avLst/>
          </a:prstGeom>
        </p:spPr>
      </p:pic>
      <p:pic>
        <p:nvPicPr>
          <p:cNvPr id="6" name="Picture 6" descr="Text&#10;&#10;Description automatically generated">
            <a:extLst>
              <a:ext uri="{FF2B5EF4-FFF2-40B4-BE49-F238E27FC236}">
                <a16:creationId xmlns:a16="http://schemas.microsoft.com/office/drawing/2014/main" id="{6C55F9A4-B108-90A9-1B37-6092A8C6D8D2}"/>
              </a:ext>
            </a:extLst>
          </p:cNvPr>
          <p:cNvPicPr>
            <a:picLocks noChangeAspect="1"/>
          </p:cNvPicPr>
          <p:nvPr/>
        </p:nvPicPr>
        <p:blipFill>
          <a:blip r:embed="rId4"/>
          <a:stretch>
            <a:fillRect/>
          </a:stretch>
        </p:blipFill>
        <p:spPr>
          <a:xfrm>
            <a:off x="2862532" y="4119318"/>
            <a:ext cx="2642559" cy="445289"/>
          </a:xfrm>
          <a:prstGeom prst="rect">
            <a:avLst/>
          </a:prstGeom>
        </p:spPr>
      </p:pic>
      <p:pic>
        <p:nvPicPr>
          <p:cNvPr id="8" name="Picture 8" descr="Text&#10;&#10;Description automatically generated">
            <a:extLst>
              <a:ext uri="{FF2B5EF4-FFF2-40B4-BE49-F238E27FC236}">
                <a16:creationId xmlns:a16="http://schemas.microsoft.com/office/drawing/2014/main" id="{1348CFF7-EED7-7772-379B-F6EAAD3C5F89}"/>
              </a:ext>
            </a:extLst>
          </p:cNvPr>
          <p:cNvPicPr>
            <a:picLocks noChangeAspect="1"/>
          </p:cNvPicPr>
          <p:nvPr/>
        </p:nvPicPr>
        <p:blipFill>
          <a:blip r:embed="rId5"/>
          <a:stretch>
            <a:fillRect/>
          </a:stretch>
        </p:blipFill>
        <p:spPr>
          <a:xfrm>
            <a:off x="2862533" y="4673507"/>
            <a:ext cx="2642559" cy="523040"/>
          </a:xfrm>
          <a:prstGeom prst="rect">
            <a:avLst/>
          </a:prstGeom>
        </p:spPr>
      </p:pic>
      <p:pic>
        <p:nvPicPr>
          <p:cNvPr id="9" name="Picture 9" descr="Text&#10;&#10;Description automatically generated">
            <a:extLst>
              <a:ext uri="{FF2B5EF4-FFF2-40B4-BE49-F238E27FC236}">
                <a16:creationId xmlns:a16="http://schemas.microsoft.com/office/drawing/2014/main" id="{07E30765-BC6A-B5A9-15CA-5C7B341F0FF1}"/>
              </a:ext>
            </a:extLst>
          </p:cNvPr>
          <p:cNvPicPr>
            <a:picLocks noChangeAspect="1"/>
          </p:cNvPicPr>
          <p:nvPr/>
        </p:nvPicPr>
        <p:blipFill rotWithShape="1">
          <a:blip r:embed="rId6"/>
          <a:srcRect l="4724" r="-263" b="-1053"/>
          <a:stretch/>
        </p:blipFill>
        <p:spPr>
          <a:xfrm>
            <a:off x="5932099" y="2963892"/>
            <a:ext cx="2620801" cy="693019"/>
          </a:xfrm>
          <a:prstGeom prst="rect">
            <a:avLst/>
          </a:prstGeom>
        </p:spPr>
      </p:pic>
      <p:pic>
        <p:nvPicPr>
          <p:cNvPr id="11" name="Picture 11" descr="Text&#10;&#10;Description automatically generated">
            <a:extLst>
              <a:ext uri="{FF2B5EF4-FFF2-40B4-BE49-F238E27FC236}">
                <a16:creationId xmlns:a16="http://schemas.microsoft.com/office/drawing/2014/main" id="{DADA52B5-F8E7-EF1D-F273-E33AF49B38D0}"/>
              </a:ext>
            </a:extLst>
          </p:cNvPr>
          <p:cNvPicPr>
            <a:picLocks noChangeAspect="1"/>
          </p:cNvPicPr>
          <p:nvPr/>
        </p:nvPicPr>
        <p:blipFill>
          <a:blip r:embed="rId7"/>
          <a:stretch>
            <a:fillRect/>
          </a:stretch>
        </p:blipFill>
        <p:spPr>
          <a:xfrm>
            <a:off x="5932098" y="4119621"/>
            <a:ext cx="2743200" cy="430306"/>
          </a:xfrm>
          <a:prstGeom prst="rect">
            <a:avLst/>
          </a:prstGeom>
        </p:spPr>
      </p:pic>
      <p:pic>
        <p:nvPicPr>
          <p:cNvPr id="12" name="Picture 12" descr="Text&#10;&#10;Description automatically generated">
            <a:extLst>
              <a:ext uri="{FF2B5EF4-FFF2-40B4-BE49-F238E27FC236}">
                <a16:creationId xmlns:a16="http://schemas.microsoft.com/office/drawing/2014/main" id="{63B8522C-0DB0-514A-6A8B-16CD0F6FF7B1}"/>
              </a:ext>
            </a:extLst>
          </p:cNvPr>
          <p:cNvPicPr>
            <a:picLocks noChangeAspect="1"/>
          </p:cNvPicPr>
          <p:nvPr/>
        </p:nvPicPr>
        <p:blipFill>
          <a:blip r:embed="rId8"/>
          <a:stretch>
            <a:fillRect/>
          </a:stretch>
        </p:blipFill>
        <p:spPr>
          <a:xfrm>
            <a:off x="5932098" y="4654841"/>
            <a:ext cx="2743200" cy="553187"/>
          </a:xfrm>
          <a:prstGeom prst="rect">
            <a:avLst/>
          </a:prstGeom>
        </p:spPr>
      </p:pic>
      <p:cxnSp>
        <p:nvCxnSpPr>
          <p:cNvPr id="13" name="Straight Arrow Connector 12">
            <a:extLst>
              <a:ext uri="{FF2B5EF4-FFF2-40B4-BE49-F238E27FC236}">
                <a16:creationId xmlns:a16="http://schemas.microsoft.com/office/drawing/2014/main" id="{54CD4F1F-BC0D-C4DD-321A-C9F6A32303AC}"/>
              </a:ext>
            </a:extLst>
          </p:cNvPr>
          <p:cNvCxnSpPr/>
          <p:nvPr/>
        </p:nvCxnSpPr>
        <p:spPr>
          <a:xfrm>
            <a:off x="5228148" y="3186561"/>
            <a:ext cx="713116"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10F93DE-6344-B061-9CA4-7FA7B2DF96EA}"/>
              </a:ext>
            </a:extLst>
          </p:cNvPr>
          <p:cNvCxnSpPr>
            <a:cxnSpLocks/>
          </p:cNvCxnSpPr>
          <p:nvPr/>
        </p:nvCxnSpPr>
        <p:spPr>
          <a:xfrm>
            <a:off x="5508506" y="4293617"/>
            <a:ext cx="432758" cy="1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9937800-F7AB-D80F-F5F3-CE465F9BC927}"/>
              </a:ext>
            </a:extLst>
          </p:cNvPr>
          <p:cNvCxnSpPr>
            <a:cxnSpLocks/>
          </p:cNvCxnSpPr>
          <p:nvPr/>
        </p:nvCxnSpPr>
        <p:spPr>
          <a:xfrm>
            <a:off x="5508506" y="4926221"/>
            <a:ext cx="432758"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C3D1AF5-D455-E910-2FA9-1503ACE06128}"/>
              </a:ext>
            </a:extLst>
          </p:cNvPr>
          <p:cNvCxnSpPr>
            <a:cxnSpLocks/>
          </p:cNvCxnSpPr>
          <p:nvPr/>
        </p:nvCxnSpPr>
        <p:spPr>
          <a:xfrm>
            <a:off x="5228147" y="3819164"/>
            <a:ext cx="3768304" cy="8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864709D-83BF-EBF1-CBF2-C63DA8026852}"/>
              </a:ext>
            </a:extLst>
          </p:cNvPr>
          <p:cNvSpPr txBox="1"/>
          <p:nvPr/>
        </p:nvSpPr>
        <p:spPr>
          <a:xfrm>
            <a:off x="9133216" y="3245689"/>
            <a:ext cx="2535807" cy="380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C4A0C815-D25E-ADCD-E994-22E9556E1F74}"/>
              </a:ext>
            </a:extLst>
          </p:cNvPr>
          <p:cNvSpPr txBox="1"/>
          <p:nvPr/>
        </p:nvSpPr>
        <p:spPr>
          <a:xfrm>
            <a:off x="8928339" y="3224122"/>
            <a:ext cx="24890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Does not have a function handler as only a single function has to be called which turns off</a:t>
            </a:r>
          </a:p>
        </p:txBody>
      </p:sp>
    </p:spTree>
    <p:extLst>
      <p:ext uri="{BB962C8B-B14F-4D97-AF65-F5344CB8AC3E}">
        <p14:creationId xmlns:p14="http://schemas.microsoft.com/office/powerpoint/2010/main" val="90936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C83770-89B9-FA4D-66FB-762274A4538B}"/>
              </a:ext>
            </a:extLst>
          </p:cNvPr>
          <p:cNvSpPr>
            <a:spLocks noGrp="1"/>
          </p:cNvSpPr>
          <p:nvPr>
            <p:ph type="title"/>
          </p:nvPr>
        </p:nvSpPr>
        <p:spPr>
          <a:xfrm>
            <a:off x="5894962" y="479493"/>
            <a:ext cx="5458838" cy="1325563"/>
          </a:xfrm>
        </p:spPr>
        <p:txBody>
          <a:bodyPr>
            <a:normAutofit/>
          </a:bodyPr>
          <a:lstStyle/>
          <a:p>
            <a:r>
              <a:rPr lang="en-US" u="sng" dirty="0">
                <a:ea typeface="+mj-lt"/>
                <a:cs typeface="+mj-lt"/>
              </a:rPr>
              <a:t>Virtual memory</a:t>
            </a:r>
            <a:r>
              <a:rPr lang="en-US" dirty="0">
                <a:ea typeface="+mj-lt"/>
                <a:cs typeface="+mj-lt"/>
              </a:rPr>
              <a:t> </a:t>
            </a:r>
            <a:endParaRPr lang="en-US" dirty="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77F1040D-0726-FA50-8E69-77122B4CCBE5}"/>
              </a:ext>
            </a:extLst>
          </p:cNvPr>
          <p:cNvPicPr>
            <a:picLocks noChangeAspect="1"/>
          </p:cNvPicPr>
          <p:nvPr/>
        </p:nvPicPr>
        <p:blipFill>
          <a:blip r:embed="rId2"/>
          <a:stretch>
            <a:fillRect/>
          </a:stretch>
        </p:blipFill>
        <p:spPr>
          <a:xfrm>
            <a:off x="705209" y="511293"/>
            <a:ext cx="477332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FD1B45F-422D-2A6B-0964-70199F64E27D}"/>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sz="1300" dirty="0" err="1">
                <a:ea typeface="+mn-lt"/>
                <a:cs typeface="+mn-lt"/>
              </a:rPr>
              <a:t>PintOS</a:t>
            </a:r>
            <a:r>
              <a:rPr lang="en-US" sz="1300" dirty="0">
                <a:ea typeface="+mn-lt"/>
                <a:cs typeface="+mn-lt"/>
              </a:rPr>
              <a:t> uses 80x86 architecture which does not provide access to memory through physical addresses, but </a:t>
            </a:r>
            <a:r>
              <a:rPr lang="en-US" sz="1300" dirty="0" err="1">
                <a:ea typeface="+mn-lt"/>
                <a:cs typeface="+mn-lt"/>
              </a:rPr>
              <a:t>PintOS</a:t>
            </a:r>
            <a:r>
              <a:rPr lang="en-US" sz="1300" dirty="0">
                <a:ea typeface="+mn-lt"/>
                <a:cs typeface="+mn-lt"/>
              </a:rPr>
              <a:t> has a work around for this problem by mapping kernel memory straight onto physical memory. Memory in pintos is split into frames called physical frames or page frames each frame is mapped onto its adjacent kernel virtual memory page e.g. the 1</a:t>
            </a:r>
            <a:r>
              <a:rPr lang="en-US" sz="1300" baseline="30000" dirty="0">
                <a:ea typeface="+mn-lt"/>
                <a:cs typeface="+mn-lt"/>
              </a:rPr>
              <a:t>st</a:t>
            </a:r>
            <a:r>
              <a:rPr lang="en-US" sz="1300" dirty="0">
                <a:ea typeface="+mn-lt"/>
                <a:cs typeface="+mn-lt"/>
              </a:rPr>
              <a:t> page of the kernel virtual memory is mapped onto the first frame of the physical memory then the 2</a:t>
            </a:r>
            <a:r>
              <a:rPr lang="en-US" sz="1300" baseline="30000" dirty="0">
                <a:ea typeface="+mn-lt"/>
                <a:cs typeface="+mn-lt"/>
              </a:rPr>
              <a:t>nd</a:t>
            </a:r>
            <a:r>
              <a:rPr lang="en-US" sz="1300" dirty="0">
                <a:ea typeface="+mn-lt"/>
                <a:cs typeface="+mn-lt"/>
              </a:rPr>
              <a:t> page of the kernel virtual memory is mapped onto the second frame of the physical memory so on and so forth. Using this method the frames can be accessed through the use of the kernel virtual memory. </a:t>
            </a:r>
            <a:endParaRPr lang="en-US" sz="1300" dirty="0">
              <a:cs typeface="Calibri" panose="020F0502020204030204"/>
            </a:endParaRPr>
          </a:p>
          <a:p>
            <a:r>
              <a:rPr lang="en-US" sz="1300" dirty="0">
                <a:ea typeface="+mn-lt"/>
                <a:cs typeface="+mn-lt"/>
              </a:rPr>
              <a:t>Swapping uses virtual memory to swap the location of data from primary memory (RANDOM ACCESS MEMORY/ RAM) to secondary memory (memory that cannot be directly accessed by the CPU e.g. a small section of a HDD/SSD), e.g. saving files for long term. This increases the amount of available memory for a program or the operating system to use. Swapping occurs when a kernel tries to access a page that is stored in swap space (i.e. when is it not stored in the RAM) since it is not in ram and page fault will occur causing the page to be swapped from disk to RAM, this then causes the CPU to be able to access the data. </a:t>
            </a:r>
            <a:endParaRPr lang="en-US" sz="1300" dirty="0"/>
          </a:p>
        </p:txBody>
      </p:sp>
      <p:sp>
        <p:nvSpPr>
          <p:cNvPr id="5" name="TextBox 4">
            <a:extLst>
              <a:ext uri="{FF2B5EF4-FFF2-40B4-BE49-F238E27FC236}">
                <a16:creationId xmlns:a16="http://schemas.microsoft.com/office/drawing/2014/main" id="{CBFC6E90-3630-CB7E-6103-E7BA9A2D676F}"/>
              </a:ext>
            </a:extLst>
          </p:cNvPr>
          <p:cNvSpPr txBox="1"/>
          <p:nvPr/>
        </p:nvSpPr>
        <p:spPr>
          <a:xfrm>
            <a:off x="2106282" y="219254"/>
            <a:ext cx="50410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User virtual memory layout: </a:t>
            </a:r>
          </a:p>
        </p:txBody>
      </p:sp>
    </p:spTree>
    <p:extLst>
      <p:ext uri="{BB962C8B-B14F-4D97-AF65-F5344CB8AC3E}">
        <p14:creationId xmlns:p14="http://schemas.microsoft.com/office/powerpoint/2010/main" val="31899026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The System Calls:</vt:lpstr>
      <vt:lpstr>Virtual memory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125</cp:revision>
  <dcterms:created xsi:type="dcterms:W3CDTF">2023-01-09T13:13:53Z</dcterms:created>
  <dcterms:modified xsi:type="dcterms:W3CDTF">2023-01-09T14:04:04Z</dcterms:modified>
</cp:coreProperties>
</file>