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9" r:id="rId5"/>
    <p:sldId id="260" r:id="rId6"/>
    <p:sldId id="270" r:id="rId7"/>
    <p:sldId id="271" r:id="rId8"/>
    <p:sldId id="272" r:id="rId9"/>
    <p:sldId id="274" r:id="rId10"/>
    <p:sldId id="278"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415"/>
    <a:srgbClr val="783657"/>
    <a:srgbClr val="614237"/>
    <a:srgbClr val="155413"/>
    <a:srgbClr val="7E7E7F"/>
    <a:srgbClr val="9568C1"/>
    <a:srgbClr val="1E908B"/>
    <a:srgbClr val="020000"/>
    <a:srgbClr val="1F7AB5"/>
    <a:srgbClr val="D9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114" d="100"/>
          <a:sy n="114" d="100"/>
        </p:scale>
        <p:origin x="3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875190" cy="74815"/>
          </a:xfrm>
          <a:prstGeom prst="rect">
            <a:avLst/>
          </a:prstGeom>
          <a:solidFill>
            <a:srgbClr val="D9272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02084EF-518E-4787-AD98-70A299876C61}"/>
              </a:ext>
            </a:extLst>
          </p:cNvPr>
          <p:cNvSpPr/>
          <p:nvPr userDrawn="1"/>
        </p:nvSpPr>
        <p:spPr>
          <a:xfrm>
            <a:off x="1621799" y="461284"/>
            <a:ext cx="875190" cy="74815"/>
          </a:xfrm>
          <a:prstGeom prst="rect">
            <a:avLst/>
          </a:prstGeom>
          <a:solidFill>
            <a:srgbClr val="1F7AB5"/>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B699E120-1486-469D-9783-0FEBE2465722}"/>
              </a:ext>
            </a:extLst>
          </p:cNvPr>
          <p:cNvSpPr/>
          <p:nvPr userDrawn="1"/>
        </p:nvSpPr>
        <p:spPr>
          <a:xfrm>
            <a:off x="2675765" y="454429"/>
            <a:ext cx="875190" cy="74815"/>
          </a:xfrm>
          <a:prstGeom prst="rect">
            <a:avLst/>
          </a:prstGeom>
          <a:solidFill>
            <a:srgbClr val="020000"/>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0B87959-6407-455C-9F8C-DC3FF22714A4}"/>
              </a:ext>
            </a:extLst>
          </p:cNvPr>
          <p:cNvSpPr/>
          <p:nvPr userDrawn="1"/>
        </p:nvSpPr>
        <p:spPr>
          <a:xfrm>
            <a:off x="3729731" y="458585"/>
            <a:ext cx="875190" cy="74815"/>
          </a:xfrm>
          <a:prstGeom prst="rect">
            <a:avLst/>
          </a:prstGeom>
          <a:solidFill>
            <a:srgbClr val="1E908B"/>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C931FAA-CB65-422A-9413-85C036D7A720}"/>
              </a:ext>
            </a:extLst>
          </p:cNvPr>
          <p:cNvSpPr/>
          <p:nvPr userDrawn="1"/>
        </p:nvSpPr>
        <p:spPr>
          <a:xfrm>
            <a:off x="4904996" y="459898"/>
            <a:ext cx="875190" cy="74815"/>
          </a:xfrm>
          <a:prstGeom prst="rect">
            <a:avLst/>
          </a:prstGeom>
          <a:solidFill>
            <a:srgbClr val="9568C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6757E86-D7BD-4131-80A8-F430E34F50F5}"/>
              </a:ext>
            </a:extLst>
          </p:cNvPr>
          <p:cNvSpPr/>
          <p:nvPr userDrawn="1"/>
        </p:nvSpPr>
        <p:spPr>
          <a:xfrm>
            <a:off x="6083049" y="451658"/>
            <a:ext cx="875190" cy="74815"/>
          </a:xfrm>
          <a:prstGeom prst="rect">
            <a:avLst/>
          </a:prstGeom>
          <a:solidFill>
            <a:srgbClr val="7E7E7F"/>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102BC4F-8627-4A95-B7C0-2460BDDB2FEE}"/>
              </a:ext>
            </a:extLst>
          </p:cNvPr>
          <p:cNvSpPr/>
          <p:nvPr userDrawn="1"/>
        </p:nvSpPr>
        <p:spPr>
          <a:xfrm>
            <a:off x="7261102" y="447055"/>
            <a:ext cx="875190" cy="74815"/>
          </a:xfrm>
          <a:prstGeom prst="rect">
            <a:avLst/>
          </a:prstGeom>
          <a:solidFill>
            <a:srgbClr val="155413"/>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CFA3927-BC30-45FB-9CF3-00A1FE1549D9}"/>
              </a:ext>
            </a:extLst>
          </p:cNvPr>
          <p:cNvSpPr/>
          <p:nvPr userDrawn="1"/>
        </p:nvSpPr>
        <p:spPr>
          <a:xfrm>
            <a:off x="8439155" y="447054"/>
            <a:ext cx="875190" cy="74815"/>
          </a:xfrm>
          <a:prstGeom prst="rect">
            <a:avLst/>
          </a:prstGeom>
          <a:solidFill>
            <a:srgbClr val="61423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F65BAF86-66DE-4365-B05E-55183613F2C0}"/>
              </a:ext>
            </a:extLst>
          </p:cNvPr>
          <p:cNvSpPr/>
          <p:nvPr userDrawn="1"/>
        </p:nvSpPr>
        <p:spPr>
          <a:xfrm>
            <a:off x="9617208" y="447053"/>
            <a:ext cx="875190" cy="74815"/>
          </a:xfrm>
          <a:prstGeom prst="rect">
            <a:avLst/>
          </a:prstGeom>
          <a:solidFill>
            <a:srgbClr val="78365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18DEFDEE-A218-4B9A-AA57-7AE6E52A6903}"/>
              </a:ext>
            </a:extLst>
          </p:cNvPr>
          <p:cNvSpPr/>
          <p:nvPr userDrawn="1"/>
        </p:nvSpPr>
        <p:spPr>
          <a:xfrm>
            <a:off x="10646960" y="447052"/>
            <a:ext cx="875190" cy="74815"/>
          </a:xfrm>
          <a:prstGeom prst="rect">
            <a:avLst/>
          </a:prstGeom>
          <a:solidFill>
            <a:srgbClr val="FF8415"/>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32834" y="888023"/>
            <a:ext cx="10993549" cy="912829"/>
          </a:xfrm>
        </p:spPr>
        <p:txBody>
          <a:bodyPr>
            <a:normAutofit fontScale="90000"/>
          </a:bodyPr>
          <a:lstStyle/>
          <a:p>
            <a:pPr algn="ctr"/>
            <a:r>
              <a:rPr lang="en-US" dirty="0"/>
              <a:t>Visualizing </a:t>
            </a:r>
            <a:br>
              <a:rPr lang="en-US" dirty="0"/>
            </a:br>
            <a:r>
              <a:rPr lang="en-US" dirty="0"/>
              <a:t>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p:txBody>
          <a:bodyPr/>
          <a:lstStyle/>
          <a:p>
            <a:endParaRPr lang="en-US"/>
          </a:p>
        </p:txBody>
      </p:sp>
      <p:pic>
        <p:nvPicPr>
          <p:cNvPr id="6" name="Picture 5" descr="A picture containing meter&#10;&#10;Description automatically generated">
            <a:extLst>
              <a:ext uri="{FF2B5EF4-FFF2-40B4-BE49-F238E27FC236}">
                <a16:creationId xmlns:a16="http://schemas.microsoft.com/office/drawing/2014/main" id="{88ED9EF3-2C7B-451E-968B-A7F74D907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34" y="2140927"/>
            <a:ext cx="10568940" cy="41148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Steps (d3 cloud layout)</a:t>
            </a:r>
          </a:p>
        </p:txBody>
      </p:sp>
      <p:sp>
        <p:nvSpPr>
          <p:cNvPr id="3" name="TextBox 2">
            <a:extLst>
              <a:ext uri="{FF2B5EF4-FFF2-40B4-BE49-F238E27FC236}">
                <a16:creationId xmlns:a16="http://schemas.microsoft.com/office/drawing/2014/main" id="{4691BF41-8AF3-4D1A-99CD-D9030CA8A897}"/>
              </a:ext>
            </a:extLst>
          </p:cNvPr>
          <p:cNvSpPr txBox="1"/>
          <p:nvPr/>
        </p:nvSpPr>
        <p:spPr>
          <a:xfrm>
            <a:off x="501161" y="1815278"/>
            <a:ext cx="1146956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To create the word clouds, two primary functions are used:</a:t>
            </a:r>
          </a:p>
          <a:p>
            <a:pPr marL="285750" indent="-285750">
              <a:buFont typeface="Arial" panose="020B0604020202020204" pitchFamily="34" charset="0"/>
              <a:buChar char="•"/>
            </a:pPr>
            <a:endParaRPr lang="en-US" dirty="0"/>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br>
              <a:rPr lang="en-US" dirty="0"/>
            </a:b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graphicFrame>
        <p:nvGraphicFramePr>
          <p:cNvPr id="9" name="Table 9">
            <a:extLst>
              <a:ext uri="{FF2B5EF4-FFF2-40B4-BE49-F238E27FC236}">
                <a16:creationId xmlns:a16="http://schemas.microsoft.com/office/drawing/2014/main" id="{1BE01818-2160-40C2-83E2-9A5FED5CDB2B}"/>
              </a:ext>
            </a:extLst>
          </p:cNvPr>
          <p:cNvGraphicFramePr>
            <a:graphicFrameLocks noGrp="1"/>
          </p:cNvGraphicFramePr>
          <p:nvPr>
            <p:extLst>
              <p:ext uri="{D42A27DB-BD31-4B8C-83A1-F6EECF244321}">
                <p14:modId xmlns:p14="http://schemas.microsoft.com/office/powerpoint/2010/main" val="866032774"/>
              </p:ext>
            </p:extLst>
          </p:nvPr>
        </p:nvGraphicFramePr>
        <p:xfrm>
          <a:off x="933041" y="2193873"/>
          <a:ext cx="10165594" cy="3937000"/>
        </p:xfrm>
        <a:graphic>
          <a:graphicData uri="http://schemas.openxmlformats.org/drawingml/2006/table">
            <a:tbl>
              <a:tblPr firstRow="1" bandRow="1">
                <a:tableStyleId>{5C22544A-7EE6-4342-B048-85BDC9FD1C3A}</a:tableStyleId>
              </a:tblPr>
              <a:tblGrid>
                <a:gridCol w="2758115">
                  <a:extLst>
                    <a:ext uri="{9D8B030D-6E8A-4147-A177-3AD203B41FA5}">
                      <a16:colId xmlns:a16="http://schemas.microsoft.com/office/drawing/2014/main" val="4250716686"/>
                    </a:ext>
                  </a:extLst>
                </a:gridCol>
                <a:gridCol w="7407479">
                  <a:extLst>
                    <a:ext uri="{9D8B030D-6E8A-4147-A177-3AD203B41FA5}">
                      <a16:colId xmlns:a16="http://schemas.microsoft.com/office/drawing/2014/main" val="1618964415"/>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3869380266"/>
                  </a:ext>
                </a:extLst>
              </a:tr>
              <a:tr h="370840">
                <a:tc>
                  <a:txBody>
                    <a:bodyPr/>
                    <a:lstStyle/>
                    <a:p>
                      <a:r>
                        <a:rPr lang="en-US" sz="1200" b="0" kern="1200" dirty="0">
                          <a:solidFill>
                            <a:schemeClr val="dk1"/>
                          </a:solidFill>
                          <a:effectLst/>
                          <a:latin typeface="+mn-lt"/>
                          <a:ea typeface="+mn-ea"/>
                          <a:cs typeface="+mn-cs"/>
                        </a:rPr>
                        <a:t>let wordCloudlayout1 = d3.layout.cloud()</a:t>
                      </a:r>
                    </a:p>
                    <a:p>
                      <a:r>
                        <a:rPr lang="en-US" sz="1200" b="0" kern="1200" dirty="0">
                          <a:solidFill>
                            <a:schemeClr val="dk1"/>
                          </a:solidFill>
                          <a:effectLst/>
                          <a:latin typeface="+mn-lt"/>
                          <a:ea typeface="+mn-ea"/>
                          <a:cs typeface="+mn-cs"/>
                        </a:rPr>
                        <a:t>            .size([500, 400])</a:t>
                      </a:r>
                    </a:p>
                    <a:p>
                      <a:r>
                        <a:rPr lang="en-US" sz="1200" b="0" kern="1200" dirty="0">
                          <a:solidFill>
                            <a:schemeClr val="dk1"/>
                          </a:solidFill>
                          <a:effectLst/>
                          <a:latin typeface="+mn-lt"/>
                          <a:ea typeface="+mn-ea"/>
                          <a:cs typeface="+mn-cs"/>
                        </a:rPr>
                        <a:t>            .words(</a:t>
                      </a:r>
                      <a:r>
                        <a:rPr lang="en-US" sz="1200" b="0" kern="1200" dirty="0" err="1">
                          <a:solidFill>
                            <a:schemeClr val="dk1"/>
                          </a:solidFill>
                          <a:effectLst/>
                          <a:latin typeface="+mn-lt"/>
                          <a:ea typeface="+mn-ea"/>
                          <a:cs typeface="+mn-cs"/>
                        </a:rPr>
                        <a:t>wordCloudData</a:t>
                      </a:r>
                      <a:r>
                        <a:rPr lang="en-US" sz="1200" b="0" kern="1200" dirty="0">
                          <a:solidFill>
                            <a:schemeClr val="dk1"/>
                          </a:solidFill>
                          <a:effectLst/>
                          <a:latin typeface="+mn-lt"/>
                          <a:ea typeface="+mn-ea"/>
                          <a:cs typeface="+mn-cs"/>
                        </a:rPr>
                        <a:t>)</a:t>
                      </a:r>
                    </a:p>
                    <a:p>
                      <a:r>
                        <a:rPr lang="en-US" sz="1200" b="0" kern="1200" dirty="0">
                          <a:solidFill>
                            <a:schemeClr val="dk1"/>
                          </a:solidFill>
                          <a:effectLst/>
                          <a:latin typeface="+mn-lt"/>
                          <a:ea typeface="+mn-ea"/>
                          <a:cs typeface="+mn-cs"/>
                        </a:rPr>
                        <a:t>            .font("Gill Sans MT")</a:t>
                      </a:r>
                    </a:p>
                    <a:p>
                      <a:r>
                        <a:rPr lang="en-US" sz="1200" b="0" kern="1200" dirty="0">
                          <a:solidFill>
                            <a:schemeClr val="dk1"/>
                          </a:solidFill>
                          <a:effectLst/>
                          <a:latin typeface="+mn-lt"/>
                          <a:ea typeface="+mn-ea"/>
                          <a:cs typeface="+mn-cs"/>
                        </a:rPr>
                        <a:t>            .padding(5)</a:t>
                      </a:r>
                    </a:p>
                    <a:p>
                      <a:r>
                        <a:rPr lang="en-US" sz="1200" b="0" kern="1200" dirty="0">
                          <a:solidFill>
                            <a:schemeClr val="dk1"/>
                          </a:solidFill>
                          <a:effectLst/>
                          <a:latin typeface="+mn-lt"/>
                          <a:ea typeface="+mn-ea"/>
                          <a:cs typeface="+mn-cs"/>
                        </a:rPr>
                        <a:t>            .on("end", draw1);</a:t>
                      </a:r>
                    </a:p>
                    <a:p>
                      <a:r>
                        <a:rPr lang="en-US" sz="1200" b="0" kern="1200" dirty="0">
                          <a:solidFill>
                            <a:schemeClr val="dk1"/>
                          </a:solidFill>
                          <a:effectLst/>
                          <a:latin typeface="+mn-lt"/>
                          <a:ea typeface="+mn-ea"/>
                          <a:cs typeface="+mn-cs"/>
                        </a:rPr>
                        <a:t>    </a:t>
                      </a:r>
                    </a:p>
                    <a:p>
                      <a:r>
                        <a:rPr lang="en-US" sz="1200" b="0" kern="1200" dirty="0">
                          <a:solidFill>
                            <a:schemeClr val="dk1"/>
                          </a:solidFill>
                          <a:effectLst/>
                          <a:latin typeface="+mn-lt"/>
                          <a:ea typeface="+mn-ea"/>
                          <a:cs typeface="+mn-cs"/>
                        </a:rPr>
                        <a:t>        wordCloudlayout1.start();</a:t>
                      </a:r>
                    </a:p>
                    <a:p>
                      <a:endParaRPr lang="en-US" sz="1200" dirty="0"/>
                    </a:p>
                  </a:txBody>
                  <a:tcPr/>
                </a:tc>
                <a:tc>
                  <a:txBody>
                    <a:bodyPr/>
                    <a:lstStyle/>
                    <a:p>
                      <a:r>
                        <a:rPr lang="en-US" sz="1200" b="0" kern="1200" dirty="0">
                          <a:solidFill>
                            <a:schemeClr val="dk1"/>
                          </a:solidFill>
                          <a:effectLst/>
                          <a:latin typeface="+mn-lt"/>
                          <a:ea typeface="+mn-ea"/>
                          <a:cs typeface="+mn-cs"/>
                        </a:rPr>
                        <a:t>function draw1(words) {</a:t>
                      </a:r>
                    </a:p>
                    <a:p>
                      <a:r>
                        <a:rPr lang="en-US" sz="1200" b="0" kern="1200" dirty="0">
                          <a:solidFill>
                            <a:schemeClr val="dk1"/>
                          </a:solidFill>
                          <a:effectLst/>
                          <a:latin typeface="+mn-lt"/>
                          <a:ea typeface="+mn-ea"/>
                          <a:cs typeface="+mn-cs"/>
                        </a:rPr>
                        <a:t>           d3.select("#cloud1")</a:t>
                      </a:r>
                    </a:p>
                    <a:p>
                      <a:r>
                        <a:rPr lang="en-US" sz="1200" b="0" kern="1200" dirty="0">
                          <a:solidFill>
                            <a:schemeClr val="dk1"/>
                          </a:solidFill>
                          <a:effectLst/>
                          <a:latin typeface="+mn-lt"/>
                          <a:ea typeface="+mn-ea"/>
                          <a:cs typeface="+mn-cs"/>
                        </a:rPr>
                        <a:t>                .append("g")</a:t>
                      </a:r>
                    </a:p>
                    <a:p>
                      <a:r>
                        <a:rPr lang="en-US" sz="1200" b="0" kern="1200" dirty="0">
                          <a:solidFill>
                            <a:schemeClr val="dk1"/>
                          </a:solidFill>
                          <a:effectLst/>
                          <a:latin typeface="+mn-lt"/>
                          <a:ea typeface="+mn-ea"/>
                          <a:cs typeface="+mn-cs"/>
                        </a:rPr>
                        <a:t>                .</a:t>
                      </a:r>
                      <a:r>
                        <a:rPr lang="en-US" sz="1200" b="0" kern="1200" dirty="0" err="1">
                          <a:solidFill>
                            <a:schemeClr val="dk1"/>
                          </a:solidFill>
                          <a:effectLst/>
                          <a:latin typeface="+mn-lt"/>
                          <a:ea typeface="+mn-ea"/>
                          <a:cs typeface="+mn-cs"/>
                        </a:rPr>
                        <a:t>attr</a:t>
                      </a:r>
                      <a:r>
                        <a:rPr lang="en-US" sz="1200" b="0" kern="1200" dirty="0">
                          <a:solidFill>
                            <a:schemeClr val="dk1"/>
                          </a:solidFill>
                          <a:effectLst/>
                          <a:latin typeface="+mn-lt"/>
                          <a:ea typeface="+mn-ea"/>
                          <a:cs typeface="+mn-cs"/>
                        </a:rPr>
                        <a:t>("transform", "translate(" + wordCloudlayout1.size()[0] / 2 + "," + </a:t>
                      </a:r>
                      <a:br>
                        <a:rPr lang="en-US" sz="1200" b="0" kern="1200" dirty="0">
                          <a:solidFill>
                            <a:schemeClr val="dk1"/>
                          </a:solidFill>
                          <a:effectLst/>
                          <a:latin typeface="+mn-lt"/>
                          <a:ea typeface="+mn-ea"/>
                          <a:cs typeface="+mn-cs"/>
                        </a:rPr>
                      </a:br>
                      <a:r>
                        <a:rPr lang="en-US" sz="1200" b="0" kern="1200" dirty="0">
                          <a:solidFill>
                            <a:schemeClr val="dk1"/>
                          </a:solidFill>
                          <a:effectLst/>
                          <a:latin typeface="+mn-lt"/>
                          <a:ea typeface="+mn-ea"/>
                          <a:cs typeface="+mn-cs"/>
                        </a:rPr>
                        <a:t>                                                                    wordCloudlayout1.size()[1] / 2 + ")")</a:t>
                      </a:r>
                    </a:p>
                    <a:p>
                      <a:r>
                        <a:rPr lang="en-US" sz="1200" b="0" kern="1200" dirty="0">
                          <a:solidFill>
                            <a:schemeClr val="dk1"/>
                          </a:solidFill>
                          <a:effectLst/>
                          <a:latin typeface="+mn-lt"/>
                          <a:ea typeface="+mn-ea"/>
                          <a:cs typeface="+mn-cs"/>
                        </a:rPr>
                        <a:t>                .</a:t>
                      </a:r>
                      <a:r>
                        <a:rPr lang="en-US" sz="1200" b="0" kern="1200" dirty="0" err="1">
                          <a:solidFill>
                            <a:schemeClr val="dk1"/>
                          </a:solidFill>
                          <a:effectLst/>
                          <a:latin typeface="+mn-lt"/>
                          <a:ea typeface="+mn-ea"/>
                          <a:cs typeface="+mn-cs"/>
                        </a:rPr>
                        <a:t>selectAll</a:t>
                      </a:r>
                      <a:r>
                        <a:rPr lang="en-US" sz="1200" b="0" kern="1200" dirty="0">
                          <a:solidFill>
                            <a:schemeClr val="dk1"/>
                          </a:solidFill>
                          <a:effectLst/>
                          <a:latin typeface="+mn-lt"/>
                          <a:ea typeface="+mn-ea"/>
                          <a:cs typeface="+mn-cs"/>
                        </a:rPr>
                        <a:t>("text")</a:t>
                      </a:r>
                    </a:p>
                    <a:p>
                      <a:r>
                        <a:rPr lang="en-US" sz="1200" b="0" kern="1200" dirty="0">
                          <a:solidFill>
                            <a:schemeClr val="dk1"/>
                          </a:solidFill>
                          <a:effectLst/>
                          <a:latin typeface="+mn-lt"/>
                          <a:ea typeface="+mn-ea"/>
                          <a:cs typeface="+mn-cs"/>
                        </a:rPr>
                        <a:t>                .data(words)</a:t>
                      </a:r>
                    </a:p>
                    <a:p>
                      <a:r>
                        <a:rPr lang="en-US" sz="1200" b="0" kern="1200" dirty="0">
                          <a:solidFill>
                            <a:schemeClr val="dk1"/>
                          </a:solidFill>
                          <a:effectLst/>
                          <a:latin typeface="+mn-lt"/>
                          <a:ea typeface="+mn-ea"/>
                          <a:cs typeface="+mn-cs"/>
                        </a:rPr>
                        <a:t>                .enter()</a:t>
                      </a:r>
                    </a:p>
                    <a:p>
                      <a:r>
                        <a:rPr lang="en-US" sz="1200" b="0" kern="1200" dirty="0">
                          <a:solidFill>
                            <a:schemeClr val="dk1"/>
                          </a:solidFill>
                          <a:effectLst/>
                          <a:latin typeface="+mn-lt"/>
                          <a:ea typeface="+mn-ea"/>
                          <a:cs typeface="+mn-cs"/>
                        </a:rPr>
                        <a:t>                    .append("text")</a:t>
                      </a:r>
                    </a:p>
                    <a:p>
                      <a:r>
                        <a:rPr lang="en-US" sz="1200" b="0" kern="1200" dirty="0">
                          <a:solidFill>
                            <a:schemeClr val="dk1"/>
                          </a:solidFill>
                          <a:effectLst/>
                          <a:latin typeface="+mn-lt"/>
                          <a:ea typeface="+mn-ea"/>
                          <a:cs typeface="+mn-cs"/>
                        </a:rPr>
                        <a:t>                    .text((d) =&gt; </a:t>
                      </a:r>
                      <a:r>
                        <a:rPr lang="en-US" sz="1200" b="0" kern="1200" dirty="0" err="1">
                          <a:solidFill>
                            <a:schemeClr val="dk1"/>
                          </a:solidFill>
                          <a:effectLst/>
                          <a:latin typeface="+mn-lt"/>
                          <a:ea typeface="+mn-ea"/>
                          <a:cs typeface="+mn-cs"/>
                        </a:rPr>
                        <a:t>d.text</a:t>
                      </a:r>
                      <a:r>
                        <a:rPr lang="en-US" sz="1200" b="0" kern="1200" dirty="0">
                          <a:solidFill>
                            <a:schemeClr val="dk1"/>
                          </a:solidFill>
                          <a:effectLst/>
                          <a:latin typeface="+mn-lt"/>
                          <a:ea typeface="+mn-ea"/>
                          <a:cs typeface="+mn-cs"/>
                        </a:rPr>
                        <a:t>)</a:t>
                      </a:r>
                    </a:p>
                    <a:p>
                      <a:r>
                        <a:rPr lang="en-US" sz="1200" b="0" kern="1200" dirty="0">
                          <a:solidFill>
                            <a:schemeClr val="dk1"/>
                          </a:solidFill>
                          <a:effectLst/>
                          <a:latin typeface="+mn-lt"/>
                          <a:ea typeface="+mn-ea"/>
                          <a:cs typeface="+mn-cs"/>
                        </a:rPr>
                        <a:t>                    .style("font-size", (d) =&gt; (</a:t>
                      </a:r>
                      <a:r>
                        <a:rPr lang="en-US" sz="1200" b="0" kern="1200" dirty="0" err="1">
                          <a:solidFill>
                            <a:schemeClr val="dk1"/>
                          </a:solidFill>
                          <a:effectLst/>
                          <a:latin typeface="+mn-lt"/>
                          <a:ea typeface="+mn-ea"/>
                          <a:cs typeface="+mn-cs"/>
                        </a:rPr>
                        <a:t>d.value</a:t>
                      </a:r>
                      <a:r>
                        <a:rPr lang="en-US" sz="1200" b="0" kern="1200" dirty="0">
                          <a:solidFill>
                            <a:schemeClr val="dk1"/>
                          </a:solidFill>
                          <a:effectLst/>
                          <a:latin typeface="+mn-lt"/>
                          <a:ea typeface="+mn-ea"/>
                          <a:cs typeface="+mn-cs"/>
                        </a:rPr>
                        <a:t>)  + "px")</a:t>
                      </a:r>
                    </a:p>
                    <a:p>
                      <a:r>
                        <a:rPr lang="en-US" sz="1200" b="0" kern="1200" dirty="0">
                          <a:solidFill>
                            <a:schemeClr val="dk1"/>
                          </a:solidFill>
                          <a:effectLst/>
                          <a:latin typeface="+mn-lt"/>
                          <a:ea typeface="+mn-ea"/>
                          <a:cs typeface="+mn-cs"/>
                        </a:rPr>
                        <a:t>                    .style("font-family", (d) =&gt; </a:t>
                      </a:r>
                      <a:r>
                        <a:rPr lang="en-US" sz="1200" b="0" kern="1200" dirty="0" err="1">
                          <a:solidFill>
                            <a:schemeClr val="dk1"/>
                          </a:solidFill>
                          <a:effectLst/>
                          <a:latin typeface="+mn-lt"/>
                          <a:ea typeface="+mn-ea"/>
                          <a:cs typeface="+mn-cs"/>
                        </a:rPr>
                        <a:t>d.font</a:t>
                      </a:r>
                      <a:r>
                        <a:rPr lang="en-US" sz="1200" b="0" kern="1200" dirty="0">
                          <a:solidFill>
                            <a:schemeClr val="dk1"/>
                          </a:solidFill>
                          <a:effectLst/>
                          <a:latin typeface="+mn-lt"/>
                          <a:ea typeface="+mn-ea"/>
                          <a:cs typeface="+mn-cs"/>
                        </a:rPr>
                        <a:t>)</a:t>
                      </a:r>
                    </a:p>
                    <a:p>
                      <a:r>
                        <a:rPr lang="en-US" sz="1200" b="0" kern="1200" dirty="0">
                          <a:solidFill>
                            <a:schemeClr val="dk1"/>
                          </a:solidFill>
                          <a:effectLst/>
                          <a:latin typeface="+mn-lt"/>
                          <a:ea typeface="+mn-ea"/>
                          <a:cs typeface="+mn-cs"/>
                        </a:rPr>
                        <a:t>                    .style("fill", (d, </a:t>
                      </a:r>
                      <a:r>
                        <a:rPr lang="en-US" sz="1200" b="0" kern="1200" dirty="0" err="1">
                          <a:solidFill>
                            <a:schemeClr val="dk1"/>
                          </a:solidFill>
                          <a:effectLst/>
                          <a:latin typeface="+mn-lt"/>
                          <a:ea typeface="+mn-ea"/>
                          <a:cs typeface="+mn-cs"/>
                        </a:rPr>
                        <a:t>i</a:t>
                      </a:r>
                      <a:r>
                        <a:rPr lang="en-US" sz="1200" b="0" kern="1200" dirty="0">
                          <a:solidFill>
                            <a:schemeClr val="dk1"/>
                          </a:solidFill>
                          <a:effectLst/>
                          <a:latin typeface="+mn-lt"/>
                          <a:ea typeface="+mn-ea"/>
                          <a:cs typeface="+mn-cs"/>
                        </a:rPr>
                        <a:t>) =&gt; color(</a:t>
                      </a:r>
                      <a:r>
                        <a:rPr lang="en-US" sz="1200" b="0" kern="1200" dirty="0" err="1">
                          <a:solidFill>
                            <a:schemeClr val="dk1"/>
                          </a:solidFill>
                          <a:effectLst/>
                          <a:latin typeface="+mn-lt"/>
                          <a:ea typeface="+mn-ea"/>
                          <a:cs typeface="+mn-cs"/>
                        </a:rPr>
                        <a:t>i</a:t>
                      </a:r>
                      <a:r>
                        <a:rPr lang="en-US" sz="1200" b="0" kern="1200" dirty="0">
                          <a:solidFill>
                            <a:schemeClr val="dk1"/>
                          </a:solidFill>
                          <a:effectLst/>
                          <a:latin typeface="+mn-lt"/>
                          <a:ea typeface="+mn-ea"/>
                          <a:cs typeface="+mn-cs"/>
                        </a:rPr>
                        <a:t>))</a:t>
                      </a:r>
                    </a:p>
                    <a:p>
                      <a:r>
                        <a:rPr lang="en-US" sz="1200" b="0" kern="1200" dirty="0">
                          <a:solidFill>
                            <a:schemeClr val="dk1"/>
                          </a:solidFill>
                          <a:effectLst/>
                          <a:latin typeface="+mn-lt"/>
                          <a:ea typeface="+mn-ea"/>
                          <a:cs typeface="+mn-cs"/>
                        </a:rPr>
                        <a:t>                    .</a:t>
                      </a:r>
                      <a:r>
                        <a:rPr lang="en-US" sz="1200" b="0" kern="1200" dirty="0" err="1">
                          <a:solidFill>
                            <a:schemeClr val="dk1"/>
                          </a:solidFill>
                          <a:effectLst/>
                          <a:latin typeface="+mn-lt"/>
                          <a:ea typeface="+mn-ea"/>
                          <a:cs typeface="+mn-cs"/>
                        </a:rPr>
                        <a:t>attr</a:t>
                      </a:r>
                      <a:r>
                        <a:rPr lang="en-US" sz="1200" b="0" kern="1200" dirty="0">
                          <a:solidFill>
                            <a:schemeClr val="dk1"/>
                          </a:solidFill>
                          <a:effectLst/>
                          <a:latin typeface="+mn-lt"/>
                          <a:ea typeface="+mn-ea"/>
                          <a:cs typeface="+mn-cs"/>
                        </a:rPr>
                        <a:t>("text-anchor", "middle")</a:t>
                      </a:r>
                    </a:p>
                    <a:p>
                      <a:r>
                        <a:rPr lang="en-US" sz="1200" b="0" kern="1200" dirty="0">
                          <a:solidFill>
                            <a:schemeClr val="dk1"/>
                          </a:solidFill>
                          <a:effectLst/>
                          <a:latin typeface="+mn-lt"/>
                          <a:ea typeface="+mn-ea"/>
                          <a:cs typeface="+mn-cs"/>
                        </a:rPr>
                        <a:t>                    .</a:t>
                      </a:r>
                      <a:r>
                        <a:rPr lang="en-US" sz="1200" b="0" kern="1200" dirty="0" err="1">
                          <a:solidFill>
                            <a:schemeClr val="dk1"/>
                          </a:solidFill>
                          <a:effectLst/>
                          <a:latin typeface="+mn-lt"/>
                          <a:ea typeface="+mn-ea"/>
                          <a:cs typeface="+mn-cs"/>
                        </a:rPr>
                        <a:t>attr</a:t>
                      </a:r>
                      <a:r>
                        <a:rPr lang="en-US" sz="1200" b="0" kern="1200" dirty="0">
                          <a:solidFill>
                            <a:schemeClr val="dk1"/>
                          </a:solidFill>
                          <a:effectLst/>
                          <a:latin typeface="+mn-lt"/>
                          <a:ea typeface="+mn-ea"/>
                          <a:cs typeface="+mn-cs"/>
                        </a:rPr>
                        <a:t>("transform", (d) =&gt; "translate(" + [</a:t>
                      </a:r>
                      <a:r>
                        <a:rPr lang="en-US" sz="1200" b="0" kern="1200" dirty="0" err="1">
                          <a:solidFill>
                            <a:schemeClr val="dk1"/>
                          </a:solidFill>
                          <a:effectLst/>
                          <a:latin typeface="+mn-lt"/>
                          <a:ea typeface="+mn-ea"/>
                          <a:cs typeface="+mn-cs"/>
                        </a:rPr>
                        <a:t>d.x</a:t>
                      </a:r>
                      <a:r>
                        <a:rPr lang="en-US" sz="1200" b="0" kern="1200" dirty="0">
                          <a:solidFill>
                            <a:schemeClr val="dk1"/>
                          </a:solidFill>
                          <a:effectLst/>
                          <a:latin typeface="+mn-lt"/>
                          <a:ea typeface="+mn-ea"/>
                          <a:cs typeface="+mn-cs"/>
                        </a:rPr>
                        <a:t>, </a:t>
                      </a:r>
                      <a:r>
                        <a:rPr lang="en-US" sz="1200" b="0" kern="1200" dirty="0" err="1">
                          <a:solidFill>
                            <a:schemeClr val="dk1"/>
                          </a:solidFill>
                          <a:effectLst/>
                          <a:latin typeface="+mn-lt"/>
                          <a:ea typeface="+mn-ea"/>
                          <a:cs typeface="+mn-cs"/>
                        </a:rPr>
                        <a:t>d.y</a:t>
                      </a:r>
                      <a:r>
                        <a:rPr lang="en-US" sz="1200" b="0" kern="1200" dirty="0">
                          <a:solidFill>
                            <a:schemeClr val="dk1"/>
                          </a:solidFill>
                          <a:effectLst/>
                          <a:latin typeface="+mn-lt"/>
                          <a:ea typeface="+mn-ea"/>
                          <a:cs typeface="+mn-cs"/>
                        </a:rPr>
                        <a:t>] + ")rotate(" + </a:t>
                      </a:r>
                      <a:r>
                        <a:rPr lang="en-US" sz="1200" b="0" kern="1200" dirty="0" err="1">
                          <a:solidFill>
                            <a:schemeClr val="dk1"/>
                          </a:solidFill>
                          <a:effectLst/>
                          <a:latin typeface="+mn-lt"/>
                          <a:ea typeface="+mn-ea"/>
                          <a:cs typeface="+mn-cs"/>
                        </a:rPr>
                        <a:t>d.rotate</a:t>
                      </a:r>
                      <a:r>
                        <a:rPr lang="en-US" sz="1200" b="0" kern="1200" dirty="0">
                          <a:solidFill>
                            <a:schemeClr val="dk1"/>
                          </a:solidFill>
                          <a:effectLst/>
                          <a:latin typeface="+mn-lt"/>
                          <a:ea typeface="+mn-ea"/>
                          <a:cs typeface="+mn-cs"/>
                        </a:rPr>
                        <a:t> + ")")</a:t>
                      </a:r>
                    </a:p>
                    <a:p>
                      <a:r>
                        <a:rPr lang="en-US" sz="1200" b="0" kern="1200" dirty="0">
                          <a:solidFill>
                            <a:schemeClr val="dk1"/>
                          </a:solidFill>
                          <a:effectLst/>
                          <a:latin typeface="+mn-lt"/>
                          <a:ea typeface="+mn-ea"/>
                          <a:cs typeface="+mn-cs"/>
                        </a:rPr>
                        <a:t>                .exit()</a:t>
                      </a:r>
                    </a:p>
                    <a:p>
                      <a:r>
                        <a:rPr lang="en-US" sz="1200" b="0" kern="1200" dirty="0">
                          <a:solidFill>
                            <a:schemeClr val="dk1"/>
                          </a:solidFill>
                          <a:effectLst/>
                          <a:latin typeface="+mn-lt"/>
                          <a:ea typeface="+mn-ea"/>
                          <a:cs typeface="+mn-cs"/>
                        </a:rPr>
                        <a:t>                    .remove()</a:t>
                      </a:r>
                    </a:p>
                    <a:p>
                      <a:r>
                        <a:rPr lang="en-US" sz="1200" b="0" kern="1200" dirty="0">
                          <a:solidFill>
                            <a:schemeClr val="dk1"/>
                          </a:solidFill>
                          <a:effectLst/>
                          <a:latin typeface="+mn-lt"/>
                          <a:ea typeface="+mn-ea"/>
                          <a:cs typeface="+mn-cs"/>
                        </a:rPr>
                        <a:t>        }</a:t>
                      </a:r>
                    </a:p>
                    <a:p>
                      <a:endParaRPr lang="en-US" sz="1200" dirty="0"/>
                    </a:p>
                  </a:txBody>
                  <a:tcPr/>
                </a:tc>
                <a:extLst>
                  <a:ext uri="{0D108BD9-81ED-4DB2-BD59-A6C34878D82A}">
                    <a16:rowId xmlns:a16="http://schemas.microsoft.com/office/drawing/2014/main" val="2405092801"/>
                  </a:ext>
                </a:extLst>
              </a:tr>
            </a:tbl>
          </a:graphicData>
        </a:graphic>
      </p:graphicFrame>
    </p:spTree>
    <p:extLst>
      <p:ext uri="{BB962C8B-B14F-4D97-AF65-F5344CB8AC3E}">
        <p14:creationId xmlns:p14="http://schemas.microsoft.com/office/powerpoint/2010/main" val="205664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Steps (Next steps)</a:t>
            </a:r>
          </a:p>
        </p:txBody>
      </p:sp>
      <p:sp>
        <p:nvSpPr>
          <p:cNvPr id="3" name="TextBox 2">
            <a:extLst>
              <a:ext uri="{FF2B5EF4-FFF2-40B4-BE49-F238E27FC236}">
                <a16:creationId xmlns:a16="http://schemas.microsoft.com/office/drawing/2014/main" id="{4691BF41-8AF3-4D1A-99CD-D9030CA8A897}"/>
              </a:ext>
            </a:extLst>
          </p:cNvPr>
          <p:cNvSpPr txBox="1"/>
          <p:nvPr/>
        </p:nvSpPr>
        <p:spPr>
          <a:xfrm>
            <a:off x="501161" y="1815278"/>
            <a:ext cx="1146956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This is the just the first revision of this website.</a:t>
            </a:r>
            <a:br>
              <a:rPr lang="en-US" dirty="0"/>
            </a:br>
            <a:endParaRPr lang="en-US" dirty="0"/>
          </a:p>
          <a:p>
            <a:pPr marL="285750" indent="-285750">
              <a:buFont typeface="Arial" panose="020B0604020202020204" pitchFamily="34" charset="0"/>
              <a:buChar char="•"/>
            </a:pPr>
            <a:r>
              <a:rPr lang="en-US" dirty="0"/>
              <a:t>Things to add:</a:t>
            </a:r>
          </a:p>
          <a:p>
            <a:pPr marL="742950" lvl="1" indent="-285750">
              <a:buFont typeface="Arial" panose="020B0604020202020204" pitchFamily="34" charset="0"/>
              <a:buChar char="•"/>
            </a:pPr>
            <a:r>
              <a:rPr lang="en-US" dirty="0"/>
              <a:t>Stemming &amp; Lemmatization to reduce individual words to their roots </a:t>
            </a:r>
          </a:p>
          <a:p>
            <a:pPr marL="1200150" lvl="2" indent="-285750">
              <a:buFont typeface="Arial" panose="020B0604020202020204" pitchFamily="34" charset="0"/>
              <a:buChar char="•"/>
            </a:pPr>
            <a:r>
              <a:rPr lang="en-US" dirty="0"/>
              <a:t>‘Idea’ and ‘Ideas’ are possibly the same (although not always!) and could be summed together in the frequency.</a:t>
            </a:r>
            <a:br>
              <a:rPr lang="en-US" dirty="0"/>
            </a:br>
            <a:endParaRPr lang="en-US" dirty="0"/>
          </a:p>
          <a:p>
            <a:pPr marL="742950" lvl="1" indent="-285750">
              <a:buFont typeface="Arial" panose="020B0604020202020204" pitchFamily="34" charset="0"/>
              <a:buChar char="•"/>
            </a:pPr>
            <a:r>
              <a:rPr lang="en-US" dirty="0"/>
              <a:t>Increase </a:t>
            </a:r>
            <a:r>
              <a:rPr lang="en-US" dirty="0" err="1"/>
              <a:t>ngram</a:t>
            </a:r>
            <a:r>
              <a:rPr lang="en-US" dirty="0"/>
              <a:t> size from unigrams to bi/tri-grams to get a better understanding of conceptual compounding</a:t>
            </a:r>
          </a:p>
          <a:p>
            <a:pPr marL="1200150" lvl="2" indent="-285750">
              <a:buFont typeface="Arial" panose="020B0604020202020204" pitchFamily="34" charset="0"/>
              <a:buChar char="•"/>
            </a:pPr>
            <a:r>
              <a:rPr lang="en-US" dirty="0"/>
              <a:t>Kant draws a distinction between “Pure Reason” and “Practical Reason”, so that is lost when only using unigrams of “Reason”, “Pure”, and “Practical”.</a:t>
            </a:r>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br>
              <a:rPr lang="en-US" dirty="0"/>
            </a:b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543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3" name="TextBox 2">
            <a:extLst>
              <a:ext uri="{FF2B5EF4-FFF2-40B4-BE49-F238E27FC236}">
                <a16:creationId xmlns:a16="http://schemas.microsoft.com/office/drawing/2014/main" id="{4691BF41-8AF3-4D1A-99CD-D9030CA8A897}"/>
              </a:ext>
            </a:extLst>
          </p:cNvPr>
          <p:cNvSpPr txBox="1"/>
          <p:nvPr/>
        </p:nvSpPr>
        <p:spPr>
          <a:xfrm>
            <a:off x="501161" y="1815278"/>
            <a:ext cx="11469566" cy="1754326"/>
          </a:xfrm>
          <a:prstGeom prst="rect">
            <a:avLst/>
          </a:prstGeom>
          <a:noFill/>
        </p:spPr>
        <p:txBody>
          <a:bodyPr wrap="square" rtlCol="0">
            <a:spAutoFit/>
          </a:bodyPr>
          <a:lstStyle/>
          <a:p>
            <a:pPr algn="ctr"/>
            <a:r>
              <a:rPr lang="en-US" sz="3600" dirty="0"/>
              <a:t>Thanks for watching! </a:t>
            </a:r>
          </a:p>
          <a:p>
            <a:pPr algn="ctr"/>
            <a:endParaRPr lang="en-US" sz="3600" dirty="0"/>
          </a:p>
          <a:p>
            <a:pPr algn="ctr"/>
            <a:r>
              <a:rPr lang="en-US" sz="3600" dirty="0"/>
              <a:t>Let me know if you have any questions or comments!</a:t>
            </a:r>
          </a:p>
        </p:txBody>
      </p:sp>
      <p:sp>
        <p:nvSpPr>
          <p:cNvPr id="6" name="Subtitle 5">
            <a:extLst>
              <a:ext uri="{FF2B5EF4-FFF2-40B4-BE49-F238E27FC236}">
                <a16:creationId xmlns:a16="http://schemas.microsoft.com/office/drawing/2014/main" id="{61BB7ADB-F804-4627-8A74-680F07771D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89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Overview</a:t>
            </a:r>
          </a:p>
        </p:txBody>
      </p:sp>
      <p:sp>
        <p:nvSpPr>
          <p:cNvPr id="3" name="TextBox 2">
            <a:extLst>
              <a:ext uri="{FF2B5EF4-FFF2-40B4-BE49-F238E27FC236}">
                <a16:creationId xmlns:a16="http://schemas.microsoft.com/office/drawing/2014/main" id="{4691BF41-8AF3-4D1A-99CD-D9030CA8A897}"/>
              </a:ext>
            </a:extLst>
          </p:cNvPr>
          <p:cNvSpPr txBox="1"/>
          <p:nvPr/>
        </p:nvSpPr>
        <p:spPr>
          <a:xfrm>
            <a:off x="527538" y="1815278"/>
            <a:ext cx="11469566"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dirty="0" err="1"/>
              <a:t>SKLearn</a:t>
            </a:r>
            <a:r>
              <a:rPr lang="en-US" dirty="0"/>
              <a:t> and D3, I created Word Clouds for a set of philosophical texts to compare and contrast the 100 most common words used within each of the those documents</a:t>
            </a:r>
          </a:p>
        </p:txBody>
      </p:sp>
    </p:spTree>
    <p:extLst>
      <p:ext uri="{BB962C8B-B14F-4D97-AF65-F5344CB8AC3E}">
        <p14:creationId xmlns:p14="http://schemas.microsoft.com/office/powerpoint/2010/main" val="331888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Steps (Data Collection and Data cleaning) </a:t>
            </a:r>
          </a:p>
        </p:txBody>
      </p:sp>
      <p:sp>
        <p:nvSpPr>
          <p:cNvPr id="3" name="TextBox 2">
            <a:extLst>
              <a:ext uri="{FF2B5EF4-FFF2-40B4-BE49-F238E27FC236}">
                <a16:creationId xmlns:a16="http://schemas.microsoft.com/office/drawing/2014/main" id="{4691BF41-8AF3-4D1A-99CD-D9030CA8A897}"/>
              </a:ext>
            </a:extLst>
          </p:cNvPr>
          <p:cNvSpPr txBox="1"/>
          <p:nvPr/>
        </p:nvSpPr>
        <p:spPr>
          <a:xfrm>
            <a:off x="527538" y="1815278"/>
            <a:ext cx="1146956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Download Texts from Project Guttenberg</a:t>
            </a:r>
          </a:p>
          <a:p>
            <a:pPr marL="742950" lvl="1" indent="-285750">
              <a:buFont typeface="Arial" panose="020B0604020202020204" pitchFamily="34" charset="0"/>
              <a:buChar char="•"/>
            </a:pPr>
            <a:r>
              <a:rPr lang="en-US" dirty="0"/>
              <a:t>Project Guttenberg is an online resource with thousands of texts in the public domain</a:t>
            </a:r>
            <a:br>
              <a:rPr lang="en-US" dirty="0"/>
            </a:br>
            <a:endParaRPr lang="en-US" dirty="0"/>
          </a:p>
          <a:p>
            <a:pPr marL="285750" indent="-285750">
              <a:buFont typeface="Arial" panose="020B0604020202020204" pitchFamily="34" charset="0"/>
              <a:buChar char="•"/>
            </a:pPr>
            <a:r>
              <a:rPr lang="en-US" dirty="0"/>
              <a:t>After downloading each text, I had to clean the text files by removing:</a:t>
            </a:r>
          </a:p>
          <a:p>
            <a:pPr marL="742950" lvl="1" indent="-285750">
              <a:buFont typeface="Arial" panose="020B0604020202020204" pitchFamily="34" charset="0"/>
              <a:buChar char="•"/>
            </a:pPr>
            <a:r>
              <a:rPr lang="en-US" dirty="0"/>
              <a:t>All the Project Guttenberg notes</a:t>
            </a:r>
          </a:p>
          <a:p>
            <a:pPr marL="742950" lvl="1" indent="-285750">
              <a:buFont typeface="Arial" panose="020B0604020202020204" pitchFamily="34" charset="0"/>
              <a:buChar char="•"/>
            </a:pPr>
            <a:r>
              <a:rPr lang="en-US" dirty="0"/>
              <a:t>Copyright statements</a:t>
            </a:r>
          </a:p>
          <a:p>
            <a:pPr marL="742950" lvl="1" indent="-285750">
              <a:buFont typeface="Arial" panose="020B0604020202020204" pitchFamily="34" charset="0"/>
              <a:buChar char="•"/>
            </a:pPr>
            <a:r>
              <a:rPr lang="en-US" dirty="0"/>
              <a:t>Translator and Editor Introductions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90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Steps (Data Collection and Data cleaning) </a:t>
            </a:r>
          </a:p>
        </p:txBody>
      </p:sp>
      <p:graphicFrame>
        <p:nvGraphicFramePr>
          <p:cNvPr id="8" name="Table 8">
            <a:extLst>
              <a:ext uri="{FF2B5EF4-FFF2-40B4-BE49-F238E27FC236}">
                <a16:creationId xmlns:a16="http://schemas.microsoft.com/office/drawing/2014/main" id="{D7C83CCE-2E07-4A07-AB77-9F3B13D01AAE}"/>
              </a:ext>
            </a:extLst>
          </p:cNvPr>
          <p:cNvGraphicFramePr>
            <a:graphicFrameLocks noGrp="1"/>
          </p:cNvGraphicFramePr>
          <p:nvPr>
            <p:extLst>
              <p:ext uri="{D42A27DB-BD31-4B8C-83A1-F6EECF244321}">
                <p14:modId xmlns:p14="http://schemas.microsoft.com/office/powerpoint/2010/main" val="3055698439"/>
              </p:ext>
            </p:extLst>
          </p:nvPr>
        </p:nvGraphicFramePr>
        <p:xfrm>
          <a:off x="1879307" y="1815278"/>
          <a:ext cx="8214261" cy="4505960"/>
        </p:xfrm>
        <a:graphic>
          <a:graphicData uri="http://schemas.openxmlformats.org/drawingml/2006/table">
            <a:tbl>
              <a:tblPr firstRow="1" bandRow="1">
                <a:tableStyleId>{5C22544A-7EE6-4342-B048-85BDC9FD1C3A}</a:tableStyleId>
              </a:tblPr>
              <a:tblGrid>
                <a:gridCol w="2738087">
                  <a:extLst>
                    <a:ext uri="{9D8B030D-6E8A-4147-A177-3AD203B41FA5}">
                      <a16:colId xmlns:a16="http://schemas.microsoft.com/office/drawing/2014/main" val="2402288473"/>
                    </a:ext>
                  </a:extLst>
                </a:gridCol>
                <a:gridCol w="2738087">
                  <a:extLst>
                    <a:ext uri="{9D8B030D-6E8A-4147-A177-3AD203B41FA5}">
                      <a16:colId xmlns:a16="http://schemas.microsoft.com/office/drawing/2014/main" val="1698314325"/>
                    </a:ext>
                  </a:extLst>
                </a:gridCol>
                <a:gridCol w="2738087">
                  <a:extLst>
                    <a:ext uri="{9D8B030D-6E8A-4147-A177-3AD203B41FA5}">
                      <a16:colId xmlns:a16="http://schemas.microsoft.com/office/drawing/2014/main" val="2149508565"/>
                    </a:ext>
                  </a:extLst>
                </a:gridCol>
              </a:tblGrid>
              <a:tr h="370840">
                <a:tc gridSpan="3">
                  <a:txBody>
                    <a:bodyPr/>
                    <a:lstStyle/>
                    <a:p>
                      <a:pPr algn="ctr"/>
                      <a:r>
                        <a:rPr lang="en-US" dirty="0"/>
                        <a:t>Selected Philosophers and Texts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6562881"/>
                  </a:ext>
                </a:extLst>
              </a:tr>
              <a:tr h="370840">
                <a:tc>
                  <a:txBody>
                    <a:bodyPr/>
                    <a:lstStyle/>
                    <a:p>
                      <a:r>
                        <a:rPr lang="en-US" dirty="0"/>
                        <a:t>David Hume</a:t>
                      </a:r>
                    </a:p>
                  </a:txBody>
                  <a:tcPr/>
                </a:tc>
                <a:tc>
                  <a:txBody>
                    <a:bodyPr/>
                    <a:lstStyle/>
                    <a:p>
                      <a:r>
                        <a:rPr lang="en-US" dirty="0"/>
                        <a:t>Immanuel Kant</a:t>
                      </a:r>
                    </a:p>
                  </a:txBody>
                  <a:tcPr/>
                </a:tc>
                <a:tc>
                  <a:txBody>
                    <a:bodyPr/>
                    <a:lstStyle/>
                    <a:p>
                      <a:r>
                        <a:rPr lang="en-US" dirty="0"/>
                        <a:t>Friedrich Nietzsche</a:t>
                      </a:r>
                    </a:p>
                  </a:txBody>
                  <a:tcPr/>
                </a:tc>
                <a:extLst>
                  <a:ext uri="{0D108BD9-81ED-4DB2-BD59-A6C34878D82A}">
                    <a16:rowId xmlns:a16="http://schemas.microsoft.com/office/drawing/2014/main" val="117765985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An Enquiry Concerning Human </a:t>
                      </a:r>
                      <a:br>
                        <a:rPr lang="en-US" sz="1200" b="0" kern="1200" dirty="0">
                          <a:solidFill>
                            <a:schemeClr val="dk1"/>
                          </a:solidFill>
                          <a:effectLst/>
                          <a:latin typeface="+mn-lt"/>
                          <a:ea typeface="+mn-ea"/>
                          <a:cs typeface="+mn-cs"/>
                        </a:rPr>
                      </a:br>
                      <a:r>
                        <a:rPr lang="en-US" sz="1200" b="0" kern="1200" dirty="0">
                          <a:solidFill>
                            <a:schemeClr val="dk1"/>
                          </a:solidFill>
                          <a:effectLst/>
                          <a:latin typeface="+mn-lt"/>
                          <a:ea typeface="+mn-ea"/>
                          <a:cs typeface="+mn-cs"/>
                        </a:rPr>
                        <a:t>Understanding</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Critique of Judgment</a:t>
                      </a:r>
                    </a:p>
                    <a:p>
                      <a:endParaRPr lang="en-US" sz="1200" dirty="0"/>
                    </a:p>
                  </a:txBody>
                  <a:tcPr/>
                </a:tc>
                <a:tc>
                  <a:txBody>
                    <a:bodyPr/>
                    <a:lstStyle/>
                    <a:p>
                      <a:r>
                        <a:rPr lang="en-US" sz="1200" dirty="0"/>
                        <a:t>The Anti-Christ</a:t>
                      </a:r>
                    </a:p>
                  </a:txBody>
                  <a:tcPr/>
                </a:tc>
                <a:extLst>
                  <a:ext uri="{0D108BD9-81ED-4DB2-BD59-A6C34878D82A}">
                    <a16:rowId xmlns:a16="http://schemas.microsoft.com/office/drawing/2014/main" val="22041285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An Enquiry Concerning the Principles of Morals</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Critique of Pure Reason</a:t>
                      </a:r>
                    </a:p>
                    <a:p>
                      <a:endParaRPr lang="en-US" sz="1200" dirty="0"/>
                    </a:p>
                  </a:txBody>
                  <a:tcPr/>
                </a:tc>
                <a:tc>
                  <a:txBody>
                    <a:bodyPr/>
                    <a:lstStyle/>
                    <a:p>
                      <a:r>
                        <a:rPr lang="en-US" sz="1200" dirty="0"/>
                        <a:t>Beyond Good and Evil</a:t>
                      </a:r>
                    </a:p>
                  </a:txBody>
                  <a:tcPr/>
                </a:tc>
                <a:extLst>
                  <a:ext uri="{0D108BD9-81ED-4DB2-BD59-A6C34878D82A}">
                    <a16:rowId xmlns:a16="http://schemas.microsoft.com/office/drawing/2014/main" val="255667999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Dialogues Concerning Natural Religion</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Critique of Practical Reason</a:t>
                      </a:r>
                    </a:p>
                    <a:p>
                      <a:endParaRPr lang="en-US" sz="1200" dirty="0"/>
                    </a:p>
                  </a:txBody>
                  <a:tcPr/>
                </a:tc>
                <a:tc>
                  <a:txBody>
                    <a:bodyPr/>
                    <a:lstStyle/>
                    <a:p>
                      <a:r>
                        <a:rPr lang="en-US" sz="1200" dirty="0"/>
                        <a:t>Birth of Tragedy</a:t>
                      </a:r>
                    </a:p>
                  </a:txBody>
                  <a:tcPr/>
                </a:tc>
                <a:extLst>
                  <a:ext uri="{0D108BD9-81ED-4DB2-BD59-A6C34878D82A}">
                    <a16:rowId xmlns:a16="http://schemas.microsoft.com/office/drawing/2014/main" val="25016475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Treatise of Human Nature</a:t>
                      </a:r>
                    </a:p>
                    <a:p>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Grounding for a Metaphysics of Morals</a:t>
                      </a:r>
                    </a:p>
                    <a:p>
                      <a:endParaRPr lang="en-US" sz="1200" dirty="0"/>
                    </a:p>
                  </a:txBody>
                  <a:tcPr/>
                </a:tc>
                <a:tc>
                  <a:txBody>
                    <a:bodyPr/>
                    <a:lstStyle/>
                    <a:p>
                      <a:r>
                        <a:rPr lang="en-US" sz="1200" dirty="0"/>
                        <a:t>Ecce Homo</a:t>
                      </a:r>
                    </a:p>
                  </a:txBody>
                  <a:tcPr/>
                </a:tc>
                <a:extLst>
                  <a:ext uri="{0D108BD9-81ED-4DB2-BD59-A6C34878D82A}">
                    <a16:rowId xmlns:a16="http://schemas.microsoft.com/office/drawing/2014/main" val="2841523628"/>
                  </a:ext>
                </a:extLst>
              </a:tr>
              <a:tr h="370840">
                <a:tc>
                  <a:txBody>
                    <a:bodyPr/>
                    <a:lstStyle/>
                    <a:p>
                      <a:endParaRPr lang="en-US" sz="12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Prolegomena for any Future </a:t>
                      </a:r>
                      <a:r>
                        <a:rPr lang="en-US" sz="1200" b="0" kern="1200" dirty="0" err="1">
                          <a:solidFill>
                            <a:schemeClr val="dk1"/>
                          </a:solidFill>
                          <a:effectLst/>
                          <a:latin typeface="+mn-lt"/>
                          <a:ea typeface="+mn-ea"/>
                          <a:cs typeface="+mn-cs"/>
                        </a:rPr>
                        <a:t>Metaphyics</a:t>
                      </a:r>
                      <a:endParaRPr lang="en-US" sz="1200" b="0" kern="1200" dirty="0">
                        <a:solidFill>
                          <a:schemeClr val="dk1"/>
                        </a:solidFill>
                        <a:effectLst/>
                        <a:latin typeface="+mn-lt"/>
                        <a:ea typeface="+mn-ea"/>
                        <a:cs typeface="+mn-cs"/>
                      </a:endParaRPr>
                    </a:p>
                    <a:p>
                      <a:endParaRPr lang="en-US" sz="1200" dirty="0"/>
                    </a:p>
                  </a:txBody>
                  <a:tcPr/>
                </a:tc>
                <a:tc>
                  <a:txBody>
                    <a:bodyPr/>
                    <a:lstStyle/>
                    <a:p>
                      <a:r>
                        <a:rPr lang="en-US" sz="1200" dirty="0" err="1"/>
                        <a:t>Geneaology</a:t>
                      </a:r>
                      <a:r>
                        <a:rPr lang="en-US" sz="1200" dirty="0"/>
                        <a:t> of Morals</a:t>
                      </a:r>
                    </a:p>
                  </a:txBody>
                  <a:tcPr/>
                </a:tc>
                <a:extLst>
                  <a:ext uri="{0D108BD9-81ED-4DB2-BD59-A6C34878D82A}">
                    <a16:rowId xmlns:a16="http://schemas.microsoft.com/office/drawing/2014/main" val="2589575255"/>
                  </a:ext>
                </a:extLst>
              </a:tr>
              <a:tr h="370840">
                <a:tc>
                  <a:txBody>
                    <a:bodyPr/>
                    <a:lstStyle/>
                    <a:p>
                      <a:endParaRPr lang="en-US" sz="1200"/>
                    </a:p>
                  </a:txBody>
                  <a:tcPr/>
                </a:tc>
                <a:tc>
                  <a:txBody>
                    <a:bodyPr/>
                    <a:lstStyle/>
                    <a:p>
                      <a:endParaRPr lang="en-US" sz="1200"/>
                    </a:p>
                  </a:txBody>
                  <a:tcPr/>
                </a:tc>
                <a:tc>
                  <a:txBody>
                    <a:bodyPr/>
                    <a:lstStyle/>
                    <a:p>
                      <a:r>
                        <a:rPr lang="en-US" sz="1200" dirty="0"/>
                        <a:t>Human, All Too Human</a:t>
                      </a:r>
                    </a:p>
                  </a:txBody>
                  <a:tcPr/>
                </a:tc>
                <a:extLst>
                  <a:ext uri="{0D108BD9-81ED-4DB2-BD59-A6C34878D82A}">
                    <a16:rowId xmlns:a16="http://schemas.microsoft.com/office/drawing/2014/main" val="869198803"/>
                  </a:ext>
                </a:extLst>
              </a:tr>
              <a:tr h="370840">
                <a:tc>
                  <a:txBody>
                    <a:bodyPr/>
                    <a:lstStyle/>
                    <a:p>
                      <a:endParaRPr lang="en-US" sz="1200" dirty="0"/>
                    </a:p>
                  </a:txBody>
                  <a:tcPr/>
                </a:tc>
                <a:tc>
                  <a:txBody>
                    <a:bodyPr/>
                    <a:lstStyle/>
                    <a:p>
                      <a:endParaRPr lang="en-US" sz="1200"/>
                    </a:p>
                  </a:txBody>
                  <a:tcPr/>
                </a:tc>
                <a:tc>
                  <a:txBody>
                    <a:bodyPr/>
                    <a:lstStyle/>
                    <a:p>
                      <a:r>
                        <a:rPr lang="en-US" sz="1200" dirty="0"/>
                        <a:t>Joyful Wisdom</a:t>
                      </a:r>
                    </a:p>
                  </a:txBody>
                  <a:tcPr/>
                </a:tc>
                <a:extLst>
                  <a:ext uri="{0D108BD9-81ED-4DB2-BD59-A6C34878D82A}">
                    <a16:rowId xmlns:a16="http://schemas.microsoft.com/office/drawing/2014/main" val="2428252795"/>
                  </a:ext>
                </a:extLst>
              </a:tr>
              <a:tr h="370840">
                <a:tc>
                  <a:txBody>
                    <a:bodyPr/>
                    <a:lstStyle/>
                    <a:p>
                      <a:endParaRPr lang="en-US" sz="1200" dirty="0"/>
                    </a:p>
                  </a:txBody>
                  <a:tcPr/>
                </a:tc>
                <a:tc>
                  <a:txBody>
                    <a:bodyPr/>
                    <a:lstStyle/>
                    <a:p>
                      <a:endParaRPr lang="en-US" sz="1200"/>
                    </a:p>
                  </a:txBody>
                  <a:tcPr/>
                </a:tc>
                <a:tc>
                  <a:txBody>
                    <a:bodyPr/>
                    <a:lstStyle/>
                    <a:p>
                      <a:r>
                        <a:rPr lang="en-US" sz="1200" dirty="0"/>
                        <a:t>Thus Spoke Zarathustra</a:t>
                      </a:r>
                    </a:p>
                  </a:txBody>
                  <a:tcPr/>
                </a:tc>
                <a:extLst>
                  <a:ext uri="{0D108BD9-81ED-4DB2-BD59-A6C34878D82A}">
                    <a16:rowId xmlns:a16="http://schemas.microsoft.com/office/drawing/2014/main" val="2890479996"/>
                  </a:ext>
                </a:extLst>
              </a:tr>
            </a:tbl>
          </a:graphicData>
        </a:graphic>
      </p:graphicFrame>
    </p:spTree>
    <p:extLst>
      <p:ext uri="{BB962C8B-B14F-4D97-AF65-F5344CB8AC3E}">
        <p14:creationId xmlns:p14="http://schemas.microsoft.com/office/powerpoint/2010/main" val="280938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Steps (Word Frequency analysis)</a:t>
            </a:r>
          </a:p>
        </p:txBody>
      </p:sp>
      <p:sp>
        <p:nvSpPr>
          <p:cNvPr id="3" name="TextBox 2">
            <a:extLst>
              <a:ext uri="{FF2B5EF4-FFF2-40B4-BE49-F238E27FC236}">
                <a16:creationId xmlns:a16="http://schemas.microsoft.com/office/drawing/2014/main" id="{4691BF41-8AF3-4D1A-99CD-D9030CA8A897}"/>
              </a:ext>
            </a:extLst>
          </p:cNvPr>
          <p:cNvSpPr txBox="1"/>
          <p:nvPr/>
        </p:nvSpPr>
        <p:spPr>
          <a:xfrm>
            <a:off x="527538" y="1815278"/>
            <a:ext cx="1146956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Once the texts were downloaded and cleaned, I used </a:t>
            </a:r>
            <a:r>
              <a:rPr lang="en-US" dirty="0" err="1"/>
              <a:t>SKLearn</a:t>
            </a:r>
            <a:r>
              <a:rPr lang="en-US" dirty="0"/>
              <a:t> to do a word frequency analysis on each text.</a:t>
            </a:r>
          </a:p>
          <a:p>
            <a:pPr marL="742950" lvl="1" indent="-285750">
              <a:buFont typeface="Arial" panose="020B0604020202020204" pitchFamily="34" charset="0"/>
              <a:buChar char="•"/>
            </a:pPr>
            <a:r>
              <a:rPr lang="en-US" dirty="0"/>
              <a:t>Read each file from the filesystem, and save a text stream of the file into a variable.</a:t>
            </a:r>
          </a:p>
          <a:p>
            <a:pPr marL="742950" lvl="1" indent="-285750">
              <a:buFont typeface="Arial" panose="020B0604020202020204" pitchFamily="34" charset="0"/>
              <a:buChar char="•"/>
            </a:pPr>
            <a:r>
              <a:rPr lang="en-US" dirty="0"/>
              <a:t>Pass that text stream into a function [</a:t>
            </a:r>
            <a:r>
              <a:rPr lang="en-US" dirty="0" err="1"/>
              <a:t>get_most_common_words</a:t>
            </a:r>
            <a:r>
              <a:rPr lang="en-US" dirty="0"/>
              <a:t>(</a:t>
            </a:r>
            <a:r>
              <a:rPr lang="en-US" dirty="0" err="1"/>
              <a:t>textStream</a:t>
            </a:r>
            <a:r>
              <a:rPr lang="en-US" dirty="0"/>
              <a:t>)] to compute the 100 most common words in the text, removing common stop words from the analysis.</a:t>
            </a:r>
            <a:br>
              <a:rPr lang="en-US" dirty="0"/>
            </a:br>
            <a:endParaRPr lang="en-US" dirty="0"/>
          </a:p>
          <a:p>
            <a:pPr marL="742950" lvl="1" indent="-285750">
              <a:buFont typeface="Arial" panose="020B0604020202020204" pitchFamily="34" charset="0"/>
              <a:buChar char="•"/>
            </a:pPr>
            <a:r>
              <a:rPr lang="en-US" dirty="0"/>
              <a:t>The function returns a list of tuples containing the word and its count within the text</a:t>
            </a:r>
          </a:p>
          <a:p>
            <a:pPr marL="1200150" lvl="2" indent="-285750">
              <a:buFont typeface="Arial" panose="020B0604020202020204" pitchFamily="34" charset="0"/>
              <a:buChar char="•"/>
            </a:pPr>
            <a:r>
              <a:rPr lang="en-US" dirty="0"/>
              <a:t>Example (Hume’s Enquiry Concerning Human Understanding):</a:t>
            </a:r>
          </a:p>
          <a:p>
            <a:pPr marL="1657350" lvl="3" indent="-285750">
              <a:buFont typeface="Arial" panose="020B0604020202020204" pitchFamily="34" charset="0"/>
              <a:buChar char="•"/>
            </a:pPr>
            <a:r>
              <a:rPr lang="en-US" dirty="0" err="1"/>
              <a:t>enquiry_text</a:t>
            </a:r>
            <a:r>
              <a:rPr lang="en-US" dirty="0"/>
              <a:t> = </a:t>
            </a:r>
            <a:r>
              <a:rPr lang="en-US" dirty="0" err="1"/>
              <a:t>read_file</a:t>
            </a:r>
            <a:r>
              <a:rPr lang="en-US" dirty="0"/>
              <a:t>('texts/</a:t>
            </a:r>
            <a:r>
              <a:rPr lang="en-US" dirty="0" err="1"/>
              <a:t>hume</a:t>
            </a:r>
            <a:r>
              <a:rPr lang="en-US" dirty="0"/>
              <a:t>/enquiryhumanunderstanding.txt')</a:t>
            </a:r>
          </a:p>
          <a:p>
            <a:pPr marL="1657350" lvl="3" indent="-285750">
              <a:buFont typeface="Arial" panose="020B0604020202020204" pitchFamily="34" charset="0"/>
              <a:buChar char="•"/>
            </a:pPr>
            <a:r>
              <a:rPr lang="en-US" dirty="0" err="1"/>
              <a:t>enquiry_ngrams</a:t>
            </a:r>
            <a:r>
              <a:rPr lang="en-US" dirty="0"/>
              <a:t> = </a:t>
            </a:r>
            <a:r>
              <a:rPr lang="en-US" dirty="0" err="1"/>
              <a:t>get_most_common_words</a:t>
            </a:r>
            <a:r>
              <a:rPr lang="en-US" dirty="0"/>
              <a:t>(</a:t>
            </a:r>
            <a:r>
              <a:rPr lang="en-US" dirty="0" err="1"/>
              <a:t>enquiry_text</a:t>
            </a:r>
            <a:r>
              <a:rPr lang="en-US" dirty="0"/>
              <a:t>)</a:t>
            </a:r>
          </a:p>
          <a:p>
            <a:pPr marL="1657350" lvl="3" indent="-285750">
              <a:buFont typeface="Arial" panose="020B0604020202020204" pitchFamily="34" charset="0"/>
              <a:buChar char="•"/>
            </a:pPr>
            <a:r>
              <a:rPr lang="en-US" dirty="0"/>
              <a:t>[('nature', 200), ('experience', 166), (</a:t>
            </a:r>
            <a:r>
              <a:rPr lang="en-US" dirty="0" err="1"/>
              <a:t>'cause</a:t>
            </a:r>
            <a:r>
              <a:rPr lang="en-US" dirty="0"/>
              <a:t>', 155)….]</a:t>
            </a:r>
            <a:br>
              <a:rPr lang="en-US" dirty="0"/>
            </a:br>
            <a:endParaRPr lang="en-US" dirty="0"/>
          </a:p>
          <a:p>
            <a:pPr marL="742950" lvl="1" indent="-285750">
              <a:buFont typeface="Arial" panose="020B0604020202020204" pitchFamily="34" charset="0"/>
              <a:buChar char="•"/>
            </a:pPr>
            <a:r>
              <a:rPr lang="en-US" dirty="0"/>
              <a:t>After each text by each philosopher was analyzed, then combine all the texts from that philosopher into a single </a:t>
            </a:r>
            <a:r>
              <a:rPr lang="en-US" dirty="0" err="1"/>
              <a:t>textstream</a:t>
            </a:r>
            <a:r>
              <a:rPr lang="en-US" dirty="0"/>
              <a:t>, and then perform the analysis on the entire corpus of that philosopher</a:t>
            </a:r>
          </a:p>
          <a:p>
            <a:pPr marL="1200150" lvl="2" indent="-285750">
              <a:buFont typeface="Arial" panose="020B0604020202020204" pitchFamily="34" charset="0"/>
              <a:buChar char="•"/>
            </a:pPr>
            <a:r>
              <a:rPr lang="en-US" dirty="0"/>
              <a:t>Example (Hume)</a:t>
            </a:r>
          </a:p>
          <a:p>
            <a:pPr marL="1657350" lvl="3" indent="-285750">
              <a:buFont typeface="Arial" panose="020B0604020202020204" pitchFamily="34" charset="0"/>
              <a:buChar char="•"/>
            </a:pPr>
            <a:r>
              <a:rPr lang="en-US" dirty="0" err="1"/>
              <a:t>hume_text</a:t>
            </a:r>
            <a:r>
              <a:rPr lang="en-US" dirty="0"/>
              <a:t> = </a:t>
            </a:r>
            <a:r>
              <a:rPr lang="en-US" dirty="0" err="1"/>
              <a:t>enquiry_text</a:t>
            </a:r>
            <a:r>
              <a:rPr lang="en-US" dirty="0"/>
              <a:t> + </a:t>
            </a:r>
            <a:r>
              <a:rPr lang="en-US" dirty="0" err="1"/>
              <a:t>humannature_text</a:t>
            </a:r>
            <a:r>
              <a:rPr lang="en-US" dirty="0"/>
              <a:t> + </a:t>
            </a:r>
            <a:r>
              <a:rPr lang="en-US" dirty="0" err="1"/>
              <a:t>naturalreligion_text</a:t>
            </a:r>
            <a:r>
              <a:rPr lang="en-US" dirty="0"/>
              <a:t> + </a:t>
            </a:r>
            <a:r>
              <a:rPr lang="en-US" dirty="0" err="1"/>
              <a:t>humemorals_text</a:t>
            </a:r>
            <a:endParaRPr lang="en-US" dirty="0"/>
          </a:p>
          <a:p>
            <a:pPr marL="1657350" lvl="3" indent="-285750">
              <a:buFont typeface="Arial" panose="020B0604020202020204" pitchFamily="34" charset="0"/>
              <a:buChar char="•"/>
            </a:pPr>
            <a:r>
              <a:rPr lang="en-US" dirty="0" err="1"/>
              <a:t>hume_ngrams</a:t>
            </a:r>
            <a:r>
              <a:rPr lang="en-US" dirty="0"/>
              <a:t> = </a:t>
            </a:r>
            <a:r>
              <a:rPr lang="en-US" dirty="0" err="1"/>
              <a:t>get_most_common_words</a:t>
            </a:r>
            <a:r>
              <a:rPr lang="en-US" dirty="0"/>
              <a:t>(</a:t>
            </a:r>
            <a:r>
              <a:rPr lang="en-US" dirty="0" err="1"/>
              <a:t>hume_text</a:t>
            </a:r>
            <a:r>
              <a:rPr lang="en-US" dirty="0"/>
              <a: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07672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Steps (json)</a:t>
            </a:r>
          </a:p>
        </p:txBody>
      </p:sp>
      <p:sp>
        <p:nvSpPr>
          <p:cNvPr id="3" name="TextBox 2">
            <a:extLst>
              <a:ext uri="{FF2B5EF4-FFF2-40B4-BE49-F238E27FC236}">
                <a16:creationId xmlns:a16="http://schemas.microsoft.com/office/drawing/2014/main" id="{4691BF41-8AF3-4D1A-99CD-D9030CA8A897}"/>
              </a:ext>
            </a:extLst>
          </p:cNvPr>
          <p:cNvSpPr txBox="1"/>
          <p:nvPr/>
        </p:nvSpPr>
        <p:spPr>
          <a:xfrm>
            <a:off x="514350" y="1815278"/>
            <a:ext cx="1146956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Once the word frequency objects were created, they had to be converted into a list of dictionaries. This was done using list comprehensions and a custom </a:t>
            </a:r>
            <a:r>
              <a:rPr lang="en-US" dirty="0" err="1"/>
              <a:t>format_tuple</a:t>
            </a:r>
            <a:r>
              <a:rPr lang="en-US" dirty="0"/>
              <a:t>() function that cast each tuple into a dictionary item</a:t>
            </a:r>
          </a:p>
          <a:p>
            <a:pPr marL="742950" lvl="1" indent="-285750">
              <a:buFont typeface="Arial" panose="020B0604020202020204" pitchFamily="34" charset="0"/>
              <a:buChar char="•"/>
            </a:pPr>
            <a:r>
              <a:rPr lang="en-US" dirty="0"/>
              <a:t>Example</a:t>
            </a:r>
          </a:p>
          <a:p>
            <a:pPr marL="1200150" lvl="2" indent="-285750">
              <a:buFont typeface="Arial" panose="020B0604020202020204" pitchFamily="34" charset="0"/>
              <a:buChar char="•"/>
            </a:pPr>
            <a:r>
              <a:rPr lang="en-US" dirty="0" err="1"/>
              <a:t>enquiry_dictlist</a:t>
            </a:r>
            <a:r>
              <a:rPr lang="en-US" dirty="0"/>
              <a:t> = [</a:t>
            </a:r>
            <a:r>
              <a:rPr lang="en-US" dirty="0" err="1"/>
              <a:t>format_tuple</a:t>
            </a:r>
            <a:r>
              <a:rPr lang="en-US" dirty="0"/>
              <a:t>(item) for item in </a:t>
            </a:r>
            <a:r>
              <a:rPr lang="en-US" dirty="0" err="1"/>
              <a:t>enquiry_ngrams</a:t>
            </a:r>
            <a:r>
              <a:rPr lang="en-US" dirty="0"/>
              <a:t> ]</a:t>
            </a:r>
            <a:br>
              <a:rPr lang="en-US" dirty="0"/>
            </a:br>
            <a:endParaRPr lang="en-US" dirty="0"/>
          </a:p>
          <a:p>
            <a:pPr marL="285750" indent="-285750">
              <a:buFont typeface="Arial" panose="020B0604020202020204" pitchFamily="34" charset="0"/>
              <a:buChar char="•"/>
            </a:pPr>
            <a:r>
              <a:rPr lang="en-US" dirty="0"/>
              <a:t>Once all  _</a:t>
            </a:r>
            <a:r>
              <a:rPr lang="en-US" dirty="0" err="1"/>
              <a:t>dictlists</a:t>
            </a:r>
            <a:r>
              <a:rPr lang="en-US" dirty="0"/>
              <a:t> were created, create a dictionary of all the dictionaries, and then save that off as a JSON</a:t>
            </a:r>
          </a:p>
          <a:p>
            <a:pPr marL="742950" lvl="1" indent="-285750">
              <a:buFont typeface="Arial" panose="020B0604020202020204" pitchFamily="34" charset="0"/>
              <a:buChar char="•"/>
            </a:pPr>
            <a:r>
              <a:rPr lang="en-US" dirty="0"/>
              <a:t>Example</a:t>
            </a:r>
          </a:p>
          <a:p>
            <a:pPr marL="1200150" lvl="2" indent="-285750">
              <a:buFont typeface="Arial" panose="020B0604020202020204" pitchFamily="34" charset="0"/>
              <a:buChar char="•"/>
            </a:pPr>
            <a:r>
              <a:rPr lang="en-US" dirty="0" err="1"/>
              <a:t>word_dictionary</a:t>
            </a:r>
            <a:r>
              <a:rPr lang="en-US" dirty="0"/>
              <a:t> = </a:t>
            </a:r>
            <a:br>
              <a:rPr lang="en-US" dirty="0"/>
            </a:br>
            <a:r>
              <a:rPr lang="en-US" dirty="0"/>
              <a:t>{ 'Hume: All': </a:t>
            </a:r>
            <a:r>
              <a:rPr lang="en-US" dirty="0" err="1"/>
              <a:t>hume_dictlist</a:t>
            </a:r>
            <a:r>
              <a:rPr lang="en-US" dirty="0"/>
              <a:t>, </a:t>
            </a:r>
            <a:br>
              <a:rPr lang="en-US" dirty="0"/>
            </a:br>
            <a:r>
              <a:rPr lang="en-US" dirty="0"/>
              <a:t>'Hume: An Enquiry Concerning Human Understanding' : </a:t>
            </a:r>
            <a:r>
              <a:rPr lang="en-US" dirty="0" err="1"/>
              <a:t>enquiry_dictlist</a:t>
            </a:r>
            <a:r>
              <a:rPr lang="en-US" dirty="0"/>
              <a:t>,</a:t>
            </a:r>
            <a:br>
              <a:rPr lang="en-US" dirty="0"/>
            </a:br>
            <a:r>
              <a:rPr lang="en-US" dirty="0"/>
              <a:t>'Hume: An Enquiry Concerning the Principles of Morals':</a:t>
            </a:r>
            <a:r>
              <a:rPr lang="en-US" dirty="0" err="1"/>
              <a:t>humemorals_dictlist</a:t>
            </a:r>
            <a:r>
              <a:rPr lang="en-US" dirty="0"/>
              <a:t>, </a:t>
            </a:r>
            <a:br>
              <a:rPr lang="en-US" dirty="0"/>
            </a:br>
            <a:r>
              <a:rPr lang="en-US" dirty="0"/>
              <a:t>'Hume: Dialogues Concerning Natural Religion': </a:t>
            </a:r>
            <a:r>
              <a:rPr lang="en-US" dirty="0" err="1"/>
              <a:t>naturalreligion_dictlist</a:t>
            </a:r>
            <a:r>
              <a:rPr lang="en-US" dirty="0"/>
              <a:t>, </a:t>
            </a:r>
            <a:br>
              <a:rPr lang="en-US" dirty="0"/>
            </a:br>
            <a:r>
              <a:rPr lang="en-US" dirty="0"/>
              <a:t>'Hume: Treatise of Human Nature':</a:t>
            </a:r>
            <a:r>
              <a:rPr lang="en-US" dirty="0" err="1"/>
              <a:t>humannature_dictlist</a:t>
            </a:r>
            <a:r>
              <a:rPr lang="en-US" dirty="0"/>
              <a:t>, …. }</a:t>
            </a:r>
            <a:br>
              <a:rPr lang="en-US" dirty="0"/>
            </a:br>
            <a:endParaRPr lang="en-US" dirty="0"/>
          </a:p>
          <a:p>
            <a:pPr marL="285750" indent="-285750">
              <a:buFont typeface="Arial" panose="020B0604020202020204" pitchFamily="34" charset="0"/>
              <a:buChar char="•"/>
            </a:pPr>
            <a:r>
              <a:rPr lang="en-US" dirty="0"/>
              <a:t>The key for each _</a:t>
            </a:r>
            <a:r>
              <a:rPr lang="en-US" dirty="0" err="1"/>
              <a:t>dictlist</a:t>
            </a:r>
            <a:r>
              <a:rPr lang="en-US" dirty="0"/>
              <a:t> then functioned as the search term for the website. </a:t>
            </a:r>
            <a:br>
              <a:rPr lang="en-US" dirty="0"/>
            </a:b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53905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Steps (website)</a:t>
            </a:r>
          </a:p>
        </p:txBody>
      </p:sp>
      <p:sp>
        <p:nvSpPr>
          <p:cNvPr id="3" name="TextBox 2">
            <a:extLst>
              <a:ext uri="{FF2B5EF4-FFF2-40B4-BE49-F238E27FC236}">
                <a16:creationId xmlns:a16="http://schemas.microsoft.com/office/drawing/2014/main" id="{4691BF41-8AF3-4D1A-99CD-D9030CA8A897}"/>
              </a:ext>
            </a:extLst>
          </p:cNvPr>
          <p:cNvSpPr txBox="1"/>
          <p:nvPr/>
        </p:nvSpPr>
        <p:spPr>
          <a:xfrm>
            <a:off x="514350" y="1815278"/>
            <a:ext cx="1146956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website and word clouds were built with HTML, Bootstrap, and D3</a:t>
            </a:r>
            <a:br>
              <a:rPr lang="en-US" dirty="0"/>
            </a:br>
            <a:endParaRPr lang="en-US" dirty="0"/>
          </a:p>
          <a:p>
            <a:pPr marL="285750" indent="-285750">
              <a:buFont typeface="Arial" panose="020B0604020202020204" pitchFamily="34" charset="0"/>
              <a:buChar char="•"/>
            </a:pPr>
            <a:r>
              <a:rPr lang="en-US" dirty="0"/>
              <a:t>D3 does not have a standard </a:t>
            </a:r>
            <a:r>
              <a:rPr lang="en-US" dirty="0" err="1"/>
              <a:t>WordCloud</a:t>
            </a:r>
            <a:r>
              <a:rPr lang="en-US" dirty="0"/>
              <a:t> library, but there is an open-sourced additional library that was developed and is maintained separately from the standard D3 codebase (d3.layout.cloud.js).</a:t>
            </a:r>
            <a:br>
              <a:rPr lang="en-US" dirty="0"/>
            </a:br>
            <a:endParaRPr lang="en-US" dirty="0"/>
          </a:p>
          <a:p>
            <a:pPr marL="285750" indent="-285750">
              <a:buFont typeface="Arial" panose="020B0604020202020204" pitchFamily="34" charset="0"/>
              <a:buChar char="•"/>
            </a:pPr>
            <a:r>
              <a:rPr lang="en-US" dirty="0"/>
              <a:t>The main parts needed to build this site were as follows:</a:t>
            </a:r>
          </a:p>
          <a:p>
            <a:pPr marL="742950" lvl="1" indent="-285750">
              <a:buFont typeface="Arial" panose="020B0604020202020204" pitchFamily="34" charset="0"/>
              <a:buChar char="•"/>
            </a:pPr>
            <a:r>
              <a:rPr lang="en-US" dirty="0"/>
              <a:t>Create an HTML page with two separate SVG containers, one for each word cloud. </a:t>
            </a:r>
          </a:p>
          <a:p>
            <a:pPr marL="742950" lvl="1" indent="-285750">
              <a:buFont typeface="Arial" panose="020B0604020202020204" pitchFamily="34" charset="0"/>
              <a:buChar char="•"/>
            </a:pPr>
            <a:r>
              <a:rPr lang="en-US" dirty="0"/>
              <a:t>Read the keys from the JSON into each of the Select Menus</a:t>
            </a:r>
          </a:p>
          <a:p>
            <a:pPr marL="742950" lvl="1" indent="-285750">
              <a:buFont typeface="Arial" panose="020B0604020202020204" pitchFamily="34" charset="0"/>
              <a:buChar char="•"/>
            </a:pPr>
            <a:r>
              <a:rPr lang="en-US" dirty="0"/>
              <a:t>When a menu is changed, filter the JSON to pull out only the selected key’s dictionary, and then pass that object into the </a:t>
            </a:r>
            <a:r>
              <a:rPr lang="en-US" dirty="0" err="1"/>
              <a:t>wordcloud</a:t>
            </a:r>
            <a:r>
              <a:rPr lang="en-US" dirty="0"/>
              <a:t> layout function for that particular menu</a:t>
            </a:r>
          </a:p>
          <a:p>
            <a:pPr marL="742950" lvl="1" indent="-285750">
              <a:buFont typeface="Arial" panose="020B0604020202020204" pitchFamily="34" charset="0"/>
              <a:buChar char="•"/>
            </a:pPr>
            <a:r>
              <a:rPr lang="en-US" dirty="0"/>
              <a:t>The layout function then creates the word cloud, where the font size of each word is based on a </a:t>
            </a:r>
            <a:br>
              <a:rPr lang="en-US" dirty="0"/>
            </a:br>
            <a:r>
              <a:rPr lang="en-US" b="1" dirty="0"/>
              <a:t>scaled transformation </a:t>
            </a:r>
            <a:r>
              <a:rPr lang="en-US" dirty="0"/>
              <a:t>of the respective word’s frequency in the text.</a:t>
            </a:r>
          </a:p>
          <a:p>
            <a:pPr marL="742950" lvl="1" indent="-285750">
              <a:buFont typeface="Arial" panose="020B0604020202020204" pitchFamily="34" charset="0"/>
              <a:buChar char="•"/>
            </a:pPr>
            <a:endParaRPr lang="en-US" dirty="0"/>
          </a:p>
          <a:p>
            <a:br>
              <a:rPr lang="en-US" dirty="0"/>
            </a:b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00306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Steps (d3)</a:t>
            </a:r>
          </a:p>
        </p:txBody>
      </p:sp>
      <p:sp>
        <p:nvSpPr>
          <p:cNvPr id="3" name="TextBox 2">
            <a:extLst>
              <a:ext uri="{FF2B5EF4-FFF2-40B4-BE49-F238E27FC236}">
                <a16:creationId xmlns:a16="http://schemas.microsoft.com/office/drawing/2014/main" id="{4691BF41-8AF3-4D1A-99CD-D9030CA8A897}"/>
              </a:ext>
            </a:extLst>
          </p:cNvPr>
          <p:cNvSpPr txBox="1"/>
          <p:nvPr/>
        </p:nvSpPr>
        <p:spPr>
          <a:xfrm>
            <a:off x="501161" y="1815278"/>
            <a:ext cx="11469566" cy="6186309"/>
          </a:xfrm>
          <a:prstGeom prst="rect">
            <a:avLst/>
          </a:prstGeom>
          <a:noFill/>
        </p:spPr>
        <p:txBody>
          <a:bodyPr wrap="square" rtlCol="0">
            <a:spAutoFit/>
          </a:bodyPr>
          <a:lstStyle/>
          <a:p>
            <a:pPr marL="285750" indent="-285750">
              <a:buFont typeface="Arial" panose="020B0604020202020204" pitchFamily="34" charset="0"/>
              <a:buChar char="•"/>
            </a:pPr>
            <a:r>
              <a:rPr lang="en-US" dirty="0"/>
              <a:t>Scale Transformation of Font Size</a:t>
            </a:r>
          </a:p>
          <a:p>
            <a:pPr marL="742950" lvl="1" indent="-285750">
              <a:buFont typeface="Arial" panose="020B0604020202020204" pitchFamily="34" charset="0"/>
              <a:buChar char="•"/>
            </a:pPr>
            <a:r>
              <a:rPr lang="en-US" dirty="0"/>
              <a:t>The Word Cloud library defaults to using the Square Root of the Count Frequency to determine the font size for each of the selected words.</a:t>
            </a:r>
          </a:p>
          <a:p>
            <a:pPr marL="742950" lvl="1" indent="-285750">
              <a:buFont typeface="Arial" panose="020B0604020202020204" pitchFamily="34" charset="0"/>
              <a:buChar char="•"/>
            </a:pPr>
            <a:r>
              <a:rPr lang="en-US" dirty="0"/>
              <a:t>This wouldn’t work here, because in comparing different texts and different authors who use different words, those differences in base frequency won’t properly map to the respective importance of those words relative to others in the word cloud. </a:t>
            </a:r>
          </a:p>
          <a:p>
            <a:pPr marL="1200150" lvl="2" indent="-285750">
              <a:buFont typeface="Arial" panose="020B0604020202020204" pitchFamily="34" charset="0"/>
              <a:buChar char="•"/>
            </a:pPr>
            <a:r>
              <a:rPr lang="en-US" dirty="0"/>
              <a:t>Example:</a:t>
            </a:r>
          </a:p>
          <a:p>
            <a:pPr marL="1657350" lvl="3" indent="-285750">
              <a:buFont typeface="Arial" panose="020B0604020202020204" pitchFamily="34" charset="0"/>
              <a:buChar char="•"/>
            </a:pPr>
            <a:r>
              <a:rPr lang="en-US" dirty="0"/>
              <a:t>David Hume uses “Nature” 200 times in his ‘Enquiry of Human Understanding’. This is his most important term in that book.</a:t>
            </a:r>
          </a:p>
          <a:p>
            <a:pPr marL="1657350" lvl="3" indent="-285750">
              <a:buFont typeface="Arial" panose="020B0604020202020204" pitchFamily="34" charset="0"/>
              <a:buChar char="•"/>
            </a:pPr>
            <a:r>
              <a:rPr lang="en-US" dirty="0"/>
              <a:t>Immanuel Kant uses “Reason” 1100+ times in his ‘Critique of Pure Reason’. That is his most important term</a:t>
            </a:r>
          </a:p>
          <a:p>
            <a:pPr marL="742950" lvl="1" indent="-285750">
              <a:buFont typeface="Arial" panose="020B0604020202020204" pitchFamily="34" charset="0"/>
              <a:buChar char="•"/>
            </a:pPr>
            <a:r>
              <a:rPr lang="en-US" dirty="0"/>
              <a:t>We want font size to be scaled based on importance within a text, so we have to use D3’s </a:t>
            </a:r>
            <a:r>
              <a:rPr lang="en-US" dirty="0" err="1"/>
              <a:t>scaleLinear</a:t>
            </a:r>
            <a:r>
              <a:rPr lang="en-US" dirty="0"/>
              <a:t>  to map the domain frequency to a normalized range. This is done within the </a:t>
            </a:r>
            <a:r>
              <a:rPr lang="en-US" dirty="0" err="1"/>
              <a:t>selectText</a:t>
            </a:r>
            <a:r>
              <a:rPr lang="en-US" dirty="0"/>
              <a:t>() function, which reads in the dictionary for the </a:t>
            </a:r>
            <a:r>
              <a:rPr lang="en-US" dirty="0" err="1"/>
              <a:t>selectedText</a:t>
            </a:r>
            <a:r>
              <a:rPr lang="en-US" dirty="0"/>
              <a:t> and then maps the frequency to a standardized font size.</a:t>
            </a:r>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br>
              <a:rPr lang="en-US" dirty="0"/>
            </a:b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15595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602273"/>
            <a:ext cx="10993549" cy="266595"/>
          </a:xfrm>
        </p:spPr>
        <p:txBody>
          <a:bodyPr>
            <a:normAutofit fontScale="90000"/>
          </a:bodyPr>
          <a:lstStyle/>
          <a:p>
            <a:r>
              <a:rPr lang="en-US" sz="1200" dirty="0"/>
              <a:t>Visualizing concepts in philosophy</a:t>
            </a:r>
          </a:p>
        </p:txBody>
      </p:sp>
      <p:sp>
        <p:nvSpPr>
          <p:cNvPr id="4" name="Subtitle 3">
            <a:extLst>
              <a:ext uri="{FF2B5EF4-FFF2-40B4-BE49-F238E27FC236}">
                <a16:creationId xmlns:a16="http://schemas.microsoft.com/office/drawing/2014/main" id="{42525E04-EC81-4919-95C6-7686A9E5DDF4}"/>
              </a:ext>
            </a:extLst>
          </p:cNvPr>
          <p:cNvSpPr>
            <a:spLocks noGrp="1"/>
          </p:cNvSpPr>
          <p:nvPr>
            <p:ph type="subTitle" idx="1"/>
          </p:nvPr>
        </p:nvSpPr>
        <p:spPr>
          <a:xfrm>
            <a:off x="446536" y="1224957"/>
            <a:ext cx="10993546" cy="590321"/>
          </a:xfrm>
        </p:spPr>
        <p:txBody>
          <a:bodyPr/>
          <a:lstStyle/>
          <a:p>
            <a:r>
              <a:rPr lang="en-US" dirty="0"/>
              <a:t>Steps (d3)</a:t>
            </a:r>
          </a:p>
        </p:txBody>
      </p:sp>
      <p:sp>
        <p:nvSpPr>
          <p:cNvPr id="3" name="TextBox 2">
            <a:extLst>
              <a:ext uri="{FF2B5EF4-FFF2-40B4-BE49-F238E27FC236}">
                <a16:creationId xmlns:a16="http://schemas.microsoft.com/office/drawing/2014/main" id="{4691BF41-8AF3-4D1A-99CD-D9030CA8A897}"/>
              </a:ext>
            </a:extLst>
          </p:cNvPr>
          <p:cNvSpPr txBox="1"/>
          <p:nvPr/>
        </p:nvSpPr>
        <p:spPr>
          <a:xfrm>
            <a:off x="501161" y="1815278"/>
            <a:ext cx="11469566" cy="5170646"/>
          </a:xfrm>
          <a:prstGeom prst="rect">
            <a:avLst/>
          </a:prstGeom>
          <a:noFill/>
        </p:spPr>
        <p:txBody>
          <a:bodyPr wrap="square" rtlCol="0">
            <a:spAutoFit/>
          </a:bodyPr>
          <a:lstStyle/>
          <a:p>
            <a:pPr marL="285750" indent="-285750">
              <a:buFont typeface="Arial" panose="020B0604020202020204" pitchFamily="34" charset="0"/>
              <a:buChar char="•"/>
            </a:pPr>
            <a:r>
              <a:rPr lang="en-US" dirty="0"/>
              <a:t>Scale Transformation of Font Size</a:t>
            </a:r>
          </a:p>
          <a:p>
            <a:pPr lvl="1"/>
            <a:endParaRPr lang="en-US" sz="1200" dirty="0"/>
          </a:p>
          <a:p>
            <a:r>
              <a:rPr lang="en-US" sz="1200" dirty="0"/>
              <a:t>function </a:t>
            </a:r>
            <a:r>
              <a:rPr lang="en-US" sz="1200" dirty="0" err="1"/>
              <a:t>showText</a:t>
            </a:r>
            <a:r>
              <a:rPr lang="en-US" sz="1200" dirty="0"/>
              <a:t>(</a:t>
            </a:r>
            <a:r>
              <a:rPr lang="en-US" sz="1200" dirty="0" err="1"/>
              <a:t>selectedText</a:t>
            </a:r>
            <a:r>
              <a:rPr lang="en-US" sz="1200" dirty="0"/>
              <a:t>, </a:t>
            </a:r>
            <a:r>
              <a:rPr lang="en-US" sz="1200" dirty="0" err="1"/>
              <a:t>menuNum</a:t>
            </a:r>
            <a:r>
              <a:rPr lang="en-US" sz="1200" dirty="0"/>
              <a:t>) {</a:t>
            </a:r>
          </a:p>
          <a:p>
            <a:r>
              <a:rPr lang="en-US" sz="1200" dirty="0"/>
              <a:t>        if (</a:t>
            </a:r>
            <a:r>
              <a:rPr lang="en-US" sz="1200" dirty="0" err="1"/>
              <a:t>selectedText</a:t>
            </a:r>
            <a:r>
              <a:rPr lang="en-US" sz="1200" dirty="0"/>
              <a:t> !== '...Select Text...') {</a:t>
            </a:r>
          </a:p>
          <a:p>
            <a:r>
              <a:rPr lang="en-US" sz="1200" dirty="0"/>
              <a:t>            </a:t>
            </a:r>
            <a:r>
              <a:rPr lang="en-US" sz="1200" dirty="0" err="1"/>
              <a:t>wordValues</a:t>
            </a:r>
            <a:r>
              <a:rPr lang="en-US" sz="1200" dirty="0"/>
              <a:t> = data[</a:t>
            </a:r>
            <a:r>
              <a:rPr lang="en-US" sz="1200" dirty="0" err="1"/>
              <a:t>selectedText</a:t>
            </a:r>
            <a:r>
              <a:rPr lang="en-US" sz="1200" dirty="0"/>
              <a:t>]</a:t>
            </a:r>
            <a:br>
              <a:rPr lang="en-US" sz="1200" dirty="0"/>
            </a:br>
            <a:endParaRPr lang="en-US" sz="1200" dirty="0"/>
          </a:p>
          <a:p>
            <a:r>
              <a:rPr lang="en-US" sz="1600" b="1" dirty="0"/>
              <a:t>            </a:t>
            </a:r>
            <a:r>
              <a:rPr lang="en-US" sz="1600" b="1" dirty="0" err="1"/>
              <a:t>minVal</a:t>
            </a:r>
            <a:r>
              <a:rPr lang="en-US" sz="1600" b="1" dirty="0"/>
              <a:t> = d3.min(</a:t>
            </a:r>
            <a:r>
              <a:rPr lang="en-US" sz="1600" b="1" dirty="0" err="1"/>
              <a:t>wordValues</a:t>
            </a:r>
            <a:r>
              <a:rPr lang="en-US" sz="1600" b="1" dirty="0"/>
              <a:t>, v=&gt;+</a:t>
            </a:r>
            <a:r>
              <a:rPr lang="en-US" sz="1600" b="1" dirty="0" err="1"/>
              <a:t>v.value</a:t>
            </a:r>
            <a:r>
              <a:rPr lang="en-US" sz="1600" b="1" dirty="0"/>
              <a:t>)</a:t>
            </a:r>
          </a:p>
          <a:p>
            <a:r>
              <a:rPr lang="en-US" sz="1600" b="1" dirty="0"/>
              <a:t>            </a:t>
            </a:r>
            <a:r>
              <a:rPr lang="en-US" sz="1600" b="1" dirty="0" err="1"/>
              <a:t>maxVal</a:t>
            </a:r>
            <a:r>
              <a:rPr lang="en-US" sz="1600" b="1" dirty="0"/>
              <a:t> = d3.max(</a:t>
            </a:r>
            <a:r>
              <a:rPr lang="en-US" sz="1600" b="1" dirty="0" err="1"/>
              <a:t>wordValues</a:t>
            </a:r>
            <a:r>
              <a:rPr lang="en-US" sz="1600" b="1" dirty="0"/>
              <a:t>, v=&gt;+</a:t>
            </a:r>
            <a:r>
              <a:rPr lang="en-US" sz="1600" b="1" dirty="0" err="1"/>
              <a:t>v.value</a:t>
            </a:r>
            <a:r>
              <a:rPr lang="en-US" sz="1600" b="1" dirty="0"/>
              <a:t>)</a:t>
            </a:r>
            <a:br>
              <a:rPr lang="en-US" sz="1600" b="1" dirty="0"/>
            </a:br>
            <a:r>
              <a:rPr lang="en-US" sz="1600" b="1" dirty="0"/>
              <a:t>            let </a:t>
            </a:r>
            <a:r>
              <a:rPr lang="en-US" sz="1600" b="1" dirty="0" err="1"/>
              <a:t>scaleType</a:t>
            </a:r>
            <a:r>
              <a:rPr lang="en-US" sz="1600" b="1" dirty="0"/>
              <a:t> = d3.scaleLinear()</a:t>
            </a:r>
          </a:p>
          <a:p>
            <a:r>
              <a:rPr lang="en-US" sz="1600" b="1" dirty="0"/>
              <a:t>                .domain([</a:t>
            </a:r>
            <a:r>
              <a:rPr lang="en-US" sz="1600" b="1" dirty="0" err="1"/>
              <a:t>minVal,maxVal</a:t>
            </a:r>
            <a:r>
              <a:rPr lang="en-US" sz="1600" b="1" dirty="0"/>
              <a:t>])</a:t>
            </a:r>
          </a:p>
          <a:p>
            <a:r>
              <a:rPr lang="en-US" sz="1600" b="1" dirty="0"/>
              <a:t>                .range([10,50])</a:t>
            </a:r>
          </a:p>
          <a:p>
            <a:br>
              <a:rPr lang="en-US" sz="1200" dirty="0"/>
            </a:br>
            <a:r>
              <a:rPr lang="en-US" sz="1200" dirty="0"/>
              <a:t>            </a:t>
            </a:r>
            <a:r>
              <a:rPr lang="en-US" sz="1200" dirty="0" err="1"/>
              <a:t>wordCloudData.length</a:t>
            </a:r>
            <a:r>
              <a:rPr lang="en-US" sz="1200" dirty="0"/>
              <a:t> = 0;</a:t>
            </a:r>
          </a:p>
          <a:p>
            <a:r>
              <a:rPr lang="en-US" sz="1200" dirty="0"/>
              <a:t>            </a:t>
            </a:r>
            <a:r>
              <a:rPr lang="en-US" sz="1200" dirty="0" err="1"/>
              <a:t>wordValues.forEach</a:t>
            </a:r>
            <a:r>
              <a:rPr lang="en-US" sz="1200" dirty="0"/>
              <a:t>(function(word) {</a:t>
            </a:r>
          </a:p>
          <a:p>
            <a:r>
              <a:rPr lang="en-US" sz="1200" dirty="0"/>
              <a:t>                </a:t>
            </a:r>
            <a:r>
              <a:rPr lang="en-US" sz="1200" dirty="0" err="1"/>
              <a:t>word.text</a:t>
            </a:r>
            <a:r>
              <a:rPr lang="en-US" sz="1200" dirty="0"/>
              <a:t> = </a:t>
            </a:r>
            <a:r>
              <a:rPr lang="en-US" sz="1200" dirty="0" err="1"/>
              <a:t>word.text</a:t>
            </a:r>
            <a:endParaRPr lang="en-US" sz="1200" dirty="0"/>
          </a:p>
          <a:p>
            <a:r>
              <a:rPr lang="en-US" sz="1600" b="1" dirty="0"/>
              <a:t>                </a:t>
            </a:r>
            <a:r>
              <a:rPr lang="en-US" sz="1600" b="1" dirty="0" err="1"/>
              <a:t>word.value</a:t>
            </a:r>
            <a:r>
              <a:rPr lang="en-US" sz="1600" b="1" dirty="0"/>
              <a:t> = </a:t>
            </a:r>
            <a:r>
              <a:rPr lang="en-US" sz="1600" b="1" dirty="0" err="1"/>
              <a:t>scaleType</a:t>
            </a:r>
            <a:r>
              <a:rPr lang="en-US" sz="1600" b="1" dirty="0"/>
              <a:t>(</a:t>
            </a:r>
            <a:r>
              <a:rPr lang="en-US" sz="1600" b="1" dirty="0" err="1"/>
              <a:t>word.value</a:t>
            </a:r>
            <a:r>
              <a:rPr lang="en-US" sz="1600" b="1" dirty="0"/>
              <a:t>)</a:t>
            </a:r>
          </a:p>
          <a:p>
            <a:r>
              <a:rPr lang="en-US" sz="1200" dirty="0"/>
              <a:t>                </a:t>
            </a:r>
            <a:r>
              <a:rPr lang="en-US" sz="1200" dirty="0" err="1"/>
              <a:t>wordCloudData.push</a:t>
            </a:r>
            <a:r>
              <a:rPr lang="en-US" sz="1200" dirty="0"/>
              <a:t>(word) </a:t>
            </a:r>
          </a:p>
          <a:p>
            <a:r>
              <a:rPr lang="en-US" sz="1200" dirty="0"/>
              <a:t>            })</a:t>
            </a:r>
          </a:p>
          <a:p>
            <a:br>
              <a:rPr lang="en-US" sz="1200" dirty="0"/>
            </a:br>
            <a:r>
              <a:rPr lang="en-US" sz="1200" dirty="0"/>
              <a:t>            if (</a:t>
            </a:r>
            <a:r>
              <a:rPr lang="en-US" sz="1200" dirty="0" err="1"/>
              <a:t>menuNum</a:t>
            </a:r>
            <a:r>
              <a:rPr lang="en-US" sz="1200" dirty="0"/>
              <a:t> === 'menu1') {</a:t>
            </a:r>
          </a:p>
          <a:p>
            <a:r>
              <a:rPr lang="en-US" sz="1200" dirty="0"/>
              <a:t>                makeCloud1();</a:t>
            </a:r>
          </a:p>
          <a:p>
            <a:r>
              <a:rPr lang="en-US" sz="1200" dirty="0"/>
              <a:t>            } else {</a:t>
            </a:r>
          </a:p>
          <a:p>
            <a:r>
              <a:rPr lang="en-US" sz="1200" dirty="0"/>
              <a:t>                makeCloud2();</a:t>
            </a:r>
          </a:p>
          <a:p>
            <a:r>
              <a:rPr lang="en-US" sz="1200" dirty="0"/>
              <a:t>            }</a:t>
            </a:r>
          </a:p>
          <a:p>
            <a:r>
              <a:rPr lang="en-US" sz="1200" dirty="0"/>
              <a:t>        }</a:t>
            </a:r>
          </a:p>
        </p:txBody>
      </p:sp>
    </p:spTree>
    <p:extLst>
      <p:ext uri="{BB962C8B-B14F-4D97-AF65-F5344CB8AC3E}">
        <p14:creationId xmlns:p14="http://schemas.microsoft.com/office/powerpoint/2010/main" val="130386232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{3B72B1B2-4CCB-4C37-8D3A-7ABC623A6F61}tf33552983</Template>
  <TotalTime>0</TotalTime>
  <Words>2063</Words>
  <Application>Microsoft Office PowerPoint</Application>
  <PresentationFormat>Widescreen</PresentationFormat>
  <Paragraphs>159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Book</vt:lpstr>
      <vt:lpstr>Franklin Gothic Demi</vt:lpstr>
      <vt:lpstr>Wingdings 2</vt:lpstr>
      <vt:lpstr>DividendVTI</vt:lpstr>
      <vt:lpstr>Visualizing  concepts in philosophy</vt:lpstr>
      <vt:lpstr>Visualizing concepts in philosophy</vt:lpstr>
      <vt:lpstr>Visualizing concepts in philosophy</vt:lpstr>
      <vt:lpstr>Visualizing concepts in philosophy</vt:lpstr>
      <vt:lpstr>Visualizing concepts in philosophy</vt:lpstr>
      <vt:lpstr>Visualizing concepts in philosophy</vt:lpstr>
      <vt:lpstr>Visualizing concepts in philosophy</vt:lpstr>
      <vt:lpstr>Visualizing concepts in philosophy</vt:lpstr>
      <vt:lpstr>Visualizing concepts in philosophy</vt:lpstr>
      <vt:lpstr>Visualizing concepts in philosophy</vt:lpstr>
      <vt:lpstr>Visualizing concepts in philosophy</vt:lpstr>
      <vt:lpstr>Visualizing concepts in philosophy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2020-02-22T15:13:53Z</dcterms:created>
  <dcterms:modified xsi:type="dcterms:W3CDTF">2020-03-27T20:03:05Z</dcterms:modified>
</cp:coreProperties>
</file>