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94" r:id="rId2"/>
    <p:sldId id="318" r:id="rId3"/>
    <p:sldId id="296" r:id="rId4"/>
    <p:sldId id="319" r:id="rId5"/>
    <p:sldId id="298" r:id="rId6"/>
    <p:sldId id="299" r:id="rId7"/>
    <p:sldId id="301" r:id="rId8"/>
    <p:sldId id="302" r:id="rId9"/>
    <p:sldId id="320" r:id="rId10"/>
    <p:sldId id="264" r:id="rId11"/>
    <p:sldId id="285" r:id="rId12"/>
    <p:sldId id="257" r:id="rId13"/>
    <p:sldId id="316" r:id="rId14"/>
    <p:sldId id="317"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Grid="0" snapToObjects="1">
      <p:cViewPr varScale="1">
        <p:scale>
          <a:sx n="56" d="100"/>
          <a:sy n="56" d="100"/>
        </p:scale>
        <p:origin x="-102" y="-1152"/>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484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261241"/>
          </a:xfrm>
        </p:spPr>
        <p:txBody>
          <a:bodyPr/>
          <a:lstStyle>
            <a:lvl1pPr>
              <a:defRPr>
                <a:latin typeface="Helvetica"/>
                <a:cs typeface="Helvetica"/>
              </a:defRPr>
            </a:lvl1pPr>
          </a:lstStyle>
          <a:p>
            <a:r>
              <a:rPr lang="x-none" dirty="0" smtClean="0"/>
              <a:t>Click to edit Master title style</a:t>
            </a:r>
            <a:endParaRPr lang="en-US" dirty="0"/>
          </a:p>
        </p:txBody>
      </p:sp>
      <p:sp>
        <p:nvSpPr>
          <p:cNvPr id="3" name="Subtitle 2"/>
          <p:cNvSpPr>
            <a:spLocks noGrp="1"/>
          </p:cNvSpPr>
          <p:nvPr>
            <p:ph type="subTitle" idx="1"/>
          </p:nvPr>
        </p:nvSpPr>
        <p:spPr>
          <a:xfrm>
            <a:off x="1371600" y="2046889"/>
            <a:ext cx="6400800" cy="2516351"/>
          </a:xfrm>
        </p:spPr>
        <p:txBody>
          <a:bodyPr anchor="ctr" anchorCtr="1"/>
          <a:lstStyle>
            <a:lvl1pPr marL="0" indent="0" algn="ctr">
              <a:buNone/>
              <a:defRPr>
                <a:solidFill>
                  <a:schemeClr val="tx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dirty="0" smtClean="0"/>
              <a:t>Click to edit Master subtitle style</a:t>
            </a:r>
            <a:endParaRPr lang="en-US" dirty="0"/>
          </a:p>
        </p:txBody>
      </p:sp>
      <p:sp>
        <p:nvSpPr>
          <p:cNvPr id="4" name="Date Placeholder 3"/>
          <p:cNvSpPr>
            <a:spLocks noGrp="1"/>
          </p:cNvSpPr>
          <p:nvPr>
            <p:ph type="dt" sz="half" idx="10"/>
          </p:nvPr>
        </p:nvSpPr>
        <p:spPr/>
        <p:txBody>
          <a:bodyPr/>
          <a:lstStyle/>
          <a:p>
            <a:fld id="{F9F64444-87D3-CC4B-8739-FFFD2DC43E9F}" type="datetimeFigureOut">
              <a:rPr lang="en-US" smtClean="0"/>
              <a:t>10/30/2013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55A7D-A780-DD49-A399-CF576673C229}" type="slidenum">
              <a:rPr lang="en-US" smtClean="0"/>
              <a:t>‹#›</a:t>
            </a:fld>
            <a:endParaRPr lang="en-US"/>
          </a:p>
        </p:txBody>
      </p:sp>
    </p:spTree>
    <p:extLst>
      <p:ext uri="{BB962C8B-B14F-4D97-AF65-F5344CB8AC3E}">
        <p14:creationId xmlns:p14="http://schemas.microsoft.com/office/powerpoint/2010/main" val="2725928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F9F64444-87D3-CC4B-8739-FFFD2DC43E9F}" type="datetimeFigureOut">
              <a:rPr lang="en-US" smtClean="0"/>
              <a:t>10/30/2013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55A7D-A780-DD49-A399-CF576673C229}" type="slidenum">
              <a:rPr lang="en-US" smtClean="0"/>
              <a:t>‹#›</a:t>
            </a:fld>
            <a:endParaRPr lang="en-US"/>
          </a:p>
        </p:txBody>
      </p:sp>
    </p:spTree>
    <p:extLst>
      <p:ext uri="{BB962C8B-B14F-4D97-AF65-F5344CB8AC3E}">
        <p14:creationId xmlns:p14="http://schemas.microsoft.com/office/powerpoint/2010/main" val="102727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F9F64444-87D3-CC4B-8739-FFFD2DC43E9F}" type="datetimeFigureOut">
              <a:rPr lang="en-US" smtClean="0"/>
              <a:t>10/30/2013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55A7D-A780-DD49-A399-CF576673C229}" type="slidenum">
              <a:rPr lang="en-US" smtClean="0"/>
              <a:t>‹#›</a:t>
            </a:fld>
            <a:endParaRPr lang="en-US"/>
          </a:p>
        </p:txBody>
      </p:sp>
    </p:spTree>
    <p:extLst>
      <p:ext uri="{BB962C8B-B14F-4D97-AF65-F5344CB8AC3E}">
        <p14:creationId xmlns:p14="http://schemas.microsoft.com/office/powerpoint/2010/main" val="1625847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a:cs typeface="Helvetica"/>
              </a:defRPr>
            </a:lvl1pPr>
          </a:lstStyle>
          <a:p>
            <a:r>
              <a:rPr lang="x-none" dirty="0" smtClean="0"/>
              <a:t>Click to edit Master title style</a:t>
            </a:r>
            <a:endParaRPr lang="en-US" dirty="0"/>
          </a:p>
        </p:txBody>
      </p:sp>
      <p:sp>
        <p:nvSpPr>
          <p:cNvPr id="3" name="Content Placeholder 2"/>
          <p:cNvSpPr>
            <a:spLocks noGrp="1"/>
          </p:cNvSpPr>
          <p:nvPr>
            <p:ph idx="1"/>
          </p:nvPr>
        </p:nvSpPr>
        <p:spPr/>
        <p:txBody>
          <a:bodyPr/>
          <a:lstStyle>
            <a:lvl1pPr>
              <a:defRPr>
                <a:latin typeface="Helvetica"/>
                <a:cs typeface="Helvetica"/>
              </a:defRPr>
            </a:lvl1pPr>
            <a:lvl2pPr>
              <a:defRPr>
                <a:latin typeface="Helvetica"/>
                <a:cs typeface="Helvetica"/>
              </a:defRPr>
            </a:lvl2pPr>
            <a:lvl3pPr>
              <a:defRPr>
                <a:latin typeface="Helvetica"/>
                <a:cs typeface="Helvetica"/>
              </a:defRPr>
            </a:lvl3pPr>
            <a:lvl4pPr>
              <a:defRPr>
                <a:latin typeface="Helvetica"/>
                <a:cs typeface="Helvetica"/>
              </a:defRPr>
            </a:lvl4pPr>
            <a:lvl5pPr>
              <a:defRPr>
                <a:latin typeface="Helvetica"/>
                <a:cs typeface="Helvetica"/>
              </a:defRPr>
            </a:lvl5pPr>
          </a:lstStyle>
          <a:p>
            <a:pPr lvl="0"/>
            <a:r>
              <a:rPr lang="x-none" dirty="0" smtClean="0"/>
              <a:t>Click to edit Master text styles</a:t>
            </a:r>
          </a:p>
          <a:p>
            <a:pPr lvl="1"/>
            <a:r>
              <a:rPr lang="x-none" dirty="0" smtClean="0"/>
              <a:t>Second level</a:t>
            </a:r>
          </a:p>
          <a:p>
            <a:pPr lvl="2"/>
            <a:r>
              <a:rPr lang="x-none" dirty="0" smtClean="0"/>
              <a:t>Third level</a:t>
            </a:r>
          </a:p>
          <a:p>
            <a:pPr lvl="3"/>
            <a:r>
              <a:rPr lang="x-none" dirty="0" smtClean="0"/>
              <a:t>Fourth level</a:t>
            </a:r>
          </a:p>
          <a:p>
            <a:pPr lvl="4"/>
            <a:r>
              <a:rPr lang="x-none" dirty="0" smtClean="0"/>
              <a:t>Fifth level</a:t>
            </a:r>
            <a:endParaRPr lang="en-US" dirty="0"/>
          </a:p>
        </p:txBody>
      </p:sp>
      <p:sp>
        <p:nvSpPr>
          <p:cNvPr id="4" name="Date Placeholder 3"/>
          <p:cNvSpPr>
            <a:spLocks noGrp="1"/>
          </p:cNvSpPr>
          <p:nvPr>
            <p:ph type="dt" sz="half" idx="10"/>
          </p:nvPr>
        </p:nvSpPr>
        <p:spPr/>
        <p:txBody>
          <a:bodyPr/>
          <a:lstStyle/>
          <a:p>
            <a:fld id="{F9F64444-87D3-CC4B-8739-FFFD2DC43E9F}" type="datetimeFigureOut">
              <a:rPr lang="en-US" smtClean="0"/>
              <a:t>10/30/2013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55A7D-A780-DD49-A399-CF576673C229}" type="slidenum">
              <a:rPr lang="en-US" smtClean="0"/>
              <a:t>‹#›</a:t>
            </a:fld>
            <a:endParaRPr lang="en-US"/>
          </a:p>
        </p:txBody>
      </p:sp>
    </p:spTree>
    <p:extLst>
      <p:ext uri="{BB962C8B-B14F-4D97-AF65-F5344CB8AC3E}">
        <p14:creationId xmlns:p14="http://schemas.microsoft.com/office/powerpoint/2010/main" val="2881720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fld id="{F9F64444-87D3-CC4B-8739-FFFD2DC43E9F}" type="datetimeFigureOut">
              <a:rPr lang="en-US" smtClean="0"/>
              <a:t>10/30/2013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55A7D-A780-DD49-A399-CF576673C229}" type="slidenum">
              <a:rPr lang="en-US" smtClean="0"/>
              <a:t>‹#›</a:t>
            </a:fld>
            <a:endParaRPr lang="en-US"/>
          </a:p>
        </p:txBody>
      </p:sp>
    </p:spTree>
    <p:extLst>
      <p:ext uri="{BB962C8B-B14F-4D97-AF65-F5344CB8AC3E}">
        <p14:creationId xmlns:p14="http://schemas.microsoft.com/office/powerpoint/2010/main" val="841602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Date Placeholder 4"/>
          <p:cNvSpPr>
            <a:spLocks noGrp="1"/>
          </p:cNvSpPr>
          <p:nvPr>
            <p:ph type="dt" sz="half" idx="10"/>
          </p:nvPr>
        </p:nvSpPr>
        <p:spPr/>
        <p:txBody>
          <a:bodyPr/>
          <a:lstStyle/>
          <a:p>
            <a:fld id="{F9F64444-87D3-CC4B-8739-FFFD2DC43E9F}" type="datetimeFigureOut">
              <a:rPr lang="en-US" smtClean="0"/>
              <a:t>10/30/2013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E55A7D-A780-DD49-A399-CF576673C229}" type="slidenum">
              <a:rPr lang="en-US" smtClean="0"/>
              <a:t>‹#›</a:t>
            </a:fld>
            <a:endParaRPr lang="en-US"/>
          </a:p>
        </p:txBody>
      </p:sp>
    </p:spTree>
    <p:extLst>
      <p:ext uri="{BB962C8B-B14F-4D97-AF65-F5344CB8AC3E}">
        <p14:creationId xmlns:p14="http://schemas.microsoft.com/office/powerpoint/2010/main" val="4098584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7" name="Date Placeholder 6"/>
          <p:cNvSpPr>
            <a:spLocks noGrp="1"/>
          </p:cNvSpPr>
          <p:nvPr>
            <p:ph type="dt" sz="half" idx="10"/>
          </p:nvPr>
        </p:nvSpPr>
        <p:spPr/>
        <p:txBody>
          <a:bodyPr/>
          <a:lstStyle/>
          <a:p>
            <a:fld id="{F9F64444-87D3-CC4B-8739-FFFD2DC43E9F}" type="datetimeFigureOut">
              <a:rPr lang="en-US" smtClean="0"/>
              <a:t>10/30/2013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E55A7D-A780-DD49-A399-CF576673C229}" type="slidenum">
              <a:rPr lang="en-US" smtClean="0"/>
              <a:t>‹#›</a:t>
            </a:fld>
            <a:endParaRPr lang="en-US"/>
          </a:p>
        </p:txBody>
      </p:sp>
    </p:spTree>
    <p:extLst>
      <p:ext uri="{BB962C8B-B14F-4D97-AF65-F5344CB8AC3E}">
        <p14:creationId xmlns:p14="http://schemas.microsoft.com/office/powerpoint/2010/main" val="1139430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fld id="{F9F64444-87D3-CC4B-8739-FFFD2DC43E9F}" type="datetimeFigureOut">
              <a:rPr lang="en-US" smtClean="0"/>
              <a:t>10/30/2013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E55A7D-A780-DD49-A399-CF576673C229}" type="slidenum">
              <a:rPr lang="en-US" smtClean="0"/>
              <a:t>‹#›</a:t>
            </a:fld>
            <a:endParaRPr lang="en-US"/>
          </a:p>
        </p:txBody>
      </p:sp>
    </p:spTree>
    <p:extLst>
      <p:ext uri="{BB962C8B-B14F-4D97-AF65-F5344CB8AC3E}">
        <p14:creationId xmlns:p14="http://schemas.microsoft.com/office/powerpoint/2010/main" val="2115579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F64444-87D3-CC4B-8739-FFFD2DC43E9F}" type="datetimeFigureOut">
              <a:rPr lang="en-US" smtClean="0"/>
              <a:t>10/30/2013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E55A7D-A780-DD49-A399-CF576673C229}" type="slidenum">
              <a:rPr lang="en-US" smtClean="0"/>
              <a:t>‹#›</a:t>
            </a:fld>
            <a:endParaRPr lang="en-US"/>
          </a:p>
        </p:txBody>
      </p:sp>
    </p:spTree>
    <p:extLst>
      <p:ext uri="{BB962C8B-B14F-4D97-AF65-F5344CB8AC3E}">
        <p14:creationId xmlns:p14="http://schemas.microsoft.com/office/powerpoint/2010/main" val="1368051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F9F64444-87D3-CC4B-8739-FFFD2DC43E9F}" type="datetimeFigureOut">
              <a:rPr lang="en-US" smtClean="0"/>
              <a:t>10/30/2013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E55A7D-A780-DD49-A399-CF576673C229}" type="slidenum">
              <a:rPr lang="en-US" smtClean="0"/>
              <a:t>‹#›</a:t>
            </a:fld>
            <a:endParaRPr lang="en-US"/>
          </a:p>
        </p:txBody>
      </p:sp>
    </p:spTree>
    <p:extLst>
      <p:ext uri="{BB962C8B-B14F-4D97-AF65-F5344CB8AC3E}">
        <p14:creationId xmlns:p14="http://schemas.microsoft.com/office/powerpoint/2010/main" val="3284416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F9F64444-87D3-CC4B-8739-FFFD2DC43E9F}" type="datetimeFigureOut">
              <a:rPr lang="en-US" smtClean="0"/>
              <a:t>10/30/2013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E55A7D-A780-DD49-A399-CF576673C229}" type="slidenum">
              <a:rPr lang="en-US" smtClean="0"/>
              <a:t>‹#›</a:t>
            </a:fld>
            <a:endParaRPr lang="en-US"/>
          </a:p>
        </p:txBody>
      </p:sp>
    </p:spTree>
    <p:extLst>
      <p:ext uri="{BB962C8B-B14F-4D97-AF65-F5344CB8AC3E}">
        <p14:creationId xmlns:p14="http://schemas.microsoft.com/office/powerpoint/2010/main" val="2276376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5069"/>
            <a:ext cx="8229600" cy="1143000"/>
          </a:xfrm>
          <a:prstGeom prst="rect">
            <a:avLst/>
          </a:prstGeom>
        </p:spPr>
        <p:txBody>
          <a:bodyPr vert="horz" lIns="91440" tIns="45720" rIns="91440" bIns="45720" rtlCol="0" anchor="ctr">
            <a:normAutofit/>
          </a:bodyPr>
          <a:lstStyle/>
          <a:p>
            <a:r>
              <a:rPr lang="x-none" dirty="0" smtClean="0"/>
              <a:t>Click to edit Master title style</a:t>
            </a:r>
            <a:endParaRPr lang="en-US" dirty="0"/>
          </a:p>
        </p:txBody>
      </p:sp>
      <p:sp>
        <p:nvSpPr>
          <p:cNvPr id="3" name="Text Placeholder 2"/>
          <p:cNvSpPr>
            <a:spLocks noGrp="1"/>
          </p:cNvSpPr>
          <p:nvPr>
            <p:ph type="body" idx="1"/>
          </p:nvPr>
        </p:nvSpPr>
        <p:spPr>
          <a:xfrm>
            <a:off x="457200" y="1418898"/>
            <a:ext cx="8229600" cy="4707266"/>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F64444-87D3-CC4B-8739-FFFD2DC43E9F}" type="datetimeFigureOut">
              <a:rPr lang="en-US" smtClean="0"/>
              <a:t>10/30/2013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E55A7D-A780-DD49-A399-CF576673C229}" type="slidenum">
              <a:rPr lang="en-US" smtClean="0"/>
              <a:t>‹#›</a:t>
            </a:fld>
            <a:endParaRPr lang="en-US"/>
          </a:p>
        </p:txBody>
      </p:sp>
      <p:cxnSp>
        <p:nvCxnSpPr>
          <p:cNvPr id="8" name="Straight Connector 7"/>
          <p:cNvCxnSpPr/>
          <p:nvPr userDrawn="1"/>
        </p:nvCxnSpPr>
        <p:spPr>
          <a:xfrm>
            <a:off x="0" y="1297036"/>
            <a:ext cx="9144000" cy="0"/>
          </a:xfrm>
          <a:prstGeom prst="line">
            <a:avLst/>
          </a:prstGeom>
          <a:ln w="63500">
            <a:solidFill>
              <a:srgbClr val="990000"/>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162257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rgbClr val="99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eb.cs.wpi.edu/~jb/CS3516/index.html"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erebro.cs.wpi.edu/cs3516/grades.php" TargetMode="External"/><Relationship Id="rId2" Type="http://schemas.openxmlformats.org/officeDocument/2006/relationships/hyperlink" Target="http://web.cs.wpi.edu/~jb/CS3516/"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CS3516</a:t>
            </a:r>
            <a:endParaRPr lang="en-US" dirty="0"/>
          </a:p>
        </p:txBody>
      </p:sp>
      <p:sp>
        <p:nvSpPr>
          <p:cNvPr id="3" name="Content Placeholder 2"/>
          <p:cNvSpPr>
            <a:spLocks noGrp="1"/>
          </p:cNvSpPr>
          <p:nvPr>
            <p:ph idx="1"/>
          </p:nvPr>
        </p:nvSpPr>
        <p:spPr>
          <a:xfrm>
            <a:off x="457200" y="1418897"/>
            <a:ext cx="8229600" cy="5182647"/>
          </a:xfrm>
        </p:spPr>
        <p:txBody>
          <a:bodyPr>
            <a:normAutofit/>
          </a:bodyPr>
          <a:lstStyle/>
          <a:p>
            <a:pPr marL="0" indent="0">
              <a:buNone/>
            </a:pPr>
            <a:r>
              <a:rPr lang="en-US" dirty="0" smtClean="0"/>
              <a:t>The main course syllabus is at:</a:t>
            </a:r>
          </a:p>
          <a:p>
            <a:pPr marL="0" indent="0">
              <a:buNone/>
            </a:pPr>
            <a:endParaRPr lang="en-US" dirty="0"/>
          </a:p>
          <a:p>
            <a:pPr marL="0" indent="0" algn="ctr">
              <a:buNone/>
            </a:pPr>
            <a:r>
              <a:rPr lang="en-US" dirty="0" smtClean="0">
                <a:hlinkClick r:id="rId2"/>
              </a:rPr>
              <a:t>http://web.cs.wpi.edu/~jb/CS3516</a:t>
            </a:r>
            <a:endParaRPr lang="en-US" dirty="0" smtClean="0"/>
          </a:p>
          <a:p>
            <a:pPr marL="0" indent="0">
              <a:buNone/>
            </a:pPr>
            <a:endParaRPr lang="en-US" dirty="0"/>
          </a:p>
          <a:p>
            <a:pPr marL="0" indent="0">
              <a:buNone/>
            </a:pPr>
            <a:r>
              <a:rPr lang="en-US" dirty="0" smtClean="0"/>
              <a:t>This document is an expansion of that syllabus.  I’m hoping they say the same thing.  </a:t>
            </a:r>
            <a:r>
              <a:rPr lang="en-US" dirty="0" smtClean="0">
                <a:sym typeface="Wingdings" panose="05000000000000000000" pitchFamily="2" charset="2"/>
              </a:rPr>
              <a:t></a:t>
            </a:r>
            <a:endParaRPr lang="en-US" dirty="0" smtClean="0"/>
          </a:p>
        </p:txBody>
      </p:sp>
    </p:spTree>
    <p:extLst>
      <p:ext uri="{BB962C8B-B14F-4D97-AF65-F5344CB8AC3E}">
        <p14:creationId xmlns:p14="http://schemas.microsoft.com/office/powerpoint/2010/main" val="30711507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Syllabus Highlights</a:t>
            </a:r>
            <a:endParaRPr lang="en-US" dirty="0"/>
          </a:p>
        </p:txBody>
      </p:sp>
      <p:sp>
        <p:nvSpPr>
          <p:cNvPr id="3" name="Content Placeholder 2"/>
          <p:cNvSpPr>
            <a:spLocks noGrp="1"/>
          </p:cNvSpPr>
          <p:nvPr>
            <p:ph idx="1"/>
          </p:nvPr>
        </p:nvSpPr>
        <p:spPr/>
        <p:txBody>
          <a:bodyPr>
            <a:normAutofit lnSpcReduction="10000"/>
          </a:bodyPr>
          <a:lstStyle/>
          <a:p>
            <a:r>
              <a:rPr lang="en-US" dirty="0" smtClean="0"/>
              <a:t>Grading - 50% Projects, 50% Quizzes</a:t>
            </a:r>
          </a:p>
          <a:p>
            <a:pPr lvl="1"/>
            <a:endParaRPr lang="en-US" dirty="0" smtClean="0"/>
          </a:p>
          <a:p>
            <a:r>
              <a:rPr lang="en-US" dirty="0" smtClean="0"/>
              <a:t>Programming in C/C++</a:t>
            </a:r>
          </a:p>
          <a:p>
            <a:endParaRPr lang="en-US" dirty="0"/>
          </a:p>
          <a:p>
            <a:r>
              <a:rPr lang="en-US" dirty="0" smtClean="0"/>
              <a:t>Electronics – computers and phones in class.</a:t>
            </a:r>
          </a:p>
          <a:p>
            <a:endParaRPr lang="en-US" dirty="0"/>
          </a:p>
          <a:p>
            <a:r>
              <a:rPr lang="en-US" dirty="0" smtClean="0"/>
              <a:t>Academic misconduct - </a:t>
            </a:r>
            <a:r>
              <a:rPr lang="en-US" dirty="0" err="1" smtClean="0"/>
              <a:t>Plagarism</a:t>
            </a:r>
            <a:r>
              <a:rPr lang="en-US" dirty="0" smtClean="0"/>
              <a:t> is the main issue.</a:t>
            </a:r>
          </a:p>
        </p:txBody>
      </p:sp>
    </p:spTree>
    <p:extLst>
      <p:ext uri="{BB962C8B-B14F-4D97-AF65-F5344CB8AC3E}">
        <p14:creationId xmlns:p14="http://schemas.microsoft.com/office/powerpoint/2010/main" val="8675762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learn about computer networks?</a:t>
            </a:r>
            <a:endParaRPr lang="en-US" dirty="0"/>
          </a:p>
        </p:txBody>
      </p:sp>
      <p:sp>
        <p:nvSpPr>
          <p:cNvPr id="3" name="Content Placeholder 2"/>
          <p:cNvSpPr>
            <a:spLocks noGrp="1"/>
          </p:cNvSpPr>
          <p:nvPr>
            <p:ph idx="1"/>
          </p:nvPr>
        </p:nvSpPr>
        <p:spPr/>
        <p:txBody>
          <a:bodyPr/>
          <a:lstStyle/>
          <a:p>
            <a:r>
              <a:rPr lang="en-US" dirty="0" smtClean="0"/>
              <a:t>The network is the computer.  Increasingly the computer is only an interface for the wider web.</a:t>
            </a:r>
          </a:p>
          <a:p>
            <a:r>
              <a:rPr lang="en-US" dirty="0" smtClean="0"/>
              <a:t>The world has shifted from the computer to the cloud.</a:t>
            </a:r>
            <a:endParaRPr lang="en-US" dirty="0"/>
          </a:p>
        </p:txBody>
      </p:sp>
    </p:spTree>
    <p:extLst>
      <p:ext uri="{BB962C8B-B14F-4D97-AF65-F5344CB8AC3E}">
        <p14:creationId xmlns:p14="http://schemas.microsoft.com/office/powerpoint/2010/main" val="38277738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Objectives</a:t>
            </a:r>
            <a:endParaRPr lang="en-US" dirty="0"/>
          </a:p>
        </p:txBody>
      </p:sp>
      <p:sp>
        <p:nvSpPr>
          <p:cNvPr id="3" name="Content Placeholder 2"/>
          <p:cNvSpPr>
            <a:spLocks noGrp="1"/>
          </p:cNvSpPr>
          <p:nvPr>
            <p:ph idx="1"/>
          </p:nvPr>
        </p:nvSpPr>
        <p:spPr/>
        <p:txBody>
          <a:bodyPr>
            <a:normAutofit/>
          </a:bodyPr>
          <a:lstStyle/>
          <a:p>
            <a:r>
              <a:rPr lang="en-US" dirty="0" smtClean="0"/>
              <a:t>Computer network architecture concepts</a:t>
            </a:r>
          </a:p>
          <a:p>
            <a:r>
              <a:rPr lang="en-US" dirty="0" smtClean="0"/>
              <a:t>Broad view of network stack and protocols</a:t>
            </a:r>
          </a:p>
          <a:p>
            <a:r>
              <a:rPr lang="en-US" dirty="0" smtClean="0"/>
              <a:t>Understanding of computer networks from a design and performance perspective</a:t>
            </a:r>
          </a:p>
          <a:p>
            <a:r>
              <a:rPr lang="en-US" dirty="0" smtClean="0"/>
              <a:t>Expose standard network terminology</a:t>
            </a:r>
          </a:p>
          <a:p>
            <a:r>
              <a:rPr lang="en-US" dirty="0" smtClean="0"/>
              <a:t>TCP</a:t>
            </a:r>
            <a:r>
              <a:rPr lang="en-US" dirty="0"/>
              <a:t>/IP network socket programming</a:t>
            </a:r>
          </a:p>
          <a:p>
            <a:r>
              <a:rPr lang="en-US" dirty="0"/>
              <a:t>Introduce wireless and local area networks</a:t>
            </a:r>
          </a:p>
          <a:p>
            <a:r>
              <a:rPr lang="en-US" dirty="0" smtClean="0"/>
              <a:t>Congestion </a:t>
            </a:r>
            <a:r>
              <a:rPr lang="en-US" dirty="0"/>
              <a:t>and </a:t>
            </a:r>
            <a:r>
              <a:rPr lang="en-US" dirty="0" smtClean="0"/>
              <a:t>security topics</a:t>
            </a:r>
            <a:endParaRPr lang="en-US" dirty="0"/>
          </a:p>
        </p:txBody>
      </p:sp>
    </p:spTree>
    <p:extLst>
      <p:ext uri="{BB962C8B-B14F-4D97-AF65-F5344CB8AC3E}">
        <p14:creationId xmlns:p14="http://schemas.microsoft.com/office/powerpoint/2010/main" val="631832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0</a:t>
            </a:r>
            <a:endParaRPr lang="en-US" dirty="0"/>
          </a:p>
        </p:txBody>
      </p:sp>
      <p:sp>
        <p:nvSpPr>
          <p:cNvPr id="3" name="Content Placeholder 2"/>
          <p:cNvSpPr>
            <a:spLocks noGrp="1"/>
          </p:cNvSpPr>
          <p:nvPr>
            <p:ph idx="1"/>
          </p:nvPr>
        </p:nvSpPr>
        <p:spPr/>
        <p:txBody>
          <a:bodyPr/>
          <a:lstStyle/>
          <a:p>
            <a:r>
              <a:rPr lang="en-US" dirty="0" smtClean="0"/>
              <a:t>Learning </a:t>
            </a:r>
            <a:r>
              <a:rPr lang="en-US" dirty="0" err="1" smtClean="0"/>
              <a:t>Wireshark</a:t>
            </a:r>
            <a:endParaRPr lang="en-US" dirty="0" smtClean="0"/>
          </a:p>
          <a:p>
            <a:r>
              <a:rPr lang="en-US" dirty="0" smtClean="0"/>
              <a:t>Short and sweet – 10 points</a:t>
            </a:r>
          </a:p>
          <a:p>
            <a:r>
              <a:rPr lang="en-US" dirty="0" smtClean="0"/>
              <a:t>Assigned Today</a:t>
            </a:r>
          </a:p>
          <a:p>
            <a:r>
              <a:rPr lang="en-US" dirty="0" smtClean="0"/>
              <a:t>Due November 07 at 12:01 AM</a:t>
            </a:r>
            <a:endParaRPr lang="en-US" b="1" dirty="0" smtClean="0"/>
          </a:p>
        </p:txBody>
      </p:sp>
    </p:spTree>
    <p:extLst>
      <p:ext uri="{BB962C8B-B14F-4D97-AF65-F5344CB8AC3E}">
        <p14:creationId xmlns:p14="http://schemas.microsoft.com/office/powerpoint/2010/main" val="527912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1</a:t>
            </a:r>
            <a:endParaRPr lang="en-US" dirty="0"/>
          </a:p>
        </p:txBody>
      </p:sp>
      <p:sp>
        <p:nvSpPr>
          <p:cNvPr id="3" name="Content Placeholder 2"/>
          <p:cNvSpPr>
            <a:spLocks noGrp="1"/>
          </p:cNvSpPr>
          <p:nvPr>
            <p:ph idx="1"/>
          </p:nvPr>
        </p:nvSpPr>
        <p:spPr/>
        <p:txBody>
          <a:bodyPr>
            <a:normAutofit/>
          </a:bodyPr>
          <a:lstStyle/>
          <a:p>
            <a:r>
              <a:rPr lang="en-US" dirty="0" smtClean="0"/>
              <a:t>Assigned: Today</a:t>
            </a:r>
          </a:p>
          <a:p>
            <a:r>
              <a:rPr lang="en-US" dirty="0" smtClean="0"/>
              <a:t>Checkpoint: </a:t>
            </a:r>
            <a:r>
              <a:rPr lang="en-US" dirty="0"/>
              <a:t>November 07 at 12:01 </a:t>
            </a:r>
            <a:r>
              <a:rPr lang="en-US" dirty="0" smtClean="0"/>
              <a:t>AM</a:t>
            </a:r>
          </a:p>
          <a:p>
            <a:r>
              <a:rPr lang="en-US" dirty="0" smtClean="0"/>
              <a:t>Signup for Show and Tell early to get the timeslot you want.  Will be available by November 11.</a:t>
            </a:r>
            <a:endParaRPr lang="en-US" dirty="0"/>
          </a:p>
          <a:p>
            <a:r>
              <a:rPr lang="en-US" dirty="0" smtClean="0"/>
              <a:t>Due: </a:t>
            </a:r>
            <a:r>
              <a:rPr lang="en-US" dirty="0"/>
              <a:t>November </a:t>
            </a:r>
            <a:r>
              <a:rPr lang="en-US" dirty="0" smtClean="0"/>
              <a:t>14 </a:t>
            </a:r>
            <a:r>
              <a:rPr lang="en-US" dirty="0"/>
              <a:t>at 12:01 </a:t>
            </a:r>
            <a:r>
              <a:rPr lang="en-US" dirty="0" smtClean="0"/>
              <a:t>AM</a:t>
            </a:r>
          </a:p>
          <a:p>
            <a:r>
              <a:rPr lang="en-US" dirty="0" smtClean="0"/>
              <a:t>Show and Tell:  November 14 &amp; 15</a:t>
            </a:r>
            <a:r>
              <a:rPr lang="en-US" dirty="0" smtClean="0"/>
              <a:t>.</a:t>
            </a:r>
          </a:p>
          <a:p>
            <a:r>
              <a:rPr lang="en-US" dirty="0" smtClean="0"/>
              <a:t>30 Points</a:t>
            </a:r>
            <a:endParaRPr lang="en-US" dirty="0"/>
          </a:p>
          <a:p>
            <a:endParaRPr lang="en-US" b="1" dirty="0" smtClean="0"/>
          </a:p>
        </p:txBody>
      </p:sp>
    </p:spTree>
    <p:extLst>
      <p:ext uri="{BB962C8B-B14F-4D97-AF65-F5344CB8AC3E}">
        <p14:creationId xmlns:p14="http://schemas.microsoft.com/office/powerpoint/2010/main" val="15104626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Professor Background</a:t>
            </a:r>
            <a:endParaRPr lang="en-US" dirty="0"/>
          </a:p>
        </p:txBody>
      </p:sp>
      <p:sp>
        <p:nvSpPr>
          <p:cNvPr id="3" name="Content Placeholder 2"/>
          <p:cNvSpPr>
            <a:spLocks noGrp="1"/>
          </p:cNvSpPr>
          <p:nvPr>
            <p:ph idx="1"/>
          </p:nvPr>
        </p:nvSpPr>
        <p:spPr>
          <a:xfrm>
            <a:off x="457200" y="1418897"/>
            <a:ext cx="8229600" cy="5182647"/>
          </a:xfrm>
        </p:spPr>
        <p:txBody>
          <a:bodyPr>
            <a:normAutofit fontScale="92500" lnSpcReduction="20000"/>
          </a:bodyPr>
          <a:lstStyle/>
          <a:p>
            <a:r>
              <a:rPr lang="en-US" dirty="0" smtClean="0"/>
              <a:t>Dr. Jerry Breecher</a:t>
            </a:r>
          </a:p>
          <a:p>
            <a:pPr lvl="1"/>
            <a:r>
              <a:rPr lang="en-US" dirty="0" smtClean="0"/>
              <a:t>Adjunct Professor of Computer Science</a:t>
            </a:r>
          </a:p>
          <a:p>
            <a:pPr lvl="1"/>
            <a:r>
              <a:rPr lang="en-US" dirty="0" smtClean="0"/>
              <a:t>Background:</a:t>
            </a:r>
          </a:p>
          <a:p>
            <a:pPr lvl="2"/>
            <a:r>
              <a:rPr lang="en-US" dirty="0" smtClean="0"/>
              <a:t>Taught College Physics - 10 years</a:t>
            </a:r>
          </a:p>
          <a:p>
            <a:pPr lvl="2"/>
            <a:r>
              <a:rPr lang="en-US" dirty="0" smtClean="0"/>
              <a:t>Caught the “software disease”  It was much more fun programming computers than doing physics.</a:t>
            </a:r>
          </a:p>
          <a:p>
            <a:pPr lvl="2"/>
            <a:r>
              <a:rPr lang="en-US" dirty="0" smtClean="0"/>
              <a:t>Worked for Data General Corp. – 10 years</a:t>
            </a:r>
          </a:p>
          <a:p>
            <a:pPr lvl="3"/>
            <a:r>
              <a:rPr lang="en-US" dirty="0" smtClean="0"/>
              <a:t>Quality Assurance, Operating Systems</a:t>
            </a:r>
          </a:p>
          <a:p>
            <a:pPr lvl="2"/>
            <a:r>
              <a:rPr lang="en-US" dirty="0" smtClean="0"/>
              <a:t>Worked for Stratus Technologies – 17 years</a:t>
            </a:r>
          </a:p>
          <a:p>
            <a:pPr lvl="3"/>
            <a:r>
              <a:rPr lang="en-US" dirty="0"/>
              <a:t>Performance </a:t>
            </a:r>
            <a:r>
              <a:rPr lang="en-US" dirty="0" smtClean="0"/>
              <a:t>Analysis</a:t>
            </a:r>
          </a:p>
          <a:p>
            <a:pPr lvl="2"/>
            <a:r>
              <a:rPr lang="en-US" dirty="0" smtClean="0"/>
              <a:t>Many years teaching courses at WPI</a:t>
            </a:r>
          </a:p>
          <a:p>
            <a:pPr lvl="2"/>
            <a:r>
              <a:rPr lang="en-US" dirty="0" smtClean="0"/>
              <a:t>Taught at Clark University – 10 years</a:t>
            </a:r>
          </a:p>
          <a:p>
            <a:pPr lvl="1"/>
            <a:r>
              <a:rPr lang="en-US" dirty="0" smtClean="0"/>
              <a:t>Courses this year:</a:t>
            </a:r>
          </a:p>
          <a:p>
            <a:pPr lvl="2"/>
            <a:r>
              <a:rPr lang="en-US" dirty="0" smtClean="0"/>
              <a:t>Operating Systems (CS502), Performance Analysis (CS533), Networking (CS3516)</a:t>
            </a:r>
          </a:p>
        </p:txBody>
      </p:sp>
    </p:spTree>
    <p:extLst>
      <p:ext uri="{BB962C8B-B14F-4D97-AF65-F5344CB8AC3E}">
        <p14:creationId xmlns:p14="http://schemas.microsoft.com/office/powerpoint/2010/main" val="11281365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Teaching Assistants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err="1" smtClean="0"/>
              <a:t>Zhongfang</a:t>
            </a:r>
            <a:r>
              <a:rPr lang="en-US" dirty="0" smtClean="0"/>
              <a:t> </a:t>
            </a:r>
            <a:r>
              <a:rPr lang="en-US" dirty="0" err="1"/>
              <a:t>Zhuang</a:t>
            </a:r>
            <a:r>
              <a:rPr lang="en-US" dirty="0"/>
              <a:t> </a:t>
            </a:r>
            <a:r>
              <a:rPr lang="en-US" dirty="0" smtClean="0"/>
              <a:t> zzhuang@wpi.edu</a:t>
            </a:r>
            <a:endParaRPr lang="en-US" dirty="0"/>
          </a:p>
          <a:p>
            <a:r>
              <a:rPr lang="en-US" dirty="0"/>
              <a:t> </a:t>
            </a:r>
            <a:r>
              <a:rPr lang="en-US" dirty="0" smtClean="0"/>
              <a:t>Office </a:t>
            </a:r>
            <a:r>
              <a:rPr lang="en-US" dirty="0"/>
              <a:t>Hours: </a:t>
            </a:r>
            <a:endParaRPr lang="en-US" dirty="0" smtClean="0"/>
          </a:p>
          <a:p>
            <a:pPr lvl="1"/>
            <a:r>
              <a:rPr lang="en-US" dirty="0" smtClean="0"/>
              <a:t>Monday </a:t>
            </a:r>
            <a:r>
              <a:rPr lang="en-US" dirty="0"/>
              <a:t>9:00 - 12:00, </a:t>
            </a:r>
            <a:endParaRPr lang="en-US" dirty="0" smtClean="0"/>
          </a:p>
          <a:p>
            <a:pPr lvl="1"/>
            <a:r>
              <a:rPr lang="en-US" dirty="0" smtClean="0"/>
              <a:t>Thursday </a:t>
            </a:r>
            <a:r>
              <a:rPr lang="en-US" dirty="0"/>
              <a:t>9:00 - 12:00  </a:t>
            </a:r>
            <a:endParaRPr lang="en-US" dirty="0" smtClean="0"/>
          </a:p>
          <a:p>
            <a:pPr lvl="1"/>
            <a:r>
              <a:rPr lang="en-US" dirty="0" smtClean="0"/>
              <a:t>Fuller </a:t>
            </a:r>
            <a:r>
              <a:rPr lang="en-US" dirty="0"/>
              <a:t>Labs </a:t>
            </a:r>
            <a:r>
              <a:rPr lang="en-US" dirty="0" smtClean="0"/>
              <a:t>A22</a:t>
            </a:r>
          </a:p>
          <a:p>
            <a:pPr lvl="1"/>
            <a:endParaRPr lang="en-US" dirty="0" smtClean="0"/>
          </a:p>
          <a:p>
            <a:pPr marL="0" indent="0">
              <a:buNone/>
            </a:pPr>
            <a:r>
              <a:rPr lang="en-US" dirty="0"/>
              <a:t> Doug </a:t>
            </a:r>
            <a:r>
              <a:rPr lang="en-US" dirty="0" err="1"/>
              <a:t>MacFarland</a:t>
            </a:r>
            <a:r>
              <a:rPr lang="en-US" dirty="0"/>
              <a:t>    </a:t>
            </a:r>
            <a:r>
              <a:rPr lang="en-US" dirty="0" smtClean="0"/>
              <a:t>dcmacfarland@wpi.edu</a:t>
            </a:r>
            <a:endParaRPr lang="en-US" dirty="0"/>
          </a:p>
          <a:p>
            <a:r>
              <a:rPr lang="en-US" dirty="0" smtClean="0"/>
              <a:t>Office </a:t>
            </a:r>
            <a:r>
              <a:rPr lang="en-US" dirty="0"/>
              <a:t>Hours:  </a:t>
            </a:r>
            <a:endParaRPr lang="en-US" dirty="0" smtClean="0"/>
          </a:p>
          <a:p>
            <a:pPr lvl="1"/>
            <a:r>
              <a:rPr lang="en-US" dirty="0" smtClean="0"/>
              <a:t>Monday </a:t>
            </a:r>
            <a:r>
              <a:rPr lang="en-US" dirty="0"/>
              <a:t>2:00 - 3:00, </a:t>
            </a:r>
            <a:endParaRPr lang="en-US" dirty="0" smtClean="0"/>
          </a:p>
          <a:p>
            <a:pPr lvl="1"/>
            <a:r>
              <a:rPr lang="en-US" dirty="0" smtClean="0"/>
              <a:t>Wednesday </a:t>
            </a:r>
            <a:r>
              <a:rPr lang="en-US" dirty="0"/>
              <a:t>12:00 - 3:00, </a:t>
            </a:r>
            <a:endParaRPr lang="en-US" dirty="0" smtClean="0"/>
          </a:p>
          <a:p>
            <a:pPr lvl="1"/>
            <a:r>
              <a:rPr lang="en-US" dirty="0" smtClean="0"/>
              <a:t>Friday </a:t>
            </a:r>
            <a:r>
              <a:rPr lang="en-US" dirty="0"/>
              <a:t>12:15 - 2:15   </a:t>
            </a:r>
            <a:endParaRPr lang="en-US" dirty="0" smtClean="0"/>
          </a:p>
          <a:p>
            <a:pPr lvl="1"/>
            <a:r>
              <a:rPr lang="en-US" dirty="0" smtClean="0"/>
              <a:t>Fuller </a:t>
            </a:r>
            <a:r>
              <a:rPr lang="en-US" dirty="0"/>
              <a:t>Labs A22</a:t>
            </a:r>
          </a:p>
          <a:p>
            <a:endParaRPr lang="en-US" dirty="0"/>
          </a:p>
        </p:txBody>
      </p:sp>
    </p:spTree>
    <p:extLst>
      <p:ext uri="{BB962C8B-B14F-4D97-AF65-F5344CB8AC3E}">
        <p14:creationId xmlns:p14="http://schemas.microsoft.com/office/powerpoint/2010/main" val="36295707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Textbook</a:t>
            </a:r>
            <a:endParaRPr lang="en-US" dirty="0"/>
          </a:p>
        </p:txBody>
      </p:sp>
      <p:sp>
        <p:nvSpPr>
          <p:cNvPr id="3" name="Content Placeholder 2"/>
          <p:cNvSpPr>
            <a:spLocks noGrp="1"/>
          </p:cNvSpPr>
          <p:nvPr>
            <p:ph idx="1"/>
          </p:nvPr>
        </p:nvSpPr>
        <p:spPr>
          <a:xfrm>
            <a:off x="457200" y="1418898"/>
            <a:ext cx="6050279" cy="4616142"/>
          </a:xfrm>
        </p:spPr>
        <p:txBody>
          <a:bodyPr>
            <a:normAutofit/>
          </a:bodyPr>
          <a:lstStyle/>
          <a:p>
            <a:pPr marL="0" indent="0">
              <a:buNone/>
            </a:pPr>
            <a:r>
              <a:rPr lang="en-US" dirty="0"/>
              <a:t>"Computer Networking, 6th Edition", 2013 Jim Kurose &amp; Keith Ross. Addison Wesley, ISBN </a:t>
            </a:r>
            <a:r>
              <a:rPr lang="en-US" dirty="0" smtClean="0"/>
              <a:t>0-13-285620-4</a:t>
            </a:r>
          </a:p>
          <a:p>
            <a:pPr marL="0" indent="0">
              <a:buNone/>
            </a:pPr>
            <a:endParaRPr lang="en-US" dirty="0"/>
          </a:p>
          <a:p>
            <a:pPr marL="0" indent="0">
              <a:buNone/>
            </a:pPr>
            <a:r>
              <a:rPr lang="en-US" dirty="0" smtClean="0"/>
              <a:t>Access to network programming </a:t>
            </a:r>
            <a:r>
              <a:rPr lang="en-US" dirty="0" smtClean="0"/>
              <a:t>information is essential.  </a:t>
            </a:r>
            <a:r>
              <a:rPr lang="en-US" dirty="0" smtClean="0"/>
              <a:t>Either physical or virtual will be fine.</a:t>
            </a:r>
            <a:endParaRPr lang="en-US" dirty="0"/>
          </a:p>
        </p:txBody>
      </p:sp>
      <p:pic>
        <p:nvPicPr>
          <p:cNvPr id="1026" name="Picture 2" descr="Book co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7479" y="1411119"/>
            <a:ext cx="2570565" cy="3084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40258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happens every class?</a:t>
            </a: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t>Daily Quizzes</a:t>
            </a:r>
          </a:p>
          <a:p>
            <a:r>
              <a:rPr lang="en-US" dirty="0" smtClean="0"/>
              <a:t>Lecture Segments</a:t>
            </a:r>
          </a:p>
          <a:p>
            <a:pPr lvl="1"/>
            <a:r>
              <a:rPr lang="en-US" dirty="0" smtClean="0"/>
              <a:t>Sampling of important concepts</a:t>
            </a:r>
          </a:p>
          <a:p>
            <a:pPr lvl="1"/>
            <a:r>
              <a:rPr lang="en-US" dirty="0" smtClean="0"/>
              <a:t>These slides are generated by the authors and edited by me.</a:t>
            </a:r>
          </a:p>
          <a:p>
            <a:r>
              <a:rPr lang="en-US" dirty="0" smtClean="0"/>
              <a:t>5 Minute joke break in the middle of class</a:t>
            </a:r>
          </a:p>
          <a:p>
            <a:r>
              <a:rPr lang="en-US" dirty="0" smtClean="0"/>
              <a:t>2 people get to do a 1 minute elevator speech each class.</a:t>
            </a:r>
            <a:endParaRPr lang="en-US" dirty="0"/>
          </a:p>
          <a:p>
            <a:r>
              <a:rPr lang="en-US" dirty="0" smtClean="0"/>
              <a:t>You will be “on the spot” regularly</a:t>
            </a:r>
          </a:p>
          <a:p>
            <a:pPr lvl="1"/>
            <a:r>
              <a:rPr lang="en-US" dirty="0" smtClean="0"/>
              <a:t>But life is usually “on the spot”</a:t>
            </a:r>
          </a:p>
          <a:p>
            <a:pPr lvl="1"/>
            <a:r>
              <a:rPr lang="en-US" dirty="0" smtClean="0"/>
              <a:t>Reacting </a:t>
            </a:r>
            <a:r>
              <a:rPr lang="en-US" dirty="0" smtClean="0"/>
              <a:t>is </a:t>
            </a:r>
            <a:r>
              <a:rPr lang="en-US" dirty="0" smtClean="0"/>
              <a:t>how we learn</a:t>
            </a:r>
            <a:endParaRPr lang="en-US" dirty="0"/>
          </a:p>
        </p:txBody>
      </p:sp>
    </p:spTree>
    <p:extLst>
      <p:ext uri="{BB962C8B-B14F-4D97-AF65-F5344CB8AC3E}">
        <p14:creationId xmlns:p14="http://schemas.microsoft.com/office/powerpoint/2010/main" val="16034819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Show and Tell</a:t>
            </a:r>
            <a:endParaRPr lang="en-US" dirty="0"/>
          </a:p>
        </p:txBody>
      </p:sp>
      <p:sp>
        <p:nvSpPr>
          <p:cNvPr id="3" name="Content Placeholder 2"/>
          <p:cNvSpPr>
            <a:spLocks noGrp="1"/>
          </p:cNvSpPr>
          <p:nvPr>
            <p:ph idx="1"/>
          </p:nvPr>
        </p:nvSpPr>
        <p:spPr/>
        <p:txBody>
          <a:bodyPr>
            <a:normAutofit/>
          </a:bodyPr>
          <a:lstStyle/>
          <a:p>
            <a:r>
              <a:rPr lang="en-US" dirty="0" smtClean="0"/>
              <a:t>We never outgrow our need to show off.</a:t>
            </a:r>
          </a:p>
          <a:p>
            <a:r>
              <a:rPr lang="en-US" dirty="0" smtClean="0"/>
              <a:t>We may be afraid of standing up in front of others, but we all wish we could do it.</a:t>
            </a:r>
          </a:p>
          <a:p>
            <a:r>
              <a:rPr lang="en-US" dirty="0" smtClean="0"/>
              <a:t>You will have a chance when demonstrating your projects; the TA’s want to watch how you show off your projects.</a:t>
            </a:r>
          </a:p>
          <a:p>
            <a:r>
              <a:rPr lang="en-US" dirty="0" smtClean="0"/>
              <a:t>You will have your chance in class telling jokes or your elevator speech. </a:t>
            </a:r>
          </a:p>
        </p:txBody>
      </p:sp>
    </p:spTree>
    <p:extLst>
      <p:ext uri="{BB962C8B-B14F-4D97-AF65-F5344CB8AC3E}">
        <p14:creationId xmlns:p14="http://schemas.microsoft.com/office/powerpoint/2010/main" val="22858159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a:t>Y</a:t>
            </a:r>
            <a:r>
              <a:rPr lang="en-US" dirty="0" smtClean="0"/>
              <a:t>ou Need to Succeed</a:t>
            </a:r>
            <a:endParaRPr lang="en-US" dirty="0"/>
          </a:p>
        </p:txBody>
      </p:sp>
      <p:sp>
        <p:nvSpPr>
          <p:cNvPr id="3" name="Content Placeholder 2"/>
          <p:cNvSpPr>
            <a:spLocks noGrp="1"/>
          </p:cNvSpPr>
          <p:nvPr>
            <p:ph idx="1"/>
          </p:nvPr>
        </p:nvSpPr>
        <p:spPr/>
        <p:txBody>
          <a:bodyPr>
            <a:normAutofit/>
          </a:bodyPr>
          <a:lstStyle/>
          <a:p>
            <a:r>
              <a:rPr lang="en-US" dirty="0" smtClean="0"/>
              <a:t>A solid C or C++ background</a:t>
            </a:r>
          </a:p>
          <a:p>
            <a:pPr lvl="1"/>
            <a:r>
              <a:rPr lang="en-US" dirty="0" smtClean="0"/>
              <a:t>Historically, people without it do not succeed</a:t>
            </a:r>
          </a:p>
          <a:p>
            <a:pPr lvl="1"/>
            <a:r>
              <a:rPr lang="en-US" dirty="0" smtClean="0"/>
              <a:t>Biggest cause of problems</a:t>
            </a:r>
          </a:p>
          <a:p>
            <a:r>
              <a:rPr lang="en-US" dirty="0" smtClean="0"/>
              <a:t>A willingness to request help when needed</a:t>
            </a:r>
          </a:p>
          <a:p>
            <a:pPr lvl="1"/>
            <a:r>
              <a:rPr lang="en-US" dirty="0" smtClean="0"/>
              <a:t>The teaching staff is here to help</a:t>
            </a:r>
          </a:p>
          <a:p>
            <a:pPr lvl="1"/>
            <a:r>
              <a:rPr lang="en-US" dirty="0" smtClean="0"/>
              <a:t>Leverage each other (but do your own work)</a:t>
            </a:r>
          </a:p>
          <a:p>
            <a:r>
              <a:rPr lang="en-US" dirty="0" smtClean="0"/>
              <a:t>The motivation to start early</a:t>
            </a:r>
          </a:p>
          <a:p>
            <a:pPr lvl="1"/>
            <a:r>
              <a:rPr lang="en-US" dirty="0" smtClean="0"/>
              <a:t>These projects can’t be done (well) in a day</a:t>
            </a:r>
            <a:endParaRPr lang="en-US" dirty="0"/>
          </a:p>
        </p:txBody>
      </p:sp>
    </p:spTree>
    <p:extLst>
      <p:ext uri="{BB962C8B-B14F-4D97-AF65-F5344CB8AC3E}">
        <p14:creationId xmlns:p14="http://schemas.microsoft.com/office/powerpoint/2010/main" val="24632325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a:t>
            </a:r>
            <a:endParaRPr lang="en-US" dirty="0"/>
          </a:p>
        </p:txBody>
      </p:sp>
      <p:sp>
        <p:nvSpPr>
          <p:cNvPr id="3" name="Content Placeholder 2"/>
          <p:cNvSpPr>
            <a:spLocks noGrp="1"/>
          </p:cNvSpPr>
          <p:nvPr>
            <p:ph idx="1"/>
          </p:nvPr>
        </p:nvSpPr>
        <p:spPr>
          <a:xfrm>
            <a:off x="457200" y="1418897"/>
            <a:ext cx="8343900" cy="5220027"/>
          </a:xfrm>
        </p:spPr>
        <p:txBody>
          <a:bodyPr>
            <a:normAutofit fontScale="70000" lnSpcReduction="20000"/>
          </a:bodyPr>
          <a:lstStyle/>
          <a:p>
            <a:r>
              <a:rPr lang="en-US" dirty="0" smtClean="0"/>
              <a:t>Class </a:t>
            </a:r>
            <a:r>
              <a:rPr lang="en-US" dirty="0"/>
              <a:t>discussion, class hand-outs, emails to the student's WPI email account, and the course Web pages are avenues for official course communication. </a:t>
            </a:r>
            <a:endParaRPr lang="en-US" dirty="0" smtClean="0"/>
          </a:p>
          <a:p>
            <a:r>
              <a:rPr lang="en-US" b="1" dirty="0" smtClean="0"/>
              <a:t>Class </a:t>
            </a:r>
            <a:r>
              <a:rPr lang="en-US" b="1" dirty="0"/>
              <a:t>Email</a:t>
            </a:r>
          </a:p>
          <a:p>
            <a:r>
              <a:rPr lang="en-US" dirty="0"/>
              <a:t>Students must check their email daily. The class email list is automatically created based on official registration information. The instructor and TAs will use this mailing list to send information to the class.</a:t>
            </a:r>
          </a:p>
          <a:p>
            <a:r>
              <a:rPr lang="en-US" dirty="0"/>
              <a:t>Questions about the course should be sent to cs3516-staff at cs.wpi.edu. The teaching staff will monitor this list and answer detailed questions. The instructor will handle all policy issues.</a:t>
            </a:r>
          </a:p>
          <a:p>
            <a:r>
              <a:rPr lang="en-US" b="1" dirty="0" err="1"/>
              <a:t>InstructAssist</a:t>
            </a:r>
            <a:endParaRPr lang="en-US" b="1" dirty="0"/>
          </a:p>
          <a:p>
            <a:r>
              <a:rPr lang="en-US" dirty="0"/>
              <a:t>The </a:t>
            </a:r>
            <a:r>
              <a:rPr lang="en-US" dirty="0" err="1"/>
              <a:t>MyWPI</a:t>
            </a:r>
            <a:r>
              <a:rPr lang="en-US" dirty="0"/>
              <a:t> system used university-wide does not meet the course's needs. Instead, we will be using </a:t>
            </a:r>
            <a:r>
              <a:rPr lang="en-US" dirty="0" err="1"/>
              <a:t>InstructAssist</a:t>
            </a:r>
            <a:r>
              <a:rPr lang="en-US" dirty="0"/>
              <a:t>, a homebrew course management tool. This system will be used for posting grades, submitting projects, obtaining slides, and scheduling project demonstrations. </a:t>
            </a:r>
            <a:endParaRPr lang="en-US" dirty="0" smtClean="0"/>
          </a:p>
        </p:txBody>
      </p:sp>
    </p:spTree>
    <p:extLst>
      <p:ext uri="{BB962C8B-B14F-4D97-AF65-F5344CB8AC3E}">
        <p14:creationId xmlns:p14="http://schemas.microsoft.com/office/powerpoint/2010/main" val="17628221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Resources</a:t>
            </a:r>
            <a:endParaRPr lang="en-US" dirty="0"/>
          </a:p>
        </p:txBody>
      </p:sp>
      <p:sp>
        <p:nvSpPr>
          <p:cNvPr id="3" name="Content Placeholder 2"/>
          <p:cNvSpPr>
            <a:spLocks noGrp="1"/>
          </p:cNvSpPr>
          <p:nvPr>
            <p:ph idx="1"/>
          </p:nvPr>
        </p:nvSpPr>
        <p:spPr/>
        <p:txBody>
          <a:bodyPr>
            <a:normAutofit/>
          </a:bodyPr>
          <a:lstStyle/>
          <a:p>
            <a:r>
              <a:rPr lang="en-US" dirty="0" smtClean="0"/>
              <a:t>Course Syllabus: </a:t>
            </a:r>
            <a:r>
              <a:rPr lang="en-US" sz="2000" dirty="0" smtClean="0">
                <a:hlinkClick r:id="rId2"/>
              </a:rPr>
              <a:t>http://web.cs.wpi.edu</a:t>
            </a:r>
            <a:r>
              <a:rPr lang="en-US" sz="2000" dirty="0" smtClean="0">
                <a:hlinkClick r:id="rId2"/>
              </a:rPr>
              <a:t>/~jb/CS3516</a:t>
            </a:r>
            <a:r>
              <a:rPr lang="en-US" sz="2000" dirty="0" smtClean="0">
                <a:hlinkClick r:id="rId2"/>
              </a:rPr>
              <a:t>/</a:t>
            </a:r>
            <a:endParaRPr lang="en-US" sz="2000" dirty="0" smtClean="0"/>
          </a:p>
          <a:p>
            <a:r>
              <a:rPr lang="en-US" dirty="0" err="1" smtClean="0"/>
              <a:t>InstructAssist</a:t>
            </a:r>
            <a:r>
              <a:rPr lang="en-US" dirty="0" smtClean="0"/>
              <a:t> </a:t>
            </a:r>
          </a:p>
          <a:p>
            <a:pPr lvl="1"/>
            <a:r>
              <a:rPr lang="en-US" dirty="0" smtClean="0"/>
              <a:t>Homebrew Course Management System</a:t>
            </a:r>
          </a:p>
          <a:p>
            <a:pPr lvl="1"/>
            <a:r>
              <a:rPr lang="en-US" dirty="0" smtClean="0"/>
              <a:t>Built by Professor </a:t>
            </a:r>
            <a:r>
              <a:rPr lang="en-US" dirty="0" err="1" smtClean="0"/>
              <a:t>Shue</a:t>
            </a:r>
            <a:endParaRPr lang="en-US" dirty="0" smtClean="0"/>
          </a:p>
          <a:p>
            <a:r>
              <a:rPr lang="en-US" dirty="0" smtClean="0"/>
              <a:t>GRADES - Automatically </a:t>
            </a:r>
            <a:r>
              <a:rPr lang="en-US" dirty="0"/>
              <a:t>posted online via </a:t>
            </a:r>
            <a:r>
              <a:rPr lang="en-US" dirty="0" err="1"/>
              <a:t>InstructAssist</a:t>
            </a:r>
            <a:endParaRPr lang="en-US" dirty="0"/>
          </a:p>
          <a:p>
            <a:pPr lvl="1"/>
            <a:r>
              <a:rPr lang="en-US" dirty="0">
                <a:hlinkClick r:id="rId3"/>
              </a:rPr>
              <a:t>https://cerebro.cs.wpi.edu/cs3516/grades.php</a:t>
            </a:r>
            <a:endParaRPr lang="en-US" dirty="0"/>
          </a:p>
          <a:p>
            <a:r>
              <a:rPr lang="en-US" dirty="0" smtClean="0"/>
              <a:t>How will this work?</a:t>
            </a:r>
            <a:endParaRPr lang="en-US" dirty="0"/>
          </a:p>
          <a:p>
            <a:pPr lvl="1"/>
            <a:endParaRPr lang="en-US" dirty="0" smtClean="0"/>
          </a:p>
        </p:txBody>
      </p:sp>
    </p:spTree>
    <p:extLst>
      <p:ext uri="{BB962C8B-B14F-4D97-AF65-F5344CB8AC3E}">
        <p14:creationId xmlns:p14="http://schemas.microsoft.com/office/powerpoint/2010/main" val="27921377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990000"/>
      </a:accent1>
      <a:accent2>
        <a:srgbClr val="C0504D"/>
      </a:accent2>
      <a:accent3>
        <a:srgbClr val="9BBB59"/>
      </a:accent3>
      <a:accent4>
        <a:srgbClr val="8064A2"/>
      </a:accent4>
      <a:accent5>
        <a:srgbClr val="4BACC6"/>
      </a:accent5>
      <a:accent6>
        <a:srgbClr val="F79646"/>
      </a:accent6>
      <a:hlink>
        <a:srgbClr val="990000"/>
      </a:hlink>
      <a:folHlink>
        <a:srgbClr val="99000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11139</TotalTime>
  <Words>703</Words>
  <Application>Microsoft Office PowerPoint</Application>
  <PresentationFormat>On-screen Show (4:3)</PresentationFormat>
  <Paragraphs>107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CS3516</vt:lpstr>
      <vt:lpstr>Professor Background</vt:lpstr>
      <vt:lpstr>Course Teaching Assistants</vt:lpstr>
      <vt:lpstr>Textbook</vt:lpstr>
      <vt:lpstr>What happens every class?</vt:lpstr>
      <vt:lpstr>Show and Tell</vt:lpstr>
      <vt:lpstr>What You Need to Succeed</vt:lpstr>
      <vt:lpstr>Communication</vt:lpstr>
      <vt:lpstr>Online Resources</vt:lpstr>
      <vt:lpstr>Syllabus Highlights</vt:lpstr>
      <vt:lpstr>Why learn about computer networks?</vt:lpstr>
      <vt:lpstr>Course Objectives</vt:lpstr>
      <vt:lpstr>Project 0</vt:lpstr>
      <vt:lpstr>Project 1</vt:lpstr>
    </vt:vector>
  </TitlesOfParts>
  <Company>WPI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3516 – Computer Networks </dc:title>
  <dc:creator>Craig Shue</dc:creator>
  <cp:lastModifiedBy>jb</cp:lastModifiedBy>
  <cp:revision>99</cp:revision>
  <dcterms:created xsi:type="dcterms:W3CDTF">2011-08-25T13:36:50Z</dcterms:created>
  <dcterms:modified xsi:type="dcterms:W3CDTF">2013-10-30T12:59:10Z</dcterms:modified>
</cp:coreProperties>
</file>