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1" r:id="rId5"/>
    <p:sldId id="258" r:id="rId6"/>
    <p:sldId id="265" r:id="rId7"/>
    <p:sldId id="259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33EF9-2C7C-4556-A14F-845ACF3C7E59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192A6-C70E-4BA0-A59E-6194CEF5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Pictures of each gear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192A6-C70E-4BA0-A59E-6194CEF5AB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Pictures showing gear dimensions and force/velocity vectors acting on gear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192A6-C70E-4BA0-A59E-6194CEF5AB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3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Equations/Tables of the main stress factors listed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192A6-C70E-4BA0-A59E-6194CEF5AB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192A6-C70E-4BA0-A59E-6194CEF5AB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8CEC-DFE0-4B15-836A-B4EBB05A2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0CD74-C235-44E1-8DE6-005DDEDDE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1A63-EB73-447A-A53F-B4EA5209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637D-E8BF-4187-8EE5-D2BDFB76D7B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8478-AED3-40CF-8DDB-74010B51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06F66-B784-47E8-943E-C3FF1501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1982-10CD-41F8-9B9D-6D2EAE65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0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FD66-7D3A-4CE3-A86D-EBCB51C0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C4257-A676-495B-A4E0-52F36CBE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9475F-AEF9-4229-9688-F9097362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637D-E8BF-4187-8EE5-D2BDFB76D7B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ADFF-D9B3-4B22-B1B9-5E55F74F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3414-4D68-4709-BC92-EB6AB267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1982-10CD-41F8-9B9D-6D2EAE65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16411-4A2D-404B-99CC-4C38EEB3D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ECBDD-53E9-4317-8764-7199E520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25D79-362E-4D9B-83BC-890E70B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637D-E8BF-4187-8EE5-D2BDFB76D7B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F1F0-472D-4135-8170-227EA0C9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AED0-015B-4377-BA7C-78923103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1982-10CD-41F8-9B9D-6D2EAE65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3C6B-06D9-442F-980F-DC3973A7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B53C-08B1-4425-8252-FACF89FD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70518-7CA5-415A-AD9A-A6750D05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637D-E8BF-4187-8EE5-D2BDFB76D7B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1E8B-0891-4971-800F-E7ABAF1E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CA1A-7168-4DC0-A3C7-31AD7B18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1982-10CD-41F8-9B9D-6D2EAE65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0EE8-C909-47FF-9424-14DC5942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1FC2-65D2-430C-A279-67601E5F7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943D-AF2C-48C7-8304-75C7E0E1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637D-E8BF-4187-8EE5-D2BDFB76D7B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AA1D-21D2-4AE1-9212-F03F546A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CF9C0-D965-4443-A91C-C6E81E78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1982-10CD-41F8-9B9D-6D2EAE65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7079-E7FF-4274-806E-FD387E00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ED51-5006-4F14-B807-EA9223726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F9D4-FB58-4A3B-8F74-117E805D0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57F8B-EFF2-497F-82DF-462DE47B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637D-E8BF-4187-8EE5-D2BDFB76D7B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A7D6-9803-41CF-9B7D-1A69FBCB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B414-440C-47FF-9AE1-DE531833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1982-10CD-41F8-9B9D-6D2EAE65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4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EC16-F38C-436F-BD86-E0BBD268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E5CA-E848-45FB-B6B6-9EF1E28D9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9D61A-11A3-4CAF-9F2B-1DDB274A8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95DF9-EF91-4AAE-AE17-FC01B0544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27717-8E23-4A89-A473-9DF23644E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22AF8-8AC4-4B75-BFD1-5429EDFF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637D-E8BF-4187-8EE5-D2BDFB76D7B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44182-92D8-4073-A551-567A3D0B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EB126-ABEA-4484-B85D-E3C20C58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1982-10CD-41F8-9B9D-6D2EAE65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F2E2-BF29-45FC-BA68-4E24BBAE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73AE2-05A3-463F-9DC4-9BCCF4E3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637D-E8BF-4187-8EE5-D2BDFB76D7B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5EC8D-CE33-42F0-B9A9-7A2B30A5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55D1E-3388-4268-98A6-90CE5653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1982-10CD-41F8-9B9D-6D2EAE65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262A-3674-4F57-80F9-03DA4113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637D-E8BF-4187-8EE5-D2BDFB76D7B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13490-AD6A-411F-8970-7AD2A660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F71A8-E637-41B8-BCC5-877C47FB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1982-10CD-41F8-9B9D-6D2EAE65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B36-EB72-4B0B-96FE-D025D851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E05C-9715-4EE3-B87A-61D2D967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7C9F0-E532-47E2-B522-493C7291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9700A-158F-4050-A313-21DF66D5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637D-E8BF-4187-8EE5-D2BDFB76D7B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192D5-199D-44FC-A97B-E2E18749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F0373-2745-4ED4-84A5-C9451407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1982-10CD-41F8-9B9D-6D2EAE65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8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FA99-7D6B-4C99-8C0E-9D6F520F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ED705-1613-46D7-BC23-CF907F3D8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0FD64-4560-4274-B055-9272104B0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6AE00-8FEC-49D9-AC2E-E867F8B6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637D-E8BF-4187-8EE5-D2BDFB76D7B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F7EA-D111-47D1-9FEC-18F680A1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7508F-AF22-42F1-918C-2D4DA432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1982-10CD-41F8-9B9D-6D2EAE65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D4E66-59B2-43C4-9F82-E61FA74C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4C6D8-79F3-414C-9CDD-0C1000AD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351-AFB9-44EA-BFA6-4ACBEB345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637D-E8BF-4187-8EE5-D2BDFB76D7B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FCF-EBCD-4833-A04B-7E8681F63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5AEC-541D-4027-AD1D-9581F7D8E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1982-10CD-41F8-9B9D-6D2EAE65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B037-C326-45E6-B678-BEFD88D72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Gear and Shaft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5088D-DB9B-4A46-8D38-E5E1DD066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Ricardo Ochoa (ME), Zhidong Ju (ME)</a:t>
            </a:r>
          </a:p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Advisors: David C. Brown (CS) , Pradeep Radhakrishnan (ME,RBE)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5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3FF0-FCF7-4702-887F-A411D237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Shaft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6F77-0D29-497A-BE53-AB3D57AE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Gear and Bearing Locations</a:t>
            </a:r>
          </a:p>
          <a:p>
            <a:r>
              <a:rPr lang="en-US" dirty="0"/>
              <a:t>Force Locations and Directions</a:t>
            </a:r>
          </a:p>
          <a:p>
            <a:r>
              <a:rPr lang="en-US" dirty="0"/>
              <a:t>Shaft Loading Arrangements</a:t>
            </a:r>
          </a:p>
          <a:p>
            <a:r>
              <a:rPr lang="en-US" dirty="0"/>
              <a:t>Reactions at Bearings</a:t>
            </a:r>
          </a:p>
          <a:p>
            <a:r>
              <a:rPr lang="en-US" dirty="0"/>
              <a:t>Moments and Deflections at Gears</a:t>
            </a:r>
          </a:p>
          <a:p>
            <a:r>
              <a:rPr lang="en-US" dirty="0"/>
              <a:t>Method of Superposition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1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D4BE-BDDF-4D77-9350-FCDBF6ED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FDD7-FC55-4CC4-A3A3-2C598778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Gear Types</a:t>
            </a:r>
          </a:p>
          <a:p>
            <a:r>
              <a:rPr lang="en-US" dirty="0"/>
              <a:t>Dimensions</a:t>
            </a:r>
          </a:p>
          <a:p>
            <a:r>
              <a:rPr lang="en-US" dirty="0"/>
              <a:t>Kinematics</a:t>
            </a:r>
          </a:p>
          <a:p>
            <a:r>
              <a:rPr lang="en-US" dirty="0"/>
              <a:t>Stress Factors</a:t>
            </a:r>
          </a:p>
          <a:p>
            <a:r>
              <a:rPr lang="en-US" dirty="0"/>
              <a:t>Gear-tooth Bending and Surface Stresses</a:t>
            </a:r>
          </a:p>
          <a:p>
            <a:r>
              <a:rPr lang="en-US" dirty="0"/>
              <a:t>Corrected Fatigue Strengths</a:t>
            </a:r>
          </a:p>
          <a:p>
            <a:r>
              <a:rPr lang="en-US" dirty="0"/>
              <a:t>Safety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0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2D1D-7F86-414E-9390-3A09D472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3ADB-F64F-45EB-9C8F-887AD6936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Spur</a:t>
            </a:r>
          </a:p>
          <a:p>
            <a:r>
              <a:rPr lang="en-US" dirty="0"/>
              <a:t>Bevel</a:t>
            </a:r>
          </a:p>
          <a:p>
            <a:r>
              <a:rPr lang="en-US" dirty="0"/>
              <a:t>Helical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D6686-DAC3-492C-977E-A7D00946F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566" y="677086"/>
            <a:ext cx="2766234" cy="237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857FD-B6DF-4907-BB7D-665B87974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82" y="3429000"/>
            <a:ext cx="2925418" cy="1952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6C079D-C73C-4CC4-99C8-42F1C66BAA01}"/>
              </a:ext>
            </a:extLst>
          </p:cNvPr>
          <p:cNvSpPr txBox="1"/>
          <p:nvPr/>
        </p:nvSpPr>
        <p:spPr>
          <a:xfrm>
            <a:off x="7608494" y="5776853"/>
            <a:ext cx="436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How Gears Work – by Karim Nice https://science.howstuffworks.com/transport/engines-equipment/gear4.htm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397F3E-EB7C-48C1-BFF0-7143FFA0B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88" y="743420"/>
            <a:ext cx="3354873" cy="22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C1FD-70AC-465E-ABB8-4967EE24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 Dimensions and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1784-82AA-4FC6-96C6-87ABB089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Dimensions</a:t>
            </a:r>
          </a:p>
          <a:p>
            <a:pPr lvl="1"/>
            <a:r>
              <a:rPr lang="en-US" dirty="0"/>
              <a:t>Diametral Pitch</a:t>
            </a:r>
          </a:p>
          <a:p>
            <a:pPr lvl="1"/>
            <a:r>
              <a:rPr lang="en-US" dirty="0"/>
              <a:t>Addendum</a:t>
            </a:r>
          </a:p>
          <a:p>
            <a:pPr lvl="1"/>
            <a:r>
              <a:rPr lang="en-US" dirty="0"/>
              <a:t>Pitch Diameter/Radius</a:t>
            </a:r>
          </a:p>
          <a:p>
            <a:pPr lvl="1"/>
            <a:r>
              <a:rPr lang="en-US" dirty="0"/>
              <a:t>Radius of Curvature</a:t>
            </a:r>
          </a:p>
          <a:p>
            <a:pPr lvl="1"/>
            <a:r>
              <a:rPr lang="en-US" dirty="0"/>
              <a:t>Pressure, Helical, and Cone Angles</a:t>
            </a:r>
          </a:p>
          <a:p>
            <a:r>
              <a:rPr lang="en-US" dirty="0"/>
              <a:t>Kinematics</a:t>
            </a:r>
          </a:p>
          <a:p>
            <a:pPr lvl="1"/>
            <a:r>
              <a:rPr lang="en-US" dirty="0"/>
              <a:t>Torque and Angular Velocity</a:t>
            </a:r>
          </a:p>
          <a:p>
            <a:pPr lvl="1"/>
            <a:r>
              <a:rPr lang="en-US" dirty="0"/>
              <a:t>Tangential Force and Velocity</a:t>
            </a:r>
          </a:p>
          <a:p>
            <a:pPr lvl="1"/>
            <a:r>
              <a:rPr lang="en-US" dirty="0"/>
              <a:t>Normal/Radial and Axial Forces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B0AF7-D625-4706-8175-BE0210966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580" y="1715395"/>
            <a:ext cx="4753273" cy="26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8D9-A480-4037-9435-F235F690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DE1B-4A3F-4B20-9591-55089EFC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Factor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Application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Bending and Surface Geometry Factor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8B8C5-5DB9-490A-A62E-545C4E8FF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161" y="1555036"/>
            <a:ext cx="6551858" cy="1496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62B5D0-C02C-4E26-8357-3DECD1AC8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769" y="3051109"/>
            <a:ext cx="4891411" cy="11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0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836D-076D-4706-9ACF-B24FD524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Bending and Surface Geometry Factors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7631BF-F97E-4108-84C5-0B05172A72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76692"/>
            <a:ext cx="3006012" cy="1878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8C150-C23E-46CE-A2DA-C3558D0E13B3}"/>
              </a:ext>
            </a:extLst>
          </p:cNvPr>
          <p:cNvPicPr/>
          <p:nvPr/>
        </p:nvPicPr>
        <p:blipFill rotWithShape="1">
          <a:blip r:embed="rId3"/>
          <a:srcRect b="10367"/>
          <a:stretch/>
        </p:blipFill>
        <p:spPr>
          <a:xfrm>
            <a:off x="8565501" y="1374240"/>
            <a:ext cx="2937315" cy="2180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8731D-C95F-43D6-8069-19850AA66FCD}"/>
              </a:ext>
            </a:extLst>
          </p:cNvPr>
          <p:cNvPicPr/>
          <p:nvPr/>
        </p:nvPicPr>
        <p:blipFill rotWithShape="1">
          <a:blip r:embed="rId4"/>
          <a:srcRect b="13677"/>
          <a:stretch/>
        </p:blipFill>
        <p:spPr>
          <a:xfrm>
            <a:off x="8565501" y="3759005"/>
            <a:ext cx="2937315" cy="23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4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6F32-4BF7-48ED-9F2F-F2260973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Gear-Tooth Bending and Surface Stresses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3F278-80C5-4275-8213-08DCEFB8A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Bending Stress: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𝑏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𝑊</m:t>
                            </m:r>
                          </m:e>
                          <m:sub>
                            <m:r>
                              <a:rPr lang="en-US" i="1"/>
                              <m:t>𝑡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</m:t>
                            </m:r>
                          </m:e>
                          <m:sub>
                            <m:r>
                              <a:rPr lang="en-US" i="1"/>
                              <m:t>𝑑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𝐾</m:t>
                            </m:r>
                          </m:e>
                          <m:sub>
                            <m:r>
                              <a:rPr lang="en-US" i="1"/>
                              <m:t>𝑎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𝐾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𝐾</m:t>
                            </m:r>
                          </m:e>
                          <m:sub>
                            <m:r>
                              <a:rPr lang="en-US" i="1"/>
                              <m:t>𝐼</m:t>
                            </m:r>
                          </m:sub>
                        </m:sSub>
                      </m:num>
                      <m:den>
                        <m:r>
                          <a:rPr lang="en-US" i="1"/>
                          <m:t>𝐹</m:t>
                        </m:r>
                        <m:r>
                          <a:rPr lang="en-US" i="1"/>
                          <m:t>∗</m:t>
                        </m:r>
                        <m:r>
                          <a:rPr lang="en-US" i="1"/>
                          <m:t>𝐽</m:t>
                        </m:r>
                        <m:r>
                          <a:rPr lang="en-US" i="1"/>
                          <m:t>∗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𝐾</m:t>
                            </m:r>
                          </m:e>
                          <m:sub>
                            <m:r>
                              <a:rPr lang="en-US" i="1"/>
                              <m:t>𝑉</m:t>
                            </m:r>
                          </m:sub>
                        </m:sSub>
                      </m:den>
                    </m:f>
                    <m:r>
                      <a:rPr lang="en-US" i="1"/>
                      <m:t> 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Surface Stress: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𝑐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  <m:r>
                      <a:rPr lang="en-US" i="1"/>
                      <m:t>∗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𝑊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r>
                              <a:rPr lang="en-US" i="1"/>
                              <m:t>∗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𝐶</m:t>
                                </m:r>
                              </m:e>
                              <m:sub>
                                <m:r>
                                  <a:rPr lang="en-US" i="1"/>
                                  <m:t>𝑎</m:t>
                                </m:r>
                              </m:sub>
                            </m:sSub>
                            <m:r>
                              <a:rPr lang="en-US" i="1"/>
                              <m:t>∗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𝐶</m:t>
                                </m:r>
                              </m:e>
                              <m:sub>
                                <m:r>
                                  <a:rPr lang="en-US" i="1"/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/>
                              <m:t>𝐹</m:t>
                            </m:r>
                            <m:r>
                              <a:rPr lang="en-US" i="1"/>
                              <m:t>∗</m:t>
                            </m:r>
                            <m:r>
                              <a:rPr lang="en-US" i="1"/>
                              <m:t>𝐼</m:t>
                            </m:r>
                            <m:r>
                              <a:rPr lang="en-US" i="1"/>
                              <m:t>∗</m:t>
                            </m:r>
                            <m:r>
                              <a:rPr lang="en-US" i="1"/>
                              <m:t>𝑑</m:t>
                            </m:r>
                            <m:r>
                              <a:rPr lang="en-US" i="1"/>
                              <m:t>∗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𝐶</m:t>
                                </m:r>
                              </m:e>
                              <m:sub>
                                <m:r>
                                  <a:rPr lang="en-US" i="1"/>
                                  <m:t>𝑉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i="1"/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/>
                      <m:t>𝑤h𝑒𝑟𝑒</m:t>
                    </m:r>
                    <m:r>
                      <a:rPr lang="en-US" i="1"/>
                      <m:t> </m:t>
                    </m:r>
                    <m:r>
                      <a:rPr lang="en-US" i="1"/>
                      <m:t>𝑑</m:t>
                    </m:r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𝐷</m:t>
                        </m:r>
                      </m:e>
                      <m:sub>
                        <m:r>
                          <a:rPr lang="en-US" i="1"/>
                          <m:t>𝑝𝑝</m:t>
                        </m:r>
                      </m:sub>
                    </m:sSub>
                    <m:r>
                      <a:rPr lang="en-US" i="1"/>
                      <m:t> </m:t>
                    </m:r>
                    <m:r>
                      <a:rPr lang="en-US" i="1"/>
                      <m:t>𝑖𝑓</m:t>
                    </m:r>
                    <m:r>
                      <a:rPr lang="en-US" i="1"/>
                      <m:t>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𝐷</m:t>
                        </m:r>
                      </m:e>
                      <m:sub>
                        <m:r>
                          <a:rPr lang="en-US" i="1"/>
                          <m:t>𝑝𝑝</m:t>
                        </m:r>
                      </m:sub>
                    </m:sSub>
                    <m:r>
                      <a:rPr lang="en-US" i="1"/>
                      <m:t>&lt;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𝐷</m:t>
                        </m:r>
                      </m:e>
                      <m:sub>
                        <m:r>
                          <a:rPr lang="en-US" i="1"/>
                          <m:t>𝑝𝑔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:r>
                  <a:rPr lang="en-US" i="1" dirty="0"/>
                  <a:t>otherwise, </a:t>
                </a:r>
                <a14:m>
                  <m:oMath xmlns:m="http://schemas.openxmlformats.org/officeDocument/2006/math">
                    <m:r>
                      <a:rPr lang="en-US" i="1"/>
                      <m:t> </m:t>
                    </m:r>
                    <m:r>
                      <a:rPr lang="en-US" i="1"/>
                      <m:t>𝑑</m:t>
                    </m:r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𝐷</m:t>
                        </m:r>
                      </m:e>
                      <m:sub>
                        <m:r>
                          <a:rPr lang="en-US" i="1"/>
                          <m:t>𝑝𝑔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3F278-80C5-4275-8213-08DCEFB8A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71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C5EE-CE27-4B65-89B3-F9FA753E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Fatigue Strengths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B76E1-629C-4E12-98D9-C5F163C98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Corrected Bending Fatigue Strength: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𝑓𝑏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𝐾</m:t>
                            </m:r>
                          </m:e>
                          <m:sub>
                            <m:r>
                              <a:rPr lang="en-US" i="1"/>
                              <m:t>𝐿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𝑆</m:t>
                            </m:r>
                          </m:e>
                          <m:sub>
                            <m:r>
                              <a:rPr lang="en-US" i="1"/>
                              <m:t>𝑓𝑏</m:t>
                            </m:r>
                          </m:sub>
                          <m:sup>
                            <m:r>
                              <a:rPr lang="en-US" i="1"/>
                              <m:t>′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𝐾</m:t>
                            </m:r>
                          </m:e>
                          <m:sub>
                            <m:r>
                              <a:rPr lang="en-US" i="1"/>
                              <m:t>𝑅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Corrected Surface Fatigue Strength: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𝑓𝑐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𝐶</m:t>
                            </m:r>
                          </m:e>
                          <m:sub>
                            <m:r>
                              <a:rPr lang="en-US" i="1"/>
                              <m:t>𝐿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𝑆</m:t>
                            </m:r>
                          </m:e>
                          <m:sub>
                            <m:r>
                              <a:rPr lang="en-US" i="1"/>
                              <m:t>𝑓𝑐</m:t>
                            </m:r>
                          </m:sub>
                          <m:sup>
                            <m:r>
                              <a:rPr lang="en-US" i="1"/>
                              <m:t>′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𝐶</m:t>
                            </m:r>
                          </m:e>
                          <m:sub>
                            <m:r>
                              <a:rPr lang="en-US" i="1"/>
                              <m:t>𝑅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B76E1-629C-4E12-98D9-C5F163C98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67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0F13-32E1-455C-8CBC-77B6E6BC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7BA87F-1F60-4CB6-A3B8-9C32E2385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Bending Safety Factor: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𝑁</m:t>
                        </m:r>
                      </m:e>
                      <m:sub>
                        <m:r>
                          <a:rPr lang="en-US" i="1"/>
                          <m:t>𝑏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𝑆</m:t>
                            </m:r>
                          </m:e>
                          <m:sub>
                            <m:r>
                              <a:rPr lang="en-US" i="1"/>
                              <m:t>𝑓𝑏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Surface Safety Factor: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𝑁</m:t>
                        </m:r>
                      </m:e>
                      <m:sub>
                        <m:r>
                          <a:rPr lang="en-US" i="1"/>
                          <m:t>𝑐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𝑆</m:t>
                            </m:r>
                          </m:e>
                          <m:sub>
                            <m:r>
                              <a:rPr lang="en-US" i="1"/>
                              <m:t>𝑓𝑐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7BA87F-1F60-4CB6-A3B8-9C32E2385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55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255</Words>
  <Application>Microsoft Office PowerPoint</Application>
  <PresentationFormat>Widescreen</PresentationFormat>
  <Paragraphs>65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Automated Gear and Shaft Analysis</vt:lpstr>
      <vt:lpstr>Gear Analysis</vt:lpstr>
      <vt:lpstr>Gear Types</vt:lpstr>
      <vt:lpstr>Gear Dimensions and Kinematics</vt:lpstr>
      <vt:lpstr>Stress Factors</vt:lpstr>
      <vt:lpstr>Bending and Surface Geometry Factors</vt:lpstr>
      <vt:lpstr>Gear-Tooth Bending and Surface Stresses</vt:lpstr>
      <vt:lpstr>Corrected Fatigue Strengths</vt:lpstr>
      <vt:lpstr>Safety Factors</vt:lpstr>
      <vt:lpstr>Shaft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Gear and Shaft Analysis</dc:title>
  <dc:creator>Ricardo Ochoa</dc:creator>
  <cp:lastModifiedBy>Zhidong Ju</cp:lastModifiedBy>
  <cp:revision>9</cp:revision>
  <dcterms:created xsi:type="dcterms:W3CDTF">2018-04-18T09:41:46Z</dcterms:created>
  <dcterms:modified xsi:type="dcterms:W3CDTF">2018-04-18T17:12:58Z</dcterms:modified>
</cp:coreProperties>
</file>