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bbd72f0b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bbd72f0b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bbd72f0b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bbd72f0b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d4c9ab97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d4c9ab97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d4c9ab97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d4c9ab97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bbd72f0b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bbd72f0b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d4c9ab97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d4c9ab97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d4c9ab97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d4c9ab97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a2452460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a2452460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d4c9ab97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d4c9ab97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d4c9ab97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d4c9ab97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bbd72f0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bbd72f0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18a9e42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18a9e42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bbd72f0b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bbd72f0b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bbd72f0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bbd72f0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bbd72f0b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bbd72f0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bbd72f0b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bbd72f0b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bbd72f0b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bbd72f0b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bbd72f0b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bbd72f0b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bbd72f0b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bbd72f0b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Extended_Euclidean_algorithm" TargetMode="External"/><Relationship Id="rId4" Type="http://schemas.openxmlformats.org/officeDocument/2006/relationships/hyperlink" Target="https://docs.python.org/3/library/functions.html#po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Euler%27s_theore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strongdm.com/blog/ssh-passwordless-login#:~:text=SSH%20passwordless%20login%20is%20an,the%20private%20key%20can%20conn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youtube.com/watch?v=AiC0Ps5go4s" TargetMode="External"/><Relationship Id="rId4" Type="http://schemas.openxmlformats.org/officeDocument/2006/relationships/hyperlink" Target="https://www.khanacademy.org/computing/computer-science/cryptography#modern-cryp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RSA Encryption</a:t>
            </a:r>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800">
                <a:solidFill>
                  <a:srgbClr val="595959"/>
                </a:solidFill>
              </a:rPr>
              <a:t>Rivest–Shamir–Adleman </a:t>
            </a:r>
            <a:endParaRPr sz="2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d</a:t>
            </a:r>
            <a:endParaRPr/>
          </a:p>
        </p:txBody>
      </p:sp>
      <p:sp>
        <p:nvSpPr>
          <p:cNvPr id="109" name="Google Shape;109;p22"/>
          <p:cNvSpPr txBox="1"/>
          <p:nvPr>
            <p:ph idx="1" type="body"/>
          </p:nvPr>
        </p:nvSpPr>
        <p:spPr>
          <a:xfrm>
            <a:off x="311700" y="1152475"/>
            <a:ext cx="8832300" cy="404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We’ve now determined both e and </a:t>
            </a:r>
            <a:r>
              <a:rPr lang="en"/>
              <a:t>φ(n) in our equation: e*d ≡ 1 (mod φ(n))</a:t>
            </a:r>
            <a:endParaRPr/>
          </a:p>
          <a:p>
            <a:pPr indent="0" lvl="0" marL="0" rtl="0" algn="l">
              <a:spcBef>
                <a:spcPts val="1200"/>
              </a:spcBef>
              <a:spcAft>
                <a:spcPts val="0"/>
              </a:spcAft>
              <a:buNone/>
            </a:pPr>
            <a:r>
              <a:rPr lang="en"/>
              <a:t>How do we find ‘d’, though?</a:t>
            </a:r>
            <a:endParaRPr/>
          </a:p>
          <a:p>
            <a:pPr indent="0" lvl="0" marL="0" rtl="0" algn="l">
              <a:spcBef>
                <a:spcPts val="1200"/>
              </a:spcBef>
              <a:spcAft>
                <a:spcPts val="0"/>
              </a:spcAft>
              <a:buNone/>
            </a:pPr>
            <a:r>
              <a:rPr lang="en"/>
              <a:t>Let’s rewrite it again:</a:t>
            </a:r>
            <a:endParaRPr/>
          </a:p>
          <a:p>
            <a:pPr indent="0" lvl="0" marL="0" rtl="0" algn="l">
              <a:spcBef>
                <a:spcPts val="1200"/>
              </a:spcBef>
              <a:spcAft>
                <a:spcPts val="0"/>
              </a:spcAft>
              <a:buNone/>
            </a:pPr>
            <a:r>
              <a:rPr lang="en"/>
              <a:t>e*d mod φ(n) = 1 (and again, this time ‘undoing’ the modulus operation:)</a:t>
            </a:r>
            <a:endParaRPr/>
          </a:p>
          <a:p>
            <a:pPr indent="0" lvl="0" marL="0" rtl="0" algn="l">
              <a:spcBef>
                <a:spcPts val="1200"/>
              </a:spcBef>
              <a:spcAft>
                <a:spcPts val="0"/>
              </a:spcAft>
              <a:buNone/>
            </a:pPr>
            <a:r>
              <a:rPr lang="en"/>
              <a:t>e*d - k*φ(n) = 1 (k is ignored since it will vanish into the modulus and isn’t used elsewhere)</a:t>
            </a:r>
            <a:endParaRPr/>
          </a:p>
          <a:p>
            <a:pPr indent="0" lvl="0" marL="0" rtl="0" algn="l">
              <a:spcBef>
                <a:spcPts val="1200"/>
              </a:spcBef>
              <a:spcAft>
                <a:spcPts val="0"/>
              </a:spcAft>
              <a:buNone/>
            </a:pPr>
            <a:r>
              <a:rPr lang="en"/>
              <a:t>This expression is a form that can be calculated using </a:t>
            </a:r>
            <a:r>
              <a:rPr lang="en" u="sng">
                <a:solidFill>
                  <a:schemeClr val="hlink"/>
                </a:solidFill>
                <a:hlinkClick r:id="rId3"/>
              </a:rPr>
              <a:t>Extended Euclidean Algorithm</a:t>
            </a:r>
            <a:r>
              <a:rPr lang="en"/>
              <a:t>, since we’ve defined e and φ(n) to have a GCD of 1(they are coprimes).</a:t>
            </a:r>
            <a:endParaRPr/>
          </a:p>
          <a:p>
            <a:pPr indent="0" lvl="0" marL="0" rtl="0" algn="l">
              <a:spcBef>
                <a:spcPts val="1200"/>
              </a:spcBef>
              <a:spcAft>
                <a:spcPts val="1200"/>
              </a:spcAft>
              <a:buClr>
                <a:schemeClr val="dk1"/>
              </a:buClr>
              <a:buSzPts val="1100"/>
              <a:buFont typeface="Arial"/>
              <a:buNone/>
            </a:pPr>
            <a:r>
              <a:rPr lang="en"/>
              <a:t>The particulars won’t be discussed, but the Algorithm returns both d &amp; k, though we discard k since it isn’t used. (d might return negative, but simply finding d</a:t>
            </a:r>
            <a:r>
              <a:rPr baseline="-25000" lang="en"/>
              <a:t>neg</a:t>
            </a:r>
            <a:r>
              <a:rPr lang="en"/>
              <a:t> mod φ(n) = d</a:t>
            </a:r>
            <a:r>
              <a:rPr baseline="-25000" lang="en"/>
              <a:t>new</a:t>
            </a:r>
            <a:r>
              <a:rPr lang="en"/>
              <a:t> returns a positive number with the same properties)</a:t>
            </a:r>
            <a:endParaRPr/>
          </a:p>
        </p:txBody>
      </p:sp>
      <p:sp>
        <p:nvSpPr>
          <p:cNvPr id="110" name="Google Shape;110;p22"/>
          <p:cNvSpPr txBox="1"/>
          <p:nvPr/>
        </p:nvSpPr>
        <p:spPr>
          <a:xfrm>
            <a:off x="2728625" y="0"/>
            <a:ext cx="6415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(How might you have a computer find ‘d’, given e and φ(n)?) (Hint: </a:t>
            </a:r>
            <a:r>
              <a:rPr lang="en" sz="1800" u="sng">
                <a:solidFill>
                  <a:schemeClr val="hlink"/>
                </a:solidFill>
                <a:hlinkClick r:id="rId4"/>
              </a:rPr>
              <a:t>Useful Function</a:t>
            </a:r>
            <a:r>
              <a:rPr lang="en" sz="1800">
                <a:solidFill>
                  <a:schemeClr val="dk2"/>
                </a:solidFill>
              </a:rPr>
              <a:t> documentation)</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Assembling the final ‘complete’ RSA Formula</a:t>
            </a:r>
            <a:endParaRPr/>
          </a:p>
        </p:txBody>
      </p:sp>
      <p:sp>
        <p:nvSpPr>
          <p:cNvPr id="116" name="Google Shape;116;p23"/>
          <p:cNvSpPr txBox="1"/>
          <p:nvPr>
            <p:ph idx="1" type="body"/>
          </p:nvPr>
        </p:nvSpPr>
        <p:spPr>
          <a:xfrm>
            <a:off x="311700" y="1152475"/>
            <a:ext cx="8520600" cy="3904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Now we know e, d, and </a:t>
            </a:r>
            <a:r>
              <a:rPr lang="en"/>
              <a:t>φ(n) in:</a:t>
            </a:r>
            <a:r>
              <a:rPr lang="en"/>
              <a:t> </a:t>
            </a:r>
            <a:r>
              <a:rPr lang="en"/>
              <a:t>e*d ≡ 1 (mod φ(n))</a:t>
            </a:r>
            <a:endParaRPr/>
          </a:p>
          <a:p>
            <a:pPr indent="0" lvl="0" marL="0" rtl="0" algn="l">
              <a:spcBef>
                <a:spcPts val="1200"/>
              </a:spcBef>
              <a:spcAft>
                <a:spcPts val="0"/>
              </a:spcAft>
              <a:buNone/>
            </a:pPr>
            <a:r>
              <a:rPr lang="en"/>
              <a:t>Our next step is hiding our φ(n), so it’s not used in the final equation(and thus losing all it’s security as ‘hard to calculate’, since we’d have provided it ourselves)</a:t>
            </a:r>
            <a:endParaRPr/>
          </a:p>
          <a:p>
            <a:pPr indent="0" lvl="0" marL="0" rtl="0" algn="l">
              <a:spcBef>
                <a:spcPts val="1200"/>
              </a:spcBef>
              <a:spcAft>
                <a:spcPts val="0"/>
              </a:spcAft>
              <a:buNone/>
            </a:pPr>
            <a:r>
              <a:rPr lang="en"/>
              <a:t>Here, we use a special case of </a:t>
            </a:r>
            <a:r>
              <a:rPr lang="en" u="sng">
                <a:solidFill>
                  <a:schemeClr val="hlink"/>
                </a:solidFill>
                <a:hlinkClick r:id="rId3"/>
              </a:rPr>
              <a:t>Euler’s Theorem</a:t>
            </a:r>
            <a:r>
              <a:rPr lang="en"/>
              <a:t>(Explained more in the following pages):</a:t>
            </a:r>
            <a:endParaRPr/>
          </a:p>
          <a:p>
            <a:pPr indent="0" lvl="0" marL="0" rtl="0" algn="l">
              <a:spcBef>
                <a:spcPts val="1200"/>
              </a:spcBef>
              <a:spcAft>
                <a:spcPts val="0"/>
              </a:spcAft>
              <a:buNone/>
            </a:pPr>
            <a:r>
              <a:rPr lang="en"/>
              <a:t>if x ≡ y (mod φ(n))		 then a^x ≡ a^y (mod n)</a:t>
            </a:r>
            <a:endParaRPr/>
          </a:p>
          <a:p>
            <a:pPr indent="0" lvl="0" marL="0" rtl="0" algn="l">
              <a:spcBef>
                <a:spcPts val="1200"/>
              </a:spcBef>
              <a:spcAft>
                <a:spcPts val="0"/>
              </a:spcAft>
              <a:buNone/>
            </a:pPr>
            <a:r>
              <a:rPr lang="en"/>
              <a:t>You’ll notice that our equation slots perfectly into the left-hand side, returning…(where ‘m’ is an arbitrary integer)</a:t>
            </a:r>
            <a:endParaRPr/>
          </a:p>
          <a:p>
            <a:pPr indent="0" lvl="0" marL="0" rtl="0" algn="l">
              <a:spcBef>
                <a:spcPts val="1200"/>
              </a:spcBef>
              <a:spcAft>
                <a:spcPts val="0"/>
              </a:spcAft>
              <a:buNone/>
            </a:pPr>
            <a:r>
              <a:rPr lang="en"/>
              <a:t>m</a:t>
            </a:r>
            <a:r>
              <a:rPr baseline="30000" lang="en"/>
              <a:t>e*d</a:t>
            </a:r>
            <a:r>
              <a:rPr lang="en"/>
              <a:t> ≡ m</a:t>
            </a:r>
            <a:r>
              <a:rPr baseline="30000" lang="en"/>
              <a:t>1</a:t>
            </a:r>
            <a:r>
              <a:rPr lang="en"/>
              <a:t> (mod n)</a:t>
            </a:r>
            <a:endParaRPr/>
          </a:p>
          <a:p>
            <a:pPr indent="0" lvl="0" marL="0" rtl="0" algn="l">
              <a:spcBef>
                <a:spcPts val="1200"/>
              </a:spcBef>
              <a:spcAft>
                <a:spcPts val="1200"/>
              </a:spcAft>
              <a:buNone/>
            </a:pPr>
            <a:r>
              <a:rPr lang="en"/>
              <a:t>This is the ‘complete’ RSA equation, which will then be split into Encryption and Decryption.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Euler’s Theorem Explained:</a:t>
            </a:r>
            <a:endParaRPr/>
          </a:p>
        </p:txBody>
      </p:sp>
      <p:sp>
        <p:nvSpPr>
          <p:cNvPr id="122" name="Google Shape;122;p24"/>
          <p:cNvSpPr txBox="1"/>
          <p:nvPr>
            <p:ph idx="1" type="body"/>
          </p:nvPr>
        </p:nvSpPr>
        <p:spPr>
          <a:xfrm>
            <a:off x="311700" y="1152475"/>
            <a:ext cx="88002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baseline and more specific Theorem goes as follows(assuming a is coprime n):</a:t>
            </a:r>
            <a:endParaRPr/>
          </a:p>
          <a:p>
            <a:pPr indent="0" lvl="0" marL="0" rtl="0" algn="l">
              <a:spcBef>
                <a:spcPts val="1200"/>
              </a:spcBef>
              <a:spcAft>
                <a:spcPts val="0"/>
              </a:spcAft>
              <a:buNone/>
            </a:pPr>
            <a:r>
              <a:rPr lang="en"/>
              <a:t>a</a:t>
            </a:r>
            <a:r>
              <a:rPr baseline="30000" lang="en"/>
              <a:t>φ(n) </a:t>
            </a:r>
            <a:r>
              <a:rPr lang="en"/>
              <a:t>≡ 1 (mod n).</a:t>
            </a:r>
            <a:endParaRPr/>
          </a:p>
          <a:p>
            <a:pPr indent="0" lvl="0" marL="0" rtl="0" algn="l">
              <a:spcBef>
                <a:spcPts val="1200"/>
              </a:spcBef>
              <a:spcAft>
                <a:spcPts val="0"/>
              </a:spcAft>
              <a:buNone/>
            </a:pPr>
            <a:r>
              <a:rPr lang="en"/>
              <a:t>What does this actually mean, though?</a:t>
            </a:r>
            <a:endParaRPr/>
          </a:p>
          <a:p>
            <a:pPr indent="0" lvl="0" marL="0" rtl="0" algn="l">
              <a:spcBef>
                <a:spcPts val="1200"/>
              </a:spcBef>
              <a:spcAft>
                <a:spcPts val="0"/>
              </a:spcAft>
              <a:buNone/>
            </a:pPr>
            <a:r>
              <a:rPr lang="en"/>
              <a:t>Example: n = 7, a = 2</a:t>
            </a:r>
            <a:br>
              <a:rPr lang="en"/>
            </a:br>
            <a:r>
              <a:rPr lang="en"/>
              <a:t>2</a:t>
            </a:r>
            <a:r>
              <a:rPr baseline="30000" lang="en"/>
              <a:t>7-1 </a:t>
            </a:r>
            <a:r>
              <a:rPr lang="en"/>
              <a:t>≡ 1 (mod 7)... 2</a:t>
            </a:r>
            <a:r>
              <a:rPr baseline="30000" lang="en"/>
              <a:t>6</a:t>
            </a:r>
            <a:r>
              <a:rPr lang="en"/>
              <a:t>= 64, 64 mod 7 = 1 + 63 mod 7 = 1 + (9*7) mod 7 = 1</a:t>
            </a:r>
            <a:endParaRPr/>
          </a:p>
          <a:p>
            <a:pPr indent="0" lvl="0" marL="0" rtl="0" algn="l">
              <a:spcBef>
                <a:spcPts val="1200"/>
              </a:spcBef>
              <a:spcAft>
                <a:spcPts val="0"/>
              </a:spcAft>
              <a:buNone/>
            </a:pPr>
            <a:r>
              <a:rPr lang="en"/>
              <a:t>Example: n = 10, a = 3</a:t>
            </a:r>
            <a:br>
              <a:rPr lang="en"/>
            </a:br>
            <a:r>
              <a:rPr lang="en"/>
              <a:t>3</a:t>
            </a:r>
            <a:r>
              <a:rPr baseline="30000" lang="en"/>
              <a:t>4</a:t>
            </a:r>
            <a:r>
              <a:rPr lang="en"/>
              <a:t> ≡ 1 (mod 10)... 3</a:t>
            </a:r>
            <a:r>
              <a:rPr baseline="30000" lang="en"/>
              <a:t>4</a:t>
            </a:r>
            <a:r>
              <a:rPr lang="en"/>
              <a:t> = 81 mod 10 = 1.</a:t>
            </a:r>
            <a:endParaRPr/>
          </a:p>
          <a:p>
            <a:pPr indent="0" lvl="0" marL="0" rtl="0" algn="l">
              <a:spcBef>
                <a:spcPts val="1200"/>
              </a:spcBef>
              <a:spcAft>
                <a:spcPts val="1200"/>
              </a:spcAft>
              <a:buNone/>
            </a:pPr>
            <a:r>
              <a:rPr lang="en"/>
              <a:t>Example: n = 5, a = 6</a:t>
            </a:r>
            <a:br>
              <a:rPr lang="en"/>
            </a:br>
            <a:r>
              <a:rPr lang="en"/>
              <a:t>6</a:t>
            </a:r>
            <a:r>
              <a:rPr baseline="30000" lang="en"/>
              <a:t>4</a:t>
            </a:r>
            <a:r>
              <a:rPr lang="en"/>
              <a:t> = 36*36 = 1296 = 1 + 1295… 1 + (259*5) mod 5 =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Euler’s Theorem into RSA case(notation manipulation):</a:t>
            </a:r>
            <a:endParaRPr/>
          </a:p>
        </p:txBody>
      </p:sp>
      <p:sp>
        <p:nvSpPr>
          <p:cNvPr id="128" name="Google Shape;128;p25"/>
          <p:cNvSpPr txBox="1"/>
          <p:nvPr>
            <p:ph idx="1" type="body"/>
          </p:nvPr>
        </p:nvSpPr>
        <p:spPr>
          <a:xfrm>
            <a:off x="311700" y="1152475"/>
            <a:ext cx="8832300" cy="3990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Let’s start with a</a:t>
            </a:r>
            <a:r>
              <a:rPr baseline="30000" lang="en"/>
              <a:t>φ(n) </a:t>
            </a:r>
            <a:r>
              <a:rPr lang="en"/>
              <a:t>≡ 1 (mod n), manipulating it significantly:</a:t>
            </a:r>
            <a:endParaRPr/>
          </a:p>
          <a:p>
            <a:pPr indent="0" lvl="0" marL="0" rtl="0" algn="l">
              <a:spcBef>
                <a:spcPts val="1200"/>
              </a:spcBef>
              <a:spcAft>
                <a:spcPts val="0"/>
              </a:spcAft>
              <a:buNone/>
            </a:pPr>
            <a:r>
              <a:rPr lang="en"/>
              <a:t>(a</a:t>
            </a:r>
            <a:r>
              <a:rPr baseline="30000" lang="en"/>
              <a:t>φ(n) </a:t>
            </a:r>
            <a:r>
              <a:rPr lang="en"/>
              <a:t>≡ 1)</a:t>
            </a:r>
            <a:r>
              <a:rPr baseline="30000" lang="en"/>
              <a:t>k</a:t>
            </a:r>
            <a:r>
              <a:rPr lang="en"/>
              <a:t> (mod n) (‘k’ here isn’t used for anything other than the later equivalence)</a:t>
            </a:r>
            <a:endParaRPr/>
          </a:p>
          <a:p>
            <a:pPr indent="0" lvl="0" marL="0" rtl="0" algn="l">
              <a:spcBef>
                <a:spcPts val="1200"/>
              </a:spcBef>
              <a:spcAft>
                <a:spcPts val="0"/>
              </a:spcAft>
              <a:buClr>
                <a:schemeClr val="dk1"/>
              </a:buClr>
              <a:buSzPct val="61111"/>
              <a:buFont typeface="Arial"/>
              <a:buNone/>
            </a:pPr>
            <a:r>
              <a:rPr lang="en"/>
              <a:t>a</a:t>
            </a:r>
            <a:r>
              <a:rPr baseline="30000" lang="en"/>
              <a:t>k*φ(n) </a:t>
            </a:r>
            <a:r>
              <a:rPr lang="en"/>
              <a:t>≡ 1</a:t>
            </a:r>
            <a:r>
              <a:rPr baseline="30000" lang="en"/>
              <a:t>k</a:t>
            </a:r>
            <a:r>
              <a:rPr lang="en"/>
              <a:t> (mod n) (remember, 1</a:t>
            </a:r>
            <a:r>
              <a:rPr baseline="30000" lang="en"/>
              <a:t>n</a:t>
            </a:r>
            <a:r>
              <a:rPr lang="en"/>
              <a:t>=1, so 1</a:t>
            </a:r>
            <a:r>
              <a:rPr baseline="30000" lang="en"/>
              <a:t>k</a:t>
            </a:r>
            <a:r>
              <a:rPr lang="en"/>
              <a:t> = 1 regardless of ‘k’)</a:t>
            </a:r>
            <a:endParaRPr/>
          </a:p>
          <a:p>
            <a:pPr indent="0" lvl="0" marL="0" rtl="0" algn="l">
              <a:spcBef>
                <a:spcPts val="1200"/>
              </a:spcBef>
              <a:spcAft>
                <a:spcPts val="0"/>
              </a:spcAft>
              <a:buNone/>
            </a:pPr>
            <a:r>
              <a:rPr lang="en"/>
              <a:t>a*( a</a:t>
            </a:r>
            <a:r>
              <a:rPr baseline="30000" lang="en"/>
              <a:t>k+φ(n) </a:t>
            </a:r>
            <a:r>
              <a:rPr lang="en"/>
              <a:t>≡ 1 (mod n) ) = a*a</a:t>
            </a:r>
            <a:r>
              <a:rPr baseline="30000" lang="en"/>
              <a:t>k+φ(n) </a:t>
            </a:r>
            <a:r>
              <a:rPr lang="en"/>
              <a:t>≡ a (mod n)</a:t>
            </a:r>
            <a:endParaRPr/>
          </a:p>
          <a:p>
            <a:pPr indent="0" lvl="0" marL="0" rtl="0" algn="l">
              <a:spcBef>
                <a:spcPts val="1200"/>
              </a:spcBef>
              <a:spcAft>
                <a:spcPts val="0"/>
              </a:spcAft>
              <a:buNone/>
            </a:pPr>
            <a:r>
              <a:rPr lang="en"/>
              <a:t>a</a:t>
            </a:r>
            <a:r>
              <a:rPr baseline="30000" lang="en"/>
              <a:t>1+k*φ(n) </a:t>
            </a:r>
            <a:r>
              <a:rPr lang="en"/>
              <a:t>≡ a (mod n)</a:t>
            </a:r>
            <a:endParaRPr/>
          </a:p>
          <a:p>
            <a:pPr indent="0" lvl="0" marL="0" rtl="0" algn="l">
              <a:spcBef>
                <a:spcPts val="1200"/>
              </a:spcBef>
              <a:spcAft>
                <a:spcPts val="0"/>
              </a:spcAft>
              <a:buNone/>
            </a:pPr>
            <a:r>
              <a:rPr lang="en"/>
              <a:t>See: the exponent part ‘1 + k*φ(n)’, we have </a:t>
            </a:r>
            <a:r>
              <a:rPr lang="en" u="sng">
                <a:solidFill>
                  <a:schemeClr val="hlink"/>
                </a:solidFill>
                <a:hlinkClick action="ppaction://hlinksldjump" r:id="rId3"/>
              </a:rPr>
              <a:t>another place</a:t>
            </a:r>
            <a:r>
              <a:rPr lang="en"/>
              <a:t> we’ve noted those values:</a:t>
            </a:r>
            <a:endParaRPr/>
          </a:p>
          <a:p>
            <a:pPr indent="0" lvl="0" marL="0" rtl="0" algn="l">
              <a:spcBef>
                <a:spcPts val="1200"/>
              </a:spcBef>
              <a:spcAft>
                <a:spcPts val="0"/>
              </a:spcAft>
              <a:buNone/>
            </a:pPr>
            <a:r>
              <a:rPr lang="en"/>
              <a:t>e*d - k*φ(n) = 1 … e*d = 1 + k*φ(n), we’ve now got something to swap ‘1+ k*φ(n)’ with</a:t>
            </a:r>
            <a:endParaRPr/>
          </a:p>
          <a:p>
            <a:pPr indent="0" lvl="0" marL="0" rtl="0" algn="l">
              <a:spcBef>
                <a:spcPts val="1200"/>
              </a:spcBef>
              <a:spcAft>
                <a:spcPts val="1200"/>
              </a:spcAft>
              <a:buNone/>
            </a:pPr>
            <a:r>
              <a:rPr lang="en"/>
              <a:t>a</a:t>
            </a:r>
            <a:r>
              <a:rPr baseline="30000" lang="en"/>
              <a:t>e*d</a:t>
            </a:r>
            <a:r>
              <a:rPr lang="en"/>
              <a:t> ≡ a (mod n) (we’ve thus gone from the Theorem into our special case)</a:t>
            </a:r>
            <a:br>
              <a:rPr lang="en"/>
            </a:br>
            <a:r>
              <a:rPr lang="en"/>
              <a:t>(there is a minimal chance a and n aren’t coprime in RSA’s case, but we know n only has two very large factors, which are very unlikely to occur in ‘a’(~1/p * 1/q)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Splitting the Formula in half.</a:t>
            </a:r>
            <a:endParaRPr/>
          </a:p>
        </p:txBody>
      </p:sp>
      <p:sp>
        <p:nvSpPr>
          <p:cNvPr id="134" name="Google Shape;134;p26"/>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complete equation: </a:t>
            </a:r>
            <a:r>
              <a:rPr lang="en"/>
              <a:t>m</a:t>
            </a:r>
            <a:r>
              <a:rPr baseline="30000" lang="en"/>
              <a:t>e*d</a:t>
            </a:r>
            <a:r>
              <a:rPr lang="en"/>
              <a:t> ≡ m (mod n)</a:t>
            </a:r>
            <a:br>
              <a:rPr lang="en"/>
            </a:br>
            <a:r>
              <a:rPr lang="en"/>
              <a:t>You can clearly see that ‘m’ is preserved, which will end up being our message.</a:t>
            </a:r>
            <a:endParaRPr/>
          </a:p>
          <a:p>
            <a:pPr indent="0" lvl="0" marL="0" rtl="0" algn="l">
              <a:spcBef>
                <a:spcPts val="1200"/>
              </a:spcBef>
              <a:spcAft>
                <a:spcPts val="0"/>
              </a:spcAft>
              <a:buNone/>
            </a:pPr>
            <a:r>
              <a:rPr lang="en"/>
              <a:t>But, we can also massage out part of the equation…</a:t>
            </a:r>
            <a:endParaRPr/>
          </a:p>
          <a:p>
            <a:pPr indent="0" lvl="0" marL="0" rtl="0" algn="l">
              <a:spcBef>
                <a:spcPts val="1200"/>
              </a:spcBef>
              <a:spcAft>
                <a:spcPts val="0"/>
              </a:spcAft>
              <a:buNone/>
            </a:pPr>
            <a:r>
              <a:rPr lang="en"/>
              <a:t>(m</a:t>
            </a:r>
            <a:r>
              <a:rPr baseline="30000" lang="en"/>
              <a:t>e</a:t>
            </a:r>
            <a:r>
              <a:rPr lang="en"/>
              <a:t>)</a:t>
            </a:r>
            <a:r>
              <a:rPr baseline="30000" lang="en"/>
              <a:t>d</a:t>
            </a:r>
            <a:r>
              <a:rPr lang="en"/>
              <a:t> ≡ m (mod n)</a:t>
            </a:r>
            <a:endParaRPr/>
          </a:p>
          <a:p>
            <a:pPr indent="0" lvl="0" marL="0" rtl="0" algn="l">
              <a:spcBef>
                <a:spcPts val="1200"/>
              </a:spcBef>
              <a:spcAft>
                <a:spcPts val="0"/>
              </a:spcAft>
              <a:buNone/>
            </a:pPr>
            <a:r>
              <a:rPr lang="en"/>
              <a:t>m</a:t>
            </a:r>
            <a:r>
              <a:rPr baseline="30000" lang="en"/>
              <a:t>e </a:t>
            </a:r>
            <a:r>
              <a:rPr lang="en"/>
              <a:t>= c</a:t>
            </a:r>
            <a:endParaRPr/>
          </a:p>
          <a:p>
            <a:pPr indent="0" lvl="0" marL="0" rtl="0" algn="l">
              <a:spcBef>
                <a:spcPts val="1200"/>
              </a:spcBef>
              <a:spcAft>
                <a:spcPts val="1200"/>
              </a:spcAft>
              <a:buNone/>
            </a:pPr>
            <a:r>
              <a:rPr lang="en"/>
              <a:t>Leaving us with two equations:</a:t>
            </a:r>
            <a:br>
              <a:rPr lang="en"/>
            </a:br>
            <a:r>
              <a:rPr lang="en"/>
              <a:t>m</a:t>
            </a:r>
            <a:r>
              <a:rPr baseline="30000" lang="en"/>
              <a:t>e</a:t>
            </a:r>
            <a:r>
              <a:rPr lang="en"/>
              <a:t> = c…	(typically expressed as ‘m</a:t>
            </a:r>
            <a:r>
              <a:rPr baseline="30000" lang="en"/>
              <a:t>e</a:t>
            </a:r>
            <a:r>
              <a:rPr lang="en"/>
              <a:t> mod n = c to prevent reversing exponents)</a:t>
            </a:r>
            <a:br>
              <a:rPr lang="en"/>
            </a:br>
            <a:r>
              <a:rPr lang="en"/>
              <a:t>m</a:t>
            </a:r>
            <a:r>
              <a:rPr baseline="30000" lang="en"/>
              <a:t>e </a:t>
            </a:r>
            <a:r>
              <a:rPr lang="en"/>
              <a:t>mod n = c		&lt;-Encryption 		‘m -&gt; c’</a:t>
            </a:r>
            <a:br>
              <a:rPr lang="en"/>
            </a:br>
            <a:r>
              <a:rPr lang="en"/>
              <a:t>c</a:t>
            </a:r>
            <a:r>
              <a:rPr baseline="30000" lang="en"/>
              <a:t>d</a:t>
            </a:r>
            <a:r>
              <a:rPr lang="en"/>
              <a:t> mod n = m		&lt;-Decryption		‘c -&gt; 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Complete Key Generation Schema(Skipping logic):</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Find large primes p &amp; q… n = p*q</a:t>
            </a:r>
            <a:endParaRPr/>
          </a:p>
          <a:p>
            <a:pPr indent="-342900" lvl="0" marL="457200" rtl="0" algn="l">
              <a:lnSpc>
                <a:spcPct val="150000"/>
              </a:lnSpc>
              <a:spcBef>
                <a:spcPts val="0"/>
              </a:spcBef>
              <a:spcAft>
                <a:spcPts val="0"/>
              </a:spcAft>
              <a:buSzPts val="1800"/>
              <a:buAutoNum type="arabicPeriod"/>
            </a:pPr>
            <a:r>
              <a:rPr lang="en"/>
              <a:t>φ(n) = (p-1)*(q-1)</a:t>
            </a:r>
            <a:endParaRPr/>
          </a:p>
          <a:p>
            <a:pPr indent="-342900" lvl="0" marL="457200" rtl="0" algn="l">
              <a:lnSpc>
                <a:spcPct val="150000"/>
              </a:lnSpc>
              <a:spcBef>
                <a:spcPts val="0"/>
              </a:spcBef>
              <a:spcAft>
                <a:spcPts val="0"/>
              </a:spcAft>
              <a:buSzPts val="1800"/>
              <a:buAutoNum type="arabicPeriod"/>
            </a:pPr>
            <a:r>
              <a:rPr lang="en"/>
              <a:t>Choose e, such that e&lt;φ(n) and e &amp; φ(n) are coprime</a:t>
            </a:r>
            <a:endParaRPr/>
          </a:p>
          <a:p>
            <a:pPr indent="-342900" lvl="0" marL="457200" rtl="0" algn="l">
              <a:lnSpc>
                <a:spcPct val="150000"/>
              </a:lnSpc>
              <a:spcBef>
                <a:spcPts val="0"/>
              </a:spcBef>
              <a:spcAft>
                <a:spcPts val="0"/>
              </a:spcAft>
              <a:buSzPts val="1800"/>
              <a:buAutoNum type="arabicPeriod"/>
            </a:pPr>
            <a:r>
              <a:rPr lang="en"/>
              <a:t>d as the MMI of e mod φ(n)... helpful: pow(e, -1, φ(n))</a:t>
            </a:r>
            <a:endParaRPr/>
          </a:p>
          <a:p>
            <a:pPr indent="-342900" lvl="0" marL="457200" rtl="0" algn="l">
              <a:lnSpc>
                <a:spcPct val="150000"/>
              </a:lnSpc>
              <a:spcBef>
                <a:spcPts val="0"/>
              </a:spcBef>
              <a:spcAft>
                <a:spcPts val="0"/>
              </a:spcAft>
              <a:buSzPts val="1800"/>
              <a:buAutoNum type="arabicPeriod"/>
            </a:pPr>
            <a:r>
              <a:rPr lang="en"/>
              <a:t>Publicise (e, n) as the public key, keep (d, n) as your private key.</a:t>
            </a:r>
            <a:endParaRPr/>
          </a:p>
          <a:p>
            <a:pPr indent="0" lvl="0" marL="0" rtl="0" algn="l">
              <a:lnSpc>
                <a:spcPct val="150000"/>
              </a:lnSpc>
              <a:spcBef>
                <a:spcPts val="1200"/>
              </a:spcBef>
              <a:spcAft>
                <a:spcPts val="1200"/>
              </a:spcAft>
              <a:buNone/>
            </a:pPr>
            <a:r>
              <a:rPr lang="en"/>
              <a:t>(Discard φ(n), p, q)</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Pubic and Private RSA keys.</a:t>
            </a:r>
            <a:endParaRPr/>
          </a:p>
        </p:txBody>
      </p:sp>
      <p:sp>
        <p:nvSpPr>
          <p:cNvPr id="146" name="Google Shape;146;p28"/>
          <p:cNvSpPr txBox="1"/>
          <p:nvPr>
            <p:ph idx="1" type="body"/>
          </p:nvPr>
        </p:nvSpPr>
        <p:spPr>
          <a:xfrm>
            <a:off x="311700" y="1152475"/>
            <a:ext cx="8520600" cy="39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
            </a:r>
            <a:r>
              <a:rPr baseline="30000" lang="en"/>
              <a:t>e</a:t>
            </a:r>
            <a:r>
              <a:rPr lang="en"/>
              <a:t> mod n = c 	&lt;- Encryption</a:t>
            </a:r>
            <a:br>
              <a:rPr lang="en"/>
            </a:br>
            <a:r>
              <a:rPr lang="en"/>
              <a:t>If we send out ‘e’ (along with n to keep the value small &amp; secure against reverse exponent </a:t>
            </a:r>
            <a:r>
              <a:rPr lang="en"/>
              <a:t>calculations</a:t>
            </a:r>
            <a:r>
              <a:rPr lang="en"/>
              <a:t>), that becomes our ‘public key’, which anyone can use to encrypt a message for us, and can’t be easily used to find our private key.</a:t>
            </a:r>
            <a:endParaRPr/>
          </a:p>
          <a:p>
            <a:pPr indent="0" lvl="0" marL="0" rtl="0" algn="l">
              <a:spcBef>
                <a:spcPts val="1200"/>
              </a:spcBef>
              <a:spcAft>
                <a:spcPts val="0"/>
              </a:spcAft>
              <a:buNone/>
            </a:pPr>
            <a:r>
              <a:rPr lang="en"/>
              <a:t>c</a:t>
            </a:r>
            <a:r>
              <a:rPr baseline="30000" lang="en"/>
              <a:t>d </a:t>
            </a:r>
            <a:r>
              <a:rPr lang="en"/>
              <a:t>mod n = m		&lt;- Decryption</a:t>
            </a:r>
            <a:br>
              <a:rPr lang="en"/>
            </a:br>
            <a:r>
              <a:rPr lang="en"/>
              <a:t>‘</a:t>
            </a:r>
            <a:r>
              <a:rPr lang="en"/>
              <a:t>d</a:t>
            </a:r>
            <a:r>
              <a:rPr lang="en"/>
              <a:t>’ becomes our private key(along with using ‘n’ to keep the modular </a:t>
            </a:r>
            <a:r>
              <a:rPr lang="en"/>
              <a:t>equivalence true), and we can be secure in the knowledge that our received message wasn’t read or modified.</a:t>
            </a:r>
            <a:endParaRPr/>
          </a:p>
          <a:p>
            <a:pPr indent="0" lvl="0" marL="0" rtl="0" algn="l">
              <a:spcBef>
                <a:spcPts val="1200"/>
              </a:spcBef>
              <a:spcAft>
                <a:spcPts val="1200"/>
              </a:spcAft>
              <a:buClr>
                <a:schemeClr val="dk1"/>
              </a:buClr>
              <a:buSzPts val="1100"/>
              <a:buFont typeface="Arial"/>
              <a:buNone/>
            </a:pPr>
            <a:r>
              <a:rPr lang="en"/>
              <a:t>(How might we efficiently code those two formula? Remember to use pow() for faster runtimes)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why is ‘c’ so secure, halfway through? What makes it so hard to crack?</a:t>
            </a:r>
            <a:endParaRPr/>
          </a:p>
        </p:txBody>
      </p:sp>
      <p:sp>
        <p:nvSpPr>
          <p:cNvPr id="152" name="Google Shape;152;p29"/>
          <p:cNvSpPr txBox="1"/>
          <p:nvPr>
            <p:ph idx="1" type="body"/>
          </p:nvPr>
        </p:nvSpPr>
        <p:spPr>
          <a:xfrm>
            <a:off x="311700" y="1240450"/>
            <a:ext cx="88323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595959"/>
                </a:solidFill>
              </a:rPr>
              <a:t>Any attempt at finding ‘m’ or the private key ‘d’ through either process (‘m</a:t>
            </a:r>
            <a:r>
              <a:rPr baseline="30000" lang="en">
                <a:solidFill>
                  <a:srgbClr val="595959"/>
                </a:solidFill>
              </a:rPr>
              <a:t>e</a:t>
            </a:r>
            <a:r>
              <a:rPr lang="en">
                <a:solidFill>
                  <a:srgbClr val="595959"/>
                </a:solidFill>
              </a:rPr>
              <a:t> mod n = c’ or ‘c</a:t>
            </a:r>
            <a:r>
              <a:rPr baseline="30000" lang="en">
                <a:solidFill>
                  <a:srgbClr val="595959"/>
                </a:solidFill>
              </a:rPr>
              <a:t>d</a:t>
            </a:r>
            <a:r>
              <a:rPr lang="en">
                <a:solidFill>
                  <a:srgbClr val="595959"/>
                </a:solidFill>
              </a:rPr>
              <a:t> mod n = m’) demands knowing the input of a modulus function, which is a hard problem.</a:t>
            </a:r>
            <a:br>
              <a:rPr lang="en">
                <a:solidFill>
                  <a:srgbClr val="595959"/>
                </a:solidFill>
              </a:rPr>
            </a:br>
            <a:r>
              <a:rPr lang="en">
                <a:solidFill>
                  <a:srgbClr val="595959"/>
                </a:solidFill>
              </a:rPr>
              <a:t>x mod 10 = 6? </a:t>
            </a:r>
            <a:r>
              <a:rPr lang="en">
                <a:solidFill>
                  <a:srgbClr val="595959"/>
                </a:solidFill>
              </a:rPr>
              <a:t>y</a:t>
            </a:r>
            <a:r>
              <a:rPr lang="en">
                <a:solidFill>
                  <a:srgbClr val="595959"/>
                </a:solidFill>
              </a:rPr>
              <a:t> mod 6 = 3? There exist infinite solutions(10x+6 &amp; 6y+3), each one needs to be tested one by one, </a:t>
            </a:r>
            <a:r>
              <a:rPr lang="en">
                <a:solidFill>
                  <a:srgbClr val="595959"/>
                </a:solidFill>
              </a:rPr>
              <a:t>prohibitively</a:t>
            </a:r>
            <a:r>
              <a:rPr lang="en">
                <a:solidFill>
                  <a:srgbClr val="595959"/>
                </a:solidFill>
              </a:rPr>
              <a:t> slow at large values.</a:t>
            </a:r>
            <a:endParaRPr>
              <a:solidFill>
                <a:srgbClr val="595959"/>
              </a:solidFill>
            </a:endParaRPr>
          </a:p>
          <a:p>
            <a:pPr indent="0" lvl="0" marL="0" rtl="0" algn="l">
              <a:spcBef>
                <a:spcPts val="1200"/>
              </a:spcBef>
              <a:spcAft>
                <a:spcPts val="0"/>
              </a:spcAft>
              <a:buNone/>
            </a:pPr>
            <a:r>
              <a:rPr lang="en">
                <a:solidFill>
                  <a:srgbClr val="595959"/>
                </a:solidFill>
              </a:rPr>
              <a:t>With the only public information being n and e, any attempt at cracking RSA has to go through one of those hard processes, attempting to reverse a one-way function(finding a or b in ‘a</a:t>
            </a:r>
            <a:r>
              <a:rPr baseline="30000" lang="en">
                <a:solidFill>
                  <a:srgbClr val="595959"/>
                </a:solidFill>
              </a:rPr>
              <a:t>b</a:t>
            </a:r>
            <a:r>
              <a:rPr lang="en">
                <a:solidFill>
                  <a:srgbClr val="595959"/>
                </a:solidFill>
              </a:rPr>
              <a:t> mod d = c’), or finding </a:t>
            </a:r>
            <a:r>
              <a:rPr lang="en"/>
              <a:t>φ(n) to copy our key generation method.</a:t>
            </a:r>
            <a:endParaRPr>
              <a:solidFill>
                <a:srgbClr val="595959"/>
              </a:solidFill>
            </a:endParaRPr>
          </a:p>
          <a:p>
            <a:pPr indent="0" lvl="0" marL="0" rtl="0" algn="l">
              <a:spcBef>
                <a:spcPts val="1200"/>
              </a:spcBef>
              <a:spcAft>
                <a:spcPts val="1200"/>
              </a:spcAft>
              <a:buNone/>
            </a:pPr>
            <a:r>
              <a:rPr lang="en">
                <a:solidFill>
                  <a:srgbClr val="595959"/>
                </a:solidFill>
              </a:rPr>
              <a:t>Any attempt at finding the message means trying to solve a hard problem. And for large enough numbers, that’s simply not practical.</a:t>
            </a:r>
            <a:endParaRPr>
              <a:solidFill>
                <a:srgbClr val="595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RSA In Practice: HTTPS</a:t>
            </a:r>
            <a:endParaRPr/>
          </a:p>
        </p:txBody>
      </p:sp>
      <p:sp>
        <p:nvSpPr>
          <p:cNvPr id="158" name="Google Shape;158;p3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HTTPS(HyperText Transfer </a:t>
            </a:r>
            <a:r>
              <a:rPr lang="en"/>
              <a:t>Protocol</a:t>
            </a:r>
            <a:r>
              <a:rPr lang="en"/>
              <a:t> Secure) uses RSA to help ensure secure and private exchanges between two entities.</a:t>
            </a:r>
            <a:endParaRPr/>
          </a:p>
          <a:p>
            <a:pPr indent="0" lvl="0" marL="0" rtl="0" algn="l">
              <a:spcBef>
                <a:spcPts val="1200"/>
              </a:spcBef>
              <a:spcAft>
                <a:spcPts val="0"/>
              </a:spcAft>
              <a:buNone/>
            </a:pPr>
            <a:r>
              <a:rPr lang="en"/>
              <a:t>RSA isn’t actually </a:t>
            </a:r>
            <a:r>
              <a:rPr lang="en"/>
              <a:t>efficient</a:t>
            </a:r>
            <a:r>
              <a:rPr lang="en"/>
              <a:t> or fast enough to be used for encrypting every sent </a:t>
            </a:r>
            <a:r>
              <a:rPr lang="en"/>
              <a:t>message, so instead</a:t>
            </a:r>
            <a:r>
              <a:rPr b="1" lang="en"/>
              <a:t> RSA is used to secretly send a shared key for a Synchronous Encryption Method,</a:t>
            </a:r>
            <a:r>
              <a:rPr lang="en"/>
              <a:t> such as AES. AES is then used for further messages, as a quicker method.</a:t>
            </a:r>
            <a:endParaRPr/>
          </a:p>
          <a:p>
            <a:pPr indent="0" lvl="0" marL="0" rtl="0" algn="l">
              <a:spcBef>
                <a:spcPts val="1200"/>
              </a:spcBef>
              <a:spcAft>
                <a:spcPts val="1200"/>
              </a:spcAft>
              <a:buNone/>
            </a:pPr>
            <a:r>
              <a:rPr lang="en"/>
              <a:t>But without RSA, AES’s(or any other Symmetric Encryption Methods) shared private key can’t be secretly transferred. As such, calling RSA the backbone of secure communication isn’t an exaggeration(along with other Asynchronous methods, such as Diffie-Hellman)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RSA In Practice: SSH</a:t>
            </a:r>
            <a:endParaRPr/>
          </a:p>
        </p:txBody>
      </p:sp>
      <p:sp>
        <p:nvSpPr>
          <p:cNvPr id="164" name="Google Shape;164;p3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SSH(Secure SHell) is a </a:t>
            </a:r>
            <a:r>
              <a:rPr lang="en"/>
              <a:t>protocol</a:t>
            </a:r>
            <a:r>
              <a:rPr lang="en"/>
              <a:t> for securely accessing a remote computer through an unsecured network(like through public internet)</a:t>
            </a:r>
            <a:endParaRPr/>
          </a:p>
          <a:p>
            <a:pPr indent="0" lvl="0" marL="0" rtl="0" algn="l">
              <a:spcBef>
                <a:spcPts val="1200"/>
              </a:spcBef>
              <a:spcAft>
                <a:spcPts val="0"/>
              </a:spcAft>
              <a:buNone/>
            </a:pPr>
            <a:r>
              <a:rPr lang="en"/>
              <a:t>The </a:t>
            </a:r>
            <a:r>
              <a:rPr lang="en"/>
              <a:t>default</a:t>
            </a:r>
            <a:r>
              <a:rPr lang="en"/>
              <a:t> SSH requires entering your password, but you can also set up a RSA Key to act as a password for you, removing the need to repeatedly type your password every time you want to log in remotely.</a:t>
            </a:r>
            <a:endParaRPr/>
          </a:p>
          <a:p>
            <a:pPr indent="0" lvl="0" marL="0" rtl="0" algn="l">
              <a:spcBef>
                <a:spcPts val="1200"/>
              </a:spcBef>
              <a:spcAft>
                <a:spcPts val="0"/>
              </a:spcAft>
              <a:buNone/>
            </a:pPr>
            <a:r>
              <a:rPr lang="en"/>
              <a:t>Since your private key is secret, and only you have access to it, the key can act as an authentication of identity(since only you can undo an encryption made with your public key) just as well as a secret password.</a:t>
            </a:r>
            <a:endParaRPr/>
          </a:p>
          <a:p>
            <a:pPr indent="0" lvl="0" marL="0" rtl="0" algn="l">
              <a:spcBef>
                <a:spcPts val="1200"/>
              </a:spcBef>
              <a:spcAft>
                <a:spcPts val="1200"/>
              </a:spcAft>
              <a:buNone/>
            </a:pPr>
            <a:r>
              <a:rPr lang="en" u="sng">
                <a:solidFill>
                  <a:schemeClr val="hlink"/>
                </a:solidFill>
                <a:hlinkClick r:id="rId3"/>
              </a:rPr>
              <a:t>A tutorial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102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Prime Factorization Problem, and Modular E</a:t>
            </a:r>
            <a:r>
              <a:rPr lang="en"/>
              <a:t>quivalence</a:t>
            </a:r>
            <a:endParaRPr/>
          </a:p>
        </p:txBody>
      </p:sp>
      <p:sp>
        <p:nvSpPr>
          <p:cNvPr id="61" name="Google Shape;61;p14"/>
          <p:cNvSpPr txBox="1"/>
          <p:nvPr>
            <p:ph idx="1" type="body"/>
          </p:nvPr>
        </p:nvSpPr>
        <p:spPr>
          <a:xfrm>
            <a:off x="311700" y="1416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What’s the factors of 391?</a:t>
            </a:r>
            <a:endParaRPr/>
          </a:p>
          <a:p>
            <a:pPr indent="0" lvl="0" marL="0" rtl="0" algn="l">
              <a:spcBef>
                <a:spcPts val="1200"/>
              </a:spcBef>
              <a:spcAft>
                <a:spcPts val="0"/>
              </a:spcAft>
              <a:buNone/>
            </a:pPr>
            <a:r>
              <a:rPr lang="en"/>
              <a:t>What are the factors of 391, if one of the factors is 17?</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16 mod 10 = ?, 26 mod 10 = ?</a:t>
            </a:r>
            <a:endParaRPr/>
          </a:p>
          <a:p>
            <a:pPr indent="0" lvl="0" marL="0" rtl="0" algn="l">
              <a:spcBef>
                <a:spcPts val="1200"/>
              </a:spcBef>
              <a:spcAft>
                <a:spcPts val="0"/>
              </a:spcAft>
              <a:buNone/>
            </a:pPr>
            <a:r>
              <a:rPr lang="en"/>
              <a:t>16 ≡ 26 (mod 10) </a:t>
            </a:r>
            <a:endParaRPr/>
          </a:p>
          <a:p>
            <a:pPr indent="0" lvl="0" marL="0" rtl="0" algn="l">
              <a:spcBef>
                <a:spcPts val="1200"/>
              </a:spcBef>
              <a:spcAft>
                <a:spcPts val="0"/>
              </a:spcAft>
              <a:buNone/>
            </a:pPr>
            <a:r>
              <a:rPr lang="en"/>
              <a:t>(how might you implement a modular </a:t>
            </a:r>
            <a:r>
              <a:rPr lang="en"/>
              <a:t>equivalence</a:t>
            </a:r>
            <a:r>
              <a:rPr lang="en"/>
              <a:t> </a:t>
            </a:r>
            <a:r>
              <a:rPr lang="en"/>
              <a:t>check </a:t>
            </a:r>
            <a:r>
              <a:rPr lang="en"/>
              <a:t>in a program?)</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Research &amp; Sources</a:t>
            </a:r>
            <a:endParaRPr/>
          </a:p>
        </p:txBody>
      </p:sp>
      <p:sp>
        <p:nvSpPr>
          <p:cNvPr id="170" name="Google Shape;170;p32"/>
          <p:cNvSpPr txBox="1"/>
          <p:nvPr>
            <p:ph idx="1" type="body"/>
          </p:nvPr>
        </p:nvSpPr>
        <p:spPr>
          <a:xfrm>
            <a:off x="50" y="1152475"/>
            <a:ext cx="914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proof of Euler’s Theorem: </a:t>
            </a:r>
            <a:r>
              <a:rPr lang="en" u="sng">
                <a:solidFill>
                  <a:schemeClr val="hlink"/>
                </a:solidFill>
                <a:hlinkClick r:id="rId3"/>
              </a:rPr>
              <a:t>https://www.youtube.com/watch?v=AiC0Ps5go4s</a:t>
            </a:r>
            <a:endParaRPr/>
          </a:p>
          <a:p>
            <a:pPr indent="0" lvl="0" marL="0" rtl="0" algn="l">
              <a:spcBef>
                <a:spcPts val="1200"/>
              </a:spcBef>
              <a:spcAft>
                <a:spcPts val="0"/>
              </a:spcAft>
              <a:buNone/>
            </a:pPr>
            <a:r>
              <a:rPr lang="en"/>
              <a:t>Cyptographic Series: </a:t>
            </a:r>
            <a:r>
              <a:rPr lang="en" u="sng">
                <a:solidFill>
                  <a:schemeClr val="hlink"/>
                </a:solidFill>
                <a:hlinkClick r:id="rId4"/>
              </a:rPr>
              <a:t>https://www.khanacademy.org/computing/computer-science/cryptography#modern-crypt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Required of an Encryption Algorithm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 Encryption method that is intended to see wide scale use has a few required properties:</a:t>
            </a:r>
            <a:endParaRPr/>
          </a:p>
          <a:p>
            <a:pPr indent="0" lvl="0" marL="0" rtl="0" algn="l">
              <a:spcBef>
                <a:spcPts val="1200"/>
              </a:spcBef>
              <a:spcAft>
                <a:spcPts val="0"/>
              </a:spcAft>
              <a:buNone/>
            </a:pPr>
            <a:r>
              <a:rPr lang="en"/>
              <a:t>It must be ‘reasonably’ secure, such that the effort to crack it is unreasonably large</a:t>
            </a:r>
            <a:endParaRPr/>
          </a:p>
          <a:p>
            <a:pPr indent="0" lvl="0" marL="0" rtl="0" algn="l">
              <a:spcBef>
                <a:spcPts val="1200"/>
              </a:spcBef>
              <a:spcAft>
                <a:spcPts val="1200"/>
              </a:spcAft>
              <a:buNone/>
            </a:pPr>
            <a:r>
              <a:rPr lang="en"/>
              <a:t>It must be easily </a:t>
            </a:r>
            <a:r>
              <a:rPr lang="en"/>
              <a:t>calculated and used, such that a computer with the correct information could do so nearly instantly.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Way Function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one way function is a function that is easy to calculate one way, but difficult to inverse or calculate the other way.</a:t>
            </a:r>
            <a:endParaRPr/>
          </a:p>
          <a:p>
            <a:pPr indent="0" lvl="0" marL="0" rtl="0" algn="l">
              <a:spcBef>
                <a:spcPts val="1200"/>
              </a:spcBef>
              <a:spcAft>
                <a:spcPts val="0"/>
              </a:spcAft>
              <a:buNone/>
            </a:pPr>
            <a:r>
              <a:rPr lang="en"/>
              <a:t>Prime Factorization is a good example: it’s easy to calculate the number resulting from a given Prime Factorization, but not easy to calculate the factors of a given number.</a:t>
            </a:r>
            <a:endParaRPr/>
          </a:p>
          <a:p>
            <a:pPr indent="0" lvl="0" marL="0" rtl="0" algn="l">
              <a:spcBef>
                <a:spcPts val="1200"/>
              </a:spcBef>
              <a:spcAft>
                <a:spcPts val="0"/>
              </a:spcAft>
              <a:buNone/>
            </a:pPr>
            <a:r>
              <a:rPr lang="en"/>
              <a:t>What number factors into 13*7? What factors make up 391?</a:t>
            </a:r>
            <a:endParaRPr/>
          </a:p>
          <a:p>
            <a:pPr indent="0" lvl="0" marL="0" rtl="0" algn="l">
              <a:spcBef>
                <a:spcPts val="1200"/>
              </a:spcBef>
              <a:spcAft>
                <a:spcPts val="1200"/>
              </a:spcAft>
              <a:buNone/>
            </a:pPr>
            <a:r>
              <a:rPr lang="en"/>
              <a:t>-What functions can take advantage of this difference?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Euler’s Totient Function: φ(n)</a:t>
            </a:r>
            <a:endParaRPr/>
          </a:p>
        </p:txBody>
      </p:sp>
      <p:sp>
        <p:nvSpPr>
          <p:cNvPr id="79" name="Google Shape;79;p1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φ(n) is a function that returns the count of coprimes of a number</a:t>
            </a:r>
            <a:r>
              <a:rPr lang="en"/>
              <a:t> (not incredibly important)</a:t>
            </a:r>
            <a:r>
              <a:rPr lang="en"/>
              <a:t>, which </a:t>
            </a:r>
            <a:r>
              <a:rPr i="1" lang="en"/>
              <a:t>depends </a:t>
            </a:r>
            <a:r>
              <a:rPr lang="en"/>
              <a:t>on the primes of that number.</a:t>
            </a:r>
            <a:endParaRPr/>
          </a:p>
          <a:p>
            <a:pPr indent="0" lvl="0" marL="0" rtl="0" algn="l">
              <a:spcBef>
                <a:spcPts val="1200"/>
              </a:spcBef>
              <a:spcAft>
                <a:spcPts val="0"/>
              </a:spcAft>
              <a:buNone/>
            </a:pPr>
            <a:r>
              <a:rPr lang="en"/>
              <a:t>This means, if we have a number that we don’t know the prime factors of, calculating Euler’s Totient Function is difficult. </a:t>
            </a:r>
            <a:r>
              <a:rPr lang="en"/>
              <a:t>Exponentially</a:t>
            </a:r>
            <a:r>
              <a:rPr lang="en"/>
              <a:t> so, given we </a:t>
            </a:r>
            <a:r>
              <a:rPr i="1" lang="en"/>
              <a:t>need</a:t>
            </a:r>
            <a:r>
              <a:rPr lang="en"/>
              <a:t> the factors to find </a:t>
            </a:r>
            <a:r>
              <a:rPr lang="en"/>
              <a:t>φ(n).</a:t>
            </a:r>
            <a:endParaRPr/>
          </a:p>
          <a:p>
            <a:pPr indent="0" lvl="0" marL="0" rtl="0" algn="l">
              <a:spcBef>
                <a:spcPts val="1200"/>
              </a:spcBef>
              <a:spcAft>
                <a:spcPts val="0"/>
              </a:spcAft>
              <a:buNone/>
            </a:pPr>
            <a:r>
              <a:rPr lang="en"/>
              <a:t>φ(n) is also multiplicative, such that:	φ(a*b) = φ(a)*φ(b)</a:t>
            </a:r>
            <a:endParaRPr/>
          </a:p>
          <a:p>
            <a:pPr indent="0" lvl="0" marL="0" rtl="0" algn="l">
              <a:spcBef>
                <a:spcPts val="1200"/>
              </a:spcBef>
              <a:spcAft>
                <a:spcPts val="0"/>
              </a:spcAft>
              <a:buClr>
                <a:schemeClr val="dk1"/>
              </a:buClr>
              <a:buSzPts val="1100"/>
              <a:buFont typeface="Arial"/>
              <a:buNone/>
            </a:pPr>
            <a:r>
              <a:rPr lang="en"/>
              <a:t>φ(n) also has a specific case when concerning prime numbers, canceling out into the prime minus 1, such that φ(p) (where p is prime) = p-1</a:t>
            </a:r>
            <a:endParaRPr/>
          </a:p>
          <a:p>
            <a:pPr indent="0" lvl="0" marL="0" rtl="0" algn="l">
              <a:spcBef>
                <a:spcPts val="1200"/>
              </a:spcBef>
              <a:spcAft>
                <a:spcPts val="1200"/>
              </a:spcAft>
              <a:buNone/>
            </a:pPr>
            <a:r>
              <a:rPr lang="en"/>
              <a:t>So what if we publicise a number, but keep it’s factors used to calculate it private?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RSA’s method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generate or find two very large primes, p and q. Large enough that any </a:t>
            </a:r>
            <a:r>
              <a:rPr lang="en"/>
              <a:t>existent</a:t>
            </a:r>
            <a:r>
              <a:rPr lang="en"/>
              <a:t> factorization method would struggle to find n = p*q.</a:t>
            </a:r>
            <a:endParaRPr/>
          </a:p>
          <a:p>
            <a:pPr indent="0" lvl="0" marL="0" rtl="0" algn="l">
              <a:spcBef>
                <a:spcPts val="1200"/>
              </a:spcBef>
              <a:spcAft>
                <a:spcPts val="0"/>
              </a:spcAft>
              <a:buNone/>
            </a:pPr>
            <a:r>
              <a:rPr lang="en"/>
              <a:t>Then, we’ll find the </a:t>
            </a:r>
            <a:r>
              <a:rPr lang="en"/>
              <a:t>φ(n) of n, a value we can then use knowing any crackers won’t be able to find it(since we keep p&amp;q secret)</a:t>
            </a:r>
            <a:endParaRPr/>
          </a:p>
          <a:p>
            <a:pPr indent="0" lvl="0" marL="0" rtl="0" algn="l">
              <a:spcBef>
                <a:spcPts val="1200"/>
              </a:spcBef>
              <a:spcAft>
                <a:spcPts val="0"/>
              </a:spcAft>
              <a:buNone/>
            </a:pPr>
            <a:r>
              <a:rPr lang="en"/>
              <a:t>φ(n) = φ(p)*φ(q) (Multiplicative Property)</a:t>
            </a:r>
            <a:endParaRPr/>
          </a:p>
          <a:p>
            <a:pPr indent="0" lvl="0" marL="0" rtl="0" algn="l">
              <a:spcBef>
                <a:spcPts val="1200"/>
              </a:spcBef>
              <a:spcAft>
                <a:spcPts val="0"/>
              </a:spcAft>
              <a:buNone/>
            </a:pPr>
            <a:r>
              <a:rPr lang="en"/>
              <a:t>φ(n) = (p-1)*(q-1) (Special Case for Primes)</a:t>
            </a:r>
            <a:endParaRPr/>
          </a:p>
          <a:p>
            <a:pPr indent="0" lvl="0" marL="0" rtl="0" algn="l">
              <a:spcBef>
                <a:spcPts val="1200"/>
              </a:spcBef>
              <a:spcAft>
                <a:spcPts val="1200"/>
              </a:spcAft>
              <a:buClr>
                <a:schemeClr val="dk1"/>
              </a:buClr>
              <a:buSzPts val="1100"/>
              <a:buFont typeface="Arial"/>
              <a:buNone/>
            </a:pPr>
            <a:r>
              <a:rPr lang="en"/>
              <a:t>We’ve now got a definition of φ(n) dependant on knowing the prime factors of n, making φ(n) ‘secure’ against anyone who can’t factor 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Modular Arithmetic with RSA</a:t>
            </a:r>
            <a:endParaRPr/>
          </a:p>
        </p:txBody>
      </p:sp>
      <p:sp>
        <p:nvSpPr>
          <p:cNvPr id="91" name="Google Shape;91;p19"/>
          <p:cNvSpPr txBox="1"/>
          <p:nvPr>
            <p:ph idx="1" type="body"/>
          </p:nvPr>
        </p:nvSpPr>
        <p:spPr>
          <a:xfrm>
            <a:off x="311700" y="1152475"/>
            <a:ext cx="88323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t>
            </a:r>
            <a:r>
              <a:rPr lang="en"/>
              <a:t>odular arithmetic has some useful properties: In particular, Modular Inverses.</a:t>
            </a:r>
            <a:endParaRPr/>
          </a:p>
          <a:p>
            <a:pPr indent="0" lvl="0" marL="0" rtl="0" algn="l">
              <a:spcBef>
                <a:spcPts val="1200"/>
              </a:spcBef>
              <a:spcAft>
                <a:spcPts val="0"/>
              </a:spcAft>
              <a:buNone/>
            </a:pPr>
            <a:r>
              <a:rPr lang="en"/>
              <a:t>A Modular Multiplicative Inverse(MMI), is a number ‘b’ such that, given a and c: 		a*b ≡ 1 (mod c)</a:t>
            </a:r>
            <a:endParaRPr/>
          </a:p>
          <a:p>
            <a:pPr indent="0" lvl="0" marL="0" rtl="0" algn="l">
              <a:spcBef>
                <a:spcPts val="1200"/>
              </a:spcBef>
              <a:spcAft>
                <a:spcPts val="0"/>
              </a:spcAft>
              <a:buClr>
                <a:schemeClr val="dk1"/>
              </a:buClr>
              <a:buSzPts val="1100"/>
              <a:buFont typeface="Arial"/>
              <a:buNone/>
            </a:pPr>
            <a:r>
              <a:rPr lang="en"/>
              <a:t>3*x ≡ 1 (mod 7)...? </a:t>
            </a:r>
            <a:r>
              <a:rPr lang="en" u="sng"/>
              <a:t>3*1 mod 7 = 3</a:t>
            </a:r>
            <a:r>
              <a:rPr lang="en"/>
              <a:t>, x = 1		3*2 mod 7 = 6… </a:t>
            </a:r>
            <a:r>
              <a:rPr lang="en" u="sng"/>
              <a:t>3*5 mod 7 = 1</a:t>
            </a:r>
            <a:r>
              <a:rPr lang="en"/>
              <a:t>, x = 5.</a:t>
            </a:r>
            <a:endParaRPr/>
          </a:p>
          <a:p>
            <a:pPr indent="0" lvl="0" marL="0" rtl="0" algn="l">
              <a:spcBef>
                <a:spcPts val="1200"/>
              </a:spcBef>
              <a:spcAft>
                <a:spcPts val="0"/>
              </a:spcAft>
              <a:buClr>
                <a:schemeClr val="dk1"/>
              </a:buClr>
              <a:buSzPts val="1100"/>
              <a:buFont typeface="Arial"/>
              <a:buNone/>
            </a:pPr>
            <a:r>
              <a:rPr lang="en"/>
              <a:t>We need to know both a and our modulus ‘c’ to find a MMI, without knowing one the process isn’t possible.</a:t>
            </a:r>
            <a:endParaRPr/>
          </a:p>
          <a:p>
            <a:pPr indent="0" lvl="0" marL="0" rtl="0" algn="l">
              <a:spcBef>
                <a:spcPts val="1200"/>
              </a:spcBef>
              <a:spcAft>
                <a:spcPts val="0"/>
              </a:spcAft>
              <a:buNone/>
            </a:pPr>
            <a:r>
              <a:rPr lang="en"/>
              <a:t>Now, let’s use φ(n) in our expression, as the Modulus. This means anyone attempting to use the formula will have to know φ(n), which a cracker could only find by factoring ‘n’.</a:t>
            </a:r>
            <a:endParaRPr/>
          </a:p>
          <a:p>
            <a:pPr indent="0" lvl="0" marL="0" rtl="0" algn="l">
              <a:spcBef>
                <a:spcPts val="1200"/>
              </a:spcBef>
              <a:spcAft>
                <a:spcPts val="1200"/>
              </a:spcAft>
              <a:buNone/>
            </a:pPr>
            <a:r>
              <a:rPr lang="en"/>
              <a:t>1 ≡ 1 (mod φ(n))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Modular Arithmetic: </a:t>
            </a:r>
            <a:r>
              <a:rPr lang="en"/>
              <a:t>Manipulating</a:t>
            </a:r>
            <a:r>
              <a:rPr lang="en"/>
              <a:t> the Expression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our starting line, we can manipulate it to be more useful: </a:t>
            </a:r>
            <a:r>
              <a:rPr lang="en"/>
              <a:t>1 ≡ 1 (mod φ(n))</a:t>
            </a:r>
            <a:endParaRPr/>
          </a:p>
          <a:p>
            <a:pPr indent="0" lvl="0" marL="0" rtl="0" algn="l">
              <a:spcBef>
                <a:spcPts val="1200"/>
              </a:spcBef>
              <a:spcAft>
                <a:spcPts val="0"/>
              </a:spcAft>
              <a:buNone/>
            </a:pPr>
            <a:r>
              <a:rPr lang="en"/>
              <a:t>First, let’s introduce two inverse variables(in this expression they will become Modular Multiplicative Inverses), e</a:t>
            </a:r>
            <a:r>
              <a:rPr baseline="30000" lang="en"/>
              <a:t>1</a:t>
            </a:r>
            <a:r>
              <a:rPr lang="en"/>
              <a:t> and e</a:t>
            </a:r>
            <a:r>
              <a:rPr baseline="30000" lang="en"/>
              <a:t>-1</a:t>
            </a:r>
            <a:endParaRPr baseline="30000"/>
          </a:p>
          <a:p>
            <a:pPr indent="0" lvl="0" marL="0" rtl="0" algn="l">
              <a:spcBef>
                <a:spcPts val="1200"/>
              </a:spcBef>
              <a:spcAft>
                <a:spcPts val="0"/>
              </a:spcAft>
              <a:buNone/>
            </a:pPr>
            <a:r>
              <a:rPr lang="en"/>
              <a:t>e</a:t>
            </a:r>
            <a:r>
              <a:rPr baseline="30000" lang="en"/>
              <a:t>1</a:t>
            </a:r>
            <a:r>
              <a:rPr lang="en"/>
              <a:t>*e</a:t>
            </a:r>
            <a:r>
              <a:rPr baseline="30000" lang="en"/>
              <a:t>-1</a:t>
            </a:r>
            <a:r>
              <a:rPr lang="en"/>
              <a:t> ≡ 1 (mod φ(n))</a:t>
            </a:r>
            <a:endParaRPr/>
          </a:p>
          <a:p>
            <a:pPr indent="0" lvl="0" marL="0" rtl="0" algn="l">
              <a:spcBef>
                <a:spcPts val="1200"/>
              </a:spcBef>
              <a:spcAft>
                <a:spcPts val="0"/>
              </a:spcAft>
              <a:buNone/>
            </a:pPr>
            <a:r>
              <a:rPr lang="en"/>
              <a:t>This expression doesn’t particularly care </a:t>
            </a:r>
            <a:r>
              <a:rPr i="1" lang="en"/>
              <a:t>what </a:t>
            </a:r>
            <a:r>
              <a:rPr lang="en"/>
              <a:t>e or e</a:t>
            </a:r>
            <a:r>
              <a:rPr baseline="30000" lang="en"/>
              <a:t>-1</a:t>
            </a:r>
            <a:r>
              <a:rPr lang="en"/>
              <a:t> are, so we’ll rewrite ‘e</a:t>
            </a:r>
            <a:r>
              <a:rPr baseline="30000" lang="en"/>
              <a:t>-1</a:t>
            </a:r>
            <a:r>
              <a:rPr lang="en"/>
              <a:t>’ as ‘d’ to be more distinct.</a:t>
            </a:r>
            <a:endParaRPr/>
          </a:p>
          <a:p>
            <a:pPr indent="0" lvl="0" marL="0" rtl="0" algn="l">
              <a:spcBef>
                <a:spcPts val="1200"/>
              </a:spcBef>
              <a:spcAft>
                <a:spcPts val="1200"/>
              </a:spcAft>
              <a:buClr>
                <a:schemeClr val="dk1"/>
              </a:buClr>
              <a:buSzPts val="1100"/>
              <a:buFont typeface="Arial"/>
              <a:buNone/>
            </a:pPr>
            <a:r>
              <a:rPr lang="en"/>
              <a:t>e*d ≡ 1 (mod φ(n))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‘e’</a:t>
            </a:r>
            <a:endParaRPr/>
          </a:p>
        </p:txBody>
      </p:sp>
      <p:sp>
        <p:nvSpPr>
          <p:cNvPr id="103" name="Google Shape;103;p2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We’ve now got an expression with two unknowns, e and d: e*d</a:t>
            </a:r>
            <a:r>
              <a:rPr lang="en"/>
              <a:t> ≡ 1 (mod φ(n))</a:t>
            </a:r>
            <a:endParaRPr/>
          </a:p>
          <a:p>
            <a:pPr indent="0" lvl="0" marL="0" rtl="0" algn="l">
              <a:spcBef>
                <a:spcPts val="1200"/>
              </a:spcBef>
              <a:spcAft>
                <a:spcPts val="0"/>
              </a:spcAft>
              <a:buNone/>
            </a:pPr>
            <a:r>
              <a:rPr lang="en"/>
              <a:t>For one of those values, e, we can simply define it at semi-random, with two property requirements(used to ensure the algorithm works reliably):</a:t>
            </a:r>
            <a:endParaRPr/>
          </a:p>
          <a:p>
            <a:pPr indent="0" lvl="0" marL="0" rtl="0" algn="l">
              <a:spcBef>
                <a:spcPts val="1200"/>
              </a:spcBef>
              <a:spcAft>
                <a:spcPts val="0"/>
              </a:spcAft>
              <a:buNone/>
            </a:pPr>
            <a:r>
              <a:rPr lang="en"/>
              <a:t>e must be smaller than φ(n) (otherwise a number e - φ(n) would exist with the same properties &amp; would thus be slower then it needed to be)</a:t>
            </a:r>
            <a:br>
              <a:rPr lang="en"/>
            </a:br>
            <a:r>
              <a:rPr lang="en"/>
              <a:t>e must be coprime with φ(n), to ensure a MMI exists.</a:t>
            </a:r>
            <a:endParaRPr/>
          </a:p>
          <a:p>
            <a:pPr indent="0" lvl="0" marL="0" rtl="0" algn="l">
              <a:spcBef>
                <a:spcPts val="1200"/>
              </a:spcBef>
              <a:spcAft>
                <a:spcPts val="0"/>
              </a:spcAft>
              <a:buNone/>
            </a:pPr>
            <a:r>
              <a:rPr lang="en"/>
              <a:t>If e wasn’t coprime… (as in, it shared a common factor with it’s modulus)</a:t>
            </a:r>
            <a:br>
              <a:rPr lang="en"/>
            </a:br>
            <a:r>
              <a:rPr lang="en"/>
              <a:t>x*4 mod 10 = 1, what is x? y*6 mod 9 = 1, what is y? Neither have defined values</a:t>
            </a:r>
            <a:endParaRPr/>
          </a:p>
          <a:p>
            <a:pPr indent="0" lvl="0" marL="0" rtl="0" algn="l">
              <a:spcBef>
                <a:spcPts val="1200"/>
              </a:spcBef>
              <a:spcAft>
                <a:spcPts val="1200"/>
              </a:spcAft>
              <a:buNone/>
            </a:pPr>
            <a:r>
              <a:rPr lang="en"/>
              <a:t>(what would be an efficient way to check and redefine ‘e’ to ensure both those criteria are satisfied?)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