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727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A24A-20BE-42C5-8DB5-8E423B9E2BB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3015-D191-4BF1-A3DF-7870EDA82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A24A-20BE-42C5-8DB5-8E423B9E2BB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3015-D191-4BF1-A3DF-7870EDA82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A24A-20BE-42C5-8DB5-8E423B9E2BB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3015-D191-4BF1-A3DF-7870EDA82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A24A-20BE-42C5-8DB5-8E423B9E2BB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3015-D191-4BF1-A3DF-7870EDA82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A24A-20BE-42C5-8DB5-8E423B9E2BB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3015-D191-4BF1-A3DF-7870EDA82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A24A-20BE-42C5-8DB5-8E423B9E2BB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3015-D191-4BF1-A3DF-7870EDA82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A24A-20BE-42C5-8DB5-8E423B9E2BB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3015-D191-4BF1-A3DF-7870EDA82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A24A-20BE-42C5-8DB5-8E423B9E2BB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3015-D191-4BF1-A3DF-7870EDA82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A24A-20BE-42C5-8DB5-8E423B9E2BB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3015-D191-4BF1-A3DF-7870EDA82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A24A-20BE-42C5-8DB5-8E423B9E2BB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3015-D191-4BF1-A3DF-7870EDA82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A24A-20BE-42C5-8DB5-8E423B9E2BB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3015-D191-4BF1-A3DF-7870EDA82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1A24A-20BE-42C5-8DB5-8E423B9E2BB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53015-D191-4BF1-A3DF-7870EDA82B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Ethics and Law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Similarities and Differences of Ethics and Law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/>
          <p:cNvGraphicFramePr>
            <a:graphicFrameLocks/>
          </p:cNvGraphicFramePr>
          <p:nvPr/>
        </p:nvGraphicFramePr>
        <p:xfrm>
          <a:off x="142844" y="571480"/>
          <a:ext cx="8858312" cy="570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494"/>
                <a:gridCol w="5601818"/>
              </a:tblGrid>
              <a:tr h="554909">
                <a:tc gridSpan="2"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Law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6533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a guideline to computer users.</a:t>
                      </a:r>
                      <a:endParaRPr lang="en-US" sz="2000" dirty="0"/>
                    </a:p>
                  </a:txBody>
                  <a:tcPr/>
                </a:tc>
              </a:tr>
              <a:tr h="4660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JUDICIAL STANDARDS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Law is judged by judicial standards.</a:t>
                      </a:r>
                    </a:p>
                  </a:txBody>
                  <a:tcPr/>
                </a:tc>
              </a:tr>
              <a:tr h="736945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MUST FOLLOW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Computer users must follow the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regulations and law.</a:t>
                      </a:r>
                      <a:endParaRPr lang="en-US" sz="2000" dirty="0"/>
                    </a:p>
                  </a:txBody>
                  <a:tcPr/>
                </a:tc>
              </a:tr>
              <a:tr h="963789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PENALTIES, IMPRISONMENTS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OTHER PUNISHMENTS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Penalties, imprisonments and other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punishments for those who break the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law.</a:t>
                      </a:r>
                      <a:endParaRPr lang="en-US" sz="2000" dirty="0"/>
                    </a:p>
                  </a:txBody>
                  <a:tcPr/>
                </a:tc>
              </a:tr>
              <a:tr h="736945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DEPENDS ON COUNTRY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Depends on country and state where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crime is committed.</a:t>
                      </a:r>
                      <a:endParaRPr lang="en-US" sz="2000" dirty="0"/>
                    </a:p>
                  </a:txBody>
                  <a:tcPr/>
                </a:tc>
              </a:tr>
              <a:tr h="711087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PREVENT MISUSING OF COMPUTERS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prevent misuse of computers.</a:t>
                      </a:r>
                      <a:endParaRPr lang="en-US" sz="2000" dirty="0"/>
                    </a:p>
                  </a:txBody>
                  <a:tcPr/>
                </a:tc>
              </a:tr>
              <a:tr h="1057357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honouring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law means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committing a crime.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Unethical vs. Law Breaking Conducts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Unethical: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using </a:t>
            </a:r>
            <a:r>
              <a:rPr lang="en-US" dirty="0"/>
              <a:t>the office computer to do personal things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reading </a:t>
            </a:r>
            <a:r>
              <a:rPr lang="en-US" dirty="0"/>
              <a:t>your friend’s e-mail without his or her permission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plagiarising</a:t>
            </a:r>
            <a:r>
              <a:rPr lang="en-US" dirty="0" smtClean="0"/>
              <a:t> </a:t>
            </a:r>
            <a:r>
              <a:rPr lang="en-US" dirty="0"/>
              <a:t>and using materials from the Internet for your </a:t>
            </a:r>
            <a:r>
              <a:rPr lang="en-US" dirty="0" smtClean="0"/>
              <a:t>class assignment </a:t>
            </a:r>
            <a:r>
              <a:rPr lang="en-US" dirty="0"/>
              <a:t>without giving credit to the original author.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Autofit/>
          </a:bodyPr>
          <a:lstStyle/>
          <a:p>
            <a:r>
              <a:rPr lang="en-US" dirty="0" smtClean="0"/>
              <a:t>Unethical vs. Law Breaking Conducts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Law breaking: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sending </a:t>
            </a:r>
            <a:r>
              <a:rPr lang="en-US" dirty="0"/>
              <a:t>a computer virus via e-mail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hacking </a:t>
            </a:r>
            <a:r>
              <a:rPr lang="en-US" dirty="0"/>
              <a:t>into your school’s database to change your </a:t>
            </a:r>
            <a:r>
              <a:rPr lang="en-US" dirty="0" smtClean="0"/>
              <a:t>examination results</a:t>
            </a:r>
            <a:r>
              <a:rPr lang="en-US" dirty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selling </a:t>
            </a:r>
            <a:r>
              <a:rPr lang="en-US" dirty="0"/>
              <a:t>pirated software in a night market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54098"/>
          </a:xfrm>
        </p:spPr>
        <p:txBody>
          <a:bodyPr/>
          <a:lstStyle/>
          <a:p>
            <a:r>
              <a:rPr lang="en-US" dirty="0" smtClean="0"/>
              <a:t>Intellectual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Intellectual Property </a:t>
            </a:r>
            <a:r>
              <a:rPr lang="en-US" dirty="0"/>
              <a:t>refers to works created by inventors, authors </a:t>
            </a:r>
            <a:r>
              <a:rPr lang="en-US" dirty="0" smtClean="0"/>
              <a:t>and artists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Ethics</a:t>
            </a:r>
            <a:r>
              <a:rPr lang="en-US" dirty="0" smtClean="0"/>
              <a:t> </a:t>
            </a:r>
            <a:r>
              <a:rPr lang="en-US" dirty="0"/>
              <a:t>in computing </a:t>
            </a:r>
            <a:r>
              <a:rPr lang="en-US" dirty="0" smtClean="0"/>
              <a:t>means moral </a:t>
            </a:r>
            <a:r>
              <a:rPr lang="en-US" dirty="0"/>
              <a:t>guidelines to refer to when using </a:t>
            </a:r>
            <a:r>
              <a:rPr lang="en-US" dirty="0" smtClean="0"/>
              <a:t>the computer </a:t>
            </a:r>
            <a:r>
              <a:rPr lang="en-US" dirty="0"/>
              <a:t>and computer </a:t>
            </a:r>
            <a:r>
              <a:rPr lang="en-US" dirty="0" smtClean="0"/>
              <a:t>networks including the internet</a:t>
            </a:r>
          </a:p>
          <a:p>
            <a:r>
              <a:rPr lang="en-US" b="1" dirty="0"/>
              <a:t>Law </a:t>
            </a:r>
            <a:r>
              <a:rPr lang="en-US" dirty="0"/>
              <a:t>is a legal system comprising of rules and principles that govern </a:t>
            </a:r>
            <a:r>
              <a:rPr lang="en-US" dirty="0" smtClean="0"/>
              <a:t>the affairs </a:t>
            </a:r>
            <a:r>
              <a:rPr lang="en-US" dirty="0"/>
              <a:t>of a community and controlled by a political authority.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Computer </a:t>
            </a:r>
            <a:r>
              <a:rPr lang="en-US" b="1" dirty="0" smtClean="0"/>
              <a:t>law </a:t>
            </a:r>
            <a:r>
              <a:rPr lang="en-US" dirty="0" smtClean="0"/>
              <a:t>refers </a:t>
            </a:r>
            <a:r>
              <a:rPr lang="en-US" dirty="0"/>
              <a:t>to all areas in law that requires an </a:t>
            </a:r>
            <a:r>
              <a:rPr lang="en-US" dirty="0" smtClean="0"/>
              <a:t>understanding of </a:t>
            </a:r>
            <a:r>
              <a:rPr lang="en-US" dirty="0"/>
              <a:t>computer technology such as hardware, software </a:t>
            </a:r>
            <a:r>
              <a:rPr lang="en-US" dirty="0" smtClean="0"/>
              <a:t>and Internet.</a:t>
            </a:r>
          </a:p>
          <a:p>
            <a:r>
              <a:rPr lang="en-US" dirty="0"/>
              <a:t>In the era </a:t>
            </a:r>
            <a:r>
              <a:rPr lang="en-US" dirty="0" smtClean="0"/>
              <a:t>of technology</a:t>
            </a:r>
            <a:r>
              <a:rPr lang="en-US" dirty="0"/>
              <a:t>, computer law is needed to clarify goods </a:t>
            </a:r>
            <a:r>
              <a:rPr lang="en-US" dirty="0" smtClean="0"/>
              <a:t>or actions </a:t>
            </a:r>
            <a:r>
              <a:rPr lang="en-US" dirty="0"/>
              <a:t>that fall under the computer law.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68412"/>
          </a:xfrm>
        </p:spPr>
        <p:txBody>
          <a:bodyPr>
            <a:noAutofit/>
          </a:bodyPr>
          <a:lstStyle/>
          <a:p>
            <a:r>
              <a:rPr lang="en-US" dirty="0" smtClean="0"/>
              <a:t>Why do We Need Ethics and Law in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286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1. Respecting Ownership</a:t>
            </a:r>
          </a:p>
          <a:p>
            <a:r>
              <a:rPr lang="en-US" dirty="0" smtClean="0"/>
              <a:t>Respect </a:t>
            </a:r>
            <a:r>
              <a:rPr lang="en-US" dirty="0"/>
              <a:t>ownership by not stealing other people’s work either </a:t>
            </a:r>
            <a:r>
              <a:rPr lang="en-US" dirty="0" smtClean="0"/>
              <a:t>by duplicating </a:t>
            </a:r>
            <a:r>
              <a:rPr lang="en-US" dirty="0"/>
              <a:t>or distributing </a:t>
            </a:r>
            <a:r>
              <a:rPr lang="en-US" dirty="0" smtClean="0"/>
              <a:t>it without </a:t>
            </a:r>
            <a:r>
              <a:rPr lang="en-US" dirty="0"/>
              <a:t>permission </a:t>
            </a:r>
            <a:r>
              <a:rPr lang="en-US" dirty="0" smtClean="0"/>
              <a:t>and authorization </a:t>
            </a:r>
            <a:r>
              <a:rPr lang="en-US" dirty="0"/>
              <a:t>from the </a:t>
            </a:r>
            <a:r>
              <a:rPr lang="en-US" dirty="0" smtClean="0"/>
              <a:t>owner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96974"/>
          </a:xfrm>
        </p:spPr>
        <p:txBody>
          <a:bodyPr>
            <a:noAutofit/>
          </a:bodyPr>
          <a:lstStyle/>
          <a:p>
            <a:r>
              <a:rPr lang="en-US" dirty="0" smtClean="0"/>
              <a:t>Why do We Need Ethics and Law in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GB" dirty="0" smtClean="0"/>
              <a:t>2. Respecting </a:t>
            </a:r>
            <a:r>
              <a:rPr lang="en-GB" dirty="0"/>
              <a:t>p</a:t>
            </a:r>
            <a:r>
              <a:rPr lang="en-GB" dirty="0" smtClean="0"/>
              <a:t>rivacy and confidentiality</a:t>
            </a:r>
          </a:p>
          <a:p>
            <a:r>
              <a:rPr lang="en-US" dirty="0" smtClean="0"/>
              <a:t>Respect </a:t>
            </a:r>
            <a:r>
              <a:rPr lang="en-US" dirty="0"/>
              <a:t>other people's privacy and confidentiality by </a:t>
            </a:r>
            <a:r>
              <a:rPr lang="en-US" dirty="0" smtClean="0"/>
              <a:t>refraining ourselves </a:t>
            </a:r>
            <a:r>
              <a:rPr lang="en-US" dirty="0"/>
              <a:t>from reading their mails or files without their permission.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 </a:t>
            </a:r>
            <a:r>
              <a:rPr lang="en-US" dirty="0" smtClean="0"/>
              <a:t>do so</a:t>
            </a:r>
            <a:r>
              <a:rPr lang="en-US" dirty="0"/>
              <a:t>, it is considered as violating an individual’s rights to privacy </a:t>
            </a:r>
            <a:r>
              <a:rPr lang="en-US" dirty="0" smtClean="0"/>
              <a:t>and confidentiality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Ethics and Law in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3. Respecting Property</a:t>
            </a:r>
          </a:p>
          <a:p>
            <a:r>
              <a:rPr lang="en-US" dirty="0"/>
              <a:t>Property here means </a:t>
            </a:r>
            <a:r>
              <a:rPr lang="en-US" dirty="0" smtClean="0"/>
              <a:t>ownership such as individual </a:t>
            </a:r>
            <a:r>
              <a:rPr lang="en-US" dirty="0"/>
              <a:t>data and information</a:t>
            </a:r>
          </a:p>
          <a:p>
            <a:r>
              <a:rPr lang="en-US" dirty="0" smtClean="0"/>
              <a:t>An </a:t>
            </a:r>
            <a:r>
              <a:rPr lang="en-US" dirty="0"/>
              <a:t>act of tampering and </a:t>
            </a:r>
            <a:r>
              <a:rPr lang="en-US" dirty="0" smtClean="0"/>
              <a:t>changing electronic </a:t>
            </a:r>
            <a:r>
              <a:rPr lang="en-US" dirty="0"/>
              <a:t>information is considered as vandalism and disrespect for </a:t>
            </a:r>
            <a:r>
              <a:rPr lang="en-US" dirty="0" smtClean="0"/>
              <a:t>other people’s </a:t>
            </a:r>
            <a:r>
              <a:rPr lang="en-US" dirty="0"/>
              <a:t>property.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Similarities between Ethics and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/>
          <a:lstStyle/>
          <a:p>
            <a:r>
              <a:rPr lang="en-US" dirty="0"/>
              <a:t>Both ethics and law are complimentary to each other and are </a:t>
            </a:r>
            <a:r>
              <a:rPr lang="en-US" dirty="0" smtClean="0"/>
              <a:t>made to: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guide </a:t>
            </a:r>
            <a:r>
              <a:rPr lang="en-US" dirty="0"/>
              <a:t>user from misusing computers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create </a:t>
            </a:r>
            <a:r>
              <a:rPr lang="en-US" dirty="0"/>
              <a:t>a healthy computer society, so that computers </a:t>
            </a:r>
            <a:r>
              <a:rPr lang="en-US" dirty="0" smtClean="0"/>
              <a:t>are used </a:t>
            </a:r>
            <a:r>
              <a:rPr lang="en-US" dirty="0"/>
              <a:t>to contribute to a better life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prevent </a:t>
            </a:r>
            <a:r>
              <a:rPr lang="en-US" dirty="0"/>
              <a:t>any crime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2357430"/>
            <a:ext cx="6929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Difference between Ethics and Law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</p:nvPr>
        </p:nvGraphicFramePr>
        <p:xfrm>
          <a:off x="142844" y="285728"/>
          <a:ext cx="8858312" cy="629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494"/>
                <a:gridCol w="5601818"/>
              </a:tblGrid>
              <a:tr h="568464">
                <a:tc gridSpan="2"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Ethics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4707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GUIDELINE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a guideline to computer users.</a:t>
                      </a:r>
                      <a:endParaRPr lang="en-US" sz="2000" dirty="0"/>
                    </a:p>
                  </a:txBody>
                  <a:tcPr/>
                </a:tc>
              </a:tr>
              <a:tr h="769098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MORAL STANDARDS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Ethical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behaviour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judged by moral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standards.</a:t>
                      </a:r>
                      <a:endParaRPr lang="en-US" sz="2000" dirty="0"/>
                    </a:p>
                  </a:txBody>
                  <a:tcPr/>
                </a:tc>
              </a:tr>
              <a:tr h="769098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 TO FOLLOW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Computer users are free to follow or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ignore the code of ethics</a:t>
                      </a:r>
                      <a:endParaRPr lang="en-US" sz="2000" dirty="0"/>
                    </a:p>
                  </a:txBody>
                  <a:tcPr/>
                </a:tc>
              </a:tr>
              <a:tr h="769098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PUNISHMENTS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punishment for anyone who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violates ethics.</a:t>
                      </a:r>
                      <a:endParaRPr lang="en-US" sz="2000" dirty="0"/>
                    </a:p>
                  </a:txBody>
                  <a:tcPr/>
                </a:tc>
              </a:tr>
              <a:tr h="769098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UNIVERSALS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Universal, can be applied anywhere,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over the world.</a:t>
                      </a:r>
                      <a:endParaRPr lang="en-US" sz="2000" dirty="0"/>
                    </a:p>
                  </a:txBody>
                  <a:tcPr/>
                </a:tc>
              </a:tr>
              <a:tr h="1103490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ETHICAL COMPUTER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produce ethical computer users.</a:t>
                      </a:r>
                      <a:endParaRPr lang="en-US" sz="2000" dirty="0"/>
                    </a:p>
                  </a:txBody>
                  <a:tcPr/>
                </a:tc>
              </a:tr>
              <a:tr h="1103490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IMMORAL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honouring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computer ethics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means ignoring the moral elements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(immoral).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539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Ethics and Law </vt:lpstr>
      <vt:lpstr>Definitions (1/2)</vt:lpstr>
      <vt:lpstr>Definition (2/2)</vt:lpstr>
      <vt:lpstr>Why do We Need Ethics and Law in Computing?</vt:lpstr>
      <vt:lpstr>Why do We Need Ethics and Law in Computing?</vt:lpstr>
      <vt:lpstr>Why do We Need Ethics and Law in Computing?</vt:lpstr>
      <vt:lpstr>Similarities between Ethics and Law</vt:lpstr>
      <vt:lpstr>Slide 8</vt:lpstr>
      <vt:lpstr>Slide 9</vt:lpstr>
      <vt:lpstr>Slide 10</vt:lpstr>
      <vt:lpstr>Unethical vs. Law Breaking Conducts</vt:lpstr>
      <vt:lpstr>Unethical vs. Law Breaking Conducts</vt:lpstr>
      <vt:lpstr>Intellectual Property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and Law</dc:title>
  <dc:creator>Tupo Isagah</dc:creator>
  <cp:lastModifiedBy>Tupo Isagah</cp:lastModifiedBy>
  <cp:revision>12</cp:revision>
  <dcterms:created xsi:type="dcterms:W3CDTF">2020-06-24T08:21:26Z</dcterms:created>
  <dcterms:modified xsi:type="dcterms:W3CDTF">2020-06-24T09:38:54Z</dcterms:modified>
</cp:coreProperties>
</file>