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3" r:id="rId4"/>
    <p:sldId id="266" r:id="rId5"/>
    <p:sldId id="265"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DDD173-3DF7-447C-95A3-17EC58F12CAA}"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1B9B1-6DFC-4963-A91C-6B7596B00E31}" type="slidenum">
              <a:rPr lang="en-US" smtClean="0"/>
              <a:t>‹#›</a:t>
            </a:fld>
            <a:endParaRPr lang="en-US"/>
          </a:p>
        </p:txBody>
      </p:sp>
    </p:spTree>
    <p:extLst>
      <p:ext uri="{BB962C8B-B14F-4D97-AF65-F5344CB8AC3E}">
        <p14:creationId xmlns:p14="http://schemas.microsoft.com/office/powerpoint/2010/main" val="1987735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DDD173-3DF7-447C-95A3-17EC58F12CAA}"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1B9B1-6DFC-4963-A91C-6B7596B00E31}" type="slidenum">
              <a:rPr lang="en-US" smtClean="0"/>
              <a:t>‹#›</a:t>
            </a:fld>
            <a:endParaRPr lang="en-US"/>
          </a:p>
        </p:txBody>
      </p:sp>
    </p:spTree>
    <p:extLst>
      <p:ext uri="{BB962C8B-B14F-4D97-AF65-F5344CB8AC3E}">
        <p14:creationId xmlns:p14="http://schemas.microsoft.com/office/powerpoint/2010/main" val="86882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DDD173-3DF7-447C-95A3-17EC58F12CAA}"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1B9B1-6DFC-4963-A91C-6B7596B00E31}" type="slidenum">
              <a:rPr lang="en-US" smtClean="0"/>
              <a:t>‹#›</a:t>
            </a:fld>
            <a:endParaRPr lang="en-US"/>
          </a:p>
        </p:txBody>
      </p:sp>
    </p:spTree>
    <p:extLst>
      <p:ext uri="{BB962C8B-B14F-4D97-AF65-F5344CB8AC3E}">
        <p14:creationId xmlns:p14="http://schemas.microsoft.com/office/powerpoint/2010/main" val="331392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DDD173-3DF7-447C-95A3-17EC58F12CAA}"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1B9B1-6DFC-4963-A91C-6B7596B00E31}" type="slidenum">
              <a:rPr lang="en-US" smtClean="0"/>
              <a:t>‹#›</a:t>
            </a:fld>
            <a:endParaRPr lang="en-US"/>
          </a:p>
        </p:txBody>
      </p:sp>
    </p:spTree>
    <p:extLst>
      <p:ext uri="{BB962C8B-B14F-4D97-AF65-F5344CB8AC3E}">
        <p14:creationId xmlns:p14="http://schemas.microsoft.com/office/powerpoint/2010/main" val="1349695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DDD173-3DF7-447C-95A3-17EC58F12CAA}"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1B9B1-6DFC-4963-A91C-6B7596B00E31}" type="slidenum">
              <a:rPr lang="en-US" smtClean="0"/>
              <a:t>‹#›</a:t>
            </a:fld>
            <a:endParaRPr lang="en-US"/>
          </a:p>
        </p:txBody>
      </p:sp>
    </p:spTree>
    <p:extLst>
      <p:ext uri="{BB962C8B-B14F-4D97-AF65-F5344CB8AC3E}">
        <p14:creationId xmlns:p14="http://schemas.microsoft.com/office/powerpoint/2010/main" val="1794793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DDD173-3DF7-447C-95A3-17EC58F12CAA}" type="datetimeFigureOut">
              <a:rPr lang="en-US" smtClean="0"/>
              <a:t>3/10/2019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1B9B1-6DFC-4963-A91C-6B7596B00E31}" type="slidenum">
              <a:rPr lang="en-US" smtClean="0"/>
              <a:t>‹#›</a:t>
            </a:fld>
            <a:endParaRPr lang="en-US"/>
          </a:p>
        </p:txBody>
      </p:sp>
    </p:spTree>
    <p:extLst>
      <p:ext uri="{BB962C8B-B14F-4D97-AF65-F5344CB8AC3E}">
        <p14:creationId xmlns:p14="http://schemas.microsoft.com/office/powerpoint/2010/main" val="2994785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DDD173-3DF7-447C-95A3-17EC58F12CAA}" type="datetimeFigureOut">
              <a:rPr lang="en-US" smtClean="0"/>
              <a:t>3/10/2019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F1B9B1-6DFC-4963-A91C-6B7596B00E31}" type="slidenum">
              <a:rPr lang="en-US" smtClean="0"/>
              <a:t>‹#›</a:t>
            </a:fld>
            <a:endParaRPr lang="en-US"/>
          </a:p>
        </p:txBody>
      </p:sp>
    </p:spTree>
    <p:extLst>
      <p:ext uri="{BB962C8B-B14F-4D97-AF65-F5344CB8AC3E}">
        <p14:creationId xmlns:p14="http://schemas.microsoft.com/office/powerpoint/2010/main" val="3832808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DDD173-3DF7-447C-95A3-17EC58F12CAA}" type="datetimeFigureOut">
              <a:rPr lang="en-US" smtClean="0"/>
              <a:t>3/10/2019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F1B9B1-6DFC-4963-A91C-6B7596B00E31}" type="slidenum">
              <a:rPr lang="en-US" smtClean="0"/>
              <a:t>‹#›</a:t>
            </a:fld>
            <a:endParaRPr lang="en-US"/>
          </a:p>
        </p:txBody>
      </p:sp>
    </p:spTree>
    <p:extLst>
      <p:ext uri="{BB962C8B-B14F-4D97-AF65-F5344CB8AC3E}">
        <p14:creationId xmlns:p14="http://schemas.microsoft.com/office/powerpoint/2010/main" val="12188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DD173-3DF7-447C-95A3-17EC58F12CAA}" type="datetimeFigureOut">
              <a:rPr lang="en-US" smtClean="0"/>
              <a:t>3/10/2019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F1B9B1-6DFC-4963-A91C-6B7596B00E31}" type="slidenum">
              <a:rPr lang="en-US" smtClean="0"/>
              <a:t>‹#›</a:t>
            </a:fld>
            <a:endParaRPr lang="en-US"/>
          </a:p>
        </p:txBody>
      </p:sp>
    </p:spTree>
    <p:extLst>
      <p:ext uri="{BB962C8B-B14F-4D97-AF65-F5344CB8AC3E}">
        <p14:creationId xmlns:p14="http://schemas.microsoft.com/office/powerpoint/2010/main" val="277298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DDD173-3DF7-447C-95A3-17EC58F12CAA}" type="datetimeFigureOut">
              <a:rPr lang="en-US" smtClean="0"/>
              <a:t>3/10/2019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1B9B1-6DFC-4963-A91C-6B7596B00E31}" type="slidenum">
              <a:rPr lang="en-US" smtClean="0"/>
              <a:t>‹#›</a:t>
            </a:fld>
            <a:endParaRPr lang="en-US"/>
          </a:p>
        </p:txBody>
      </p:sp>
    </p:spTree>
    <p:extLst>
      <p:ext uri="{BB962C8B-B14F-4D97-AF65-F5344CB8AC3E}">
        <p14:creationId xmlns:p14="http://schemas.microsoft.com/office/powerpoint/2010/main" val="935623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DDD173-3DF7-447C-95A3-17EC58F12CAA}" type="datetimeFigureOut">
              <a:rPr lang="en-US" smtClean="0"/>
              <a:t>3/10/2019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1B9B1-6DFC-4963-A91C-6B7596B00E31}" type="slidenum">
              <a:rPr lang="en-US" smtClean="0"/>
              <a:t>‹#›</a:t>
            </a:fld>
            <a:endParaRPr lang="en-US"/>
          </a:p>
        </p:txBody>
      </p:sp>
    </p:spTree>
    <p:extLst>
      <p:ext uri="{BB962C8B-B14F-4D97-AF65-F5344CB8AC3E}">
        <p14:creationId xmlns:p14="http://schemas.microsoft.com/office/powerpoint/2010/main" val="1097043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DDD173-3DF7-447C-95A3-17EC58F12CAA}" type="datetimeFigureOut">
              <a:rPr lang="en-US" smtClean="0"/>
              <a:t>3/10/2019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1B9B1-6DFC-4963-A91C-6B7596B00E31}" type="slidenum">
              <a:rPr lang="en-US" smtClean="0"/>
              <a:t>‹#›</a:t>
            </a:fld>
            <a:endParaRPr lang="en-US"/>
          </a:p>
        </p:txBody>
      </p:sp>
    </p:spTree>
    <p:extLst>
      <p:ext uri="{BB962C8B-B14F-4D97-AF65-F5344CB8AC3E}">
        <p14:creationId xmlns:p14="http://schemas.microsoft.com/office/powerpoint/2010/main" val="419486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074" t="8551" r="23321"/>
          <a:stretch/>
        </p:blipFill>
        <p:spPr bwMode="auto">
          <a:xfrm>
            <a:off x="5867400" y="2246977"/>
            <a:ext cx="3124200" cy="3278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756295" y="206514"/>
            <a:ext cx="5486400" cy="1138773"/>
          </a:xfrm>
          <a:prstGeom prst="rect">
            <a:avLst/>
          </a:prstGeom>
          <a:noFill/>
        </p:spPr>
        <p:txBody>
          <a:bodyPr wrap="square" rtlCol="0">
            <a:spAutoFit/>
          </a:bodyPr>
          <a:lstStyle/>
          <a:p>
            <a:r>
              <a:rPr lang="en-US" sz="4000" dirty="0" smtClean="0"/>
              <a:t>King County Washington</a:t>
            </a:r>
          </a:p>
          <a:p>
            <a:pPr algn="ctr"/>
            <a:r>
              <a:rPr lang="en-US" sz="2800" dirty="0" smtClean="0"/>
              <a:t>Home Sales Breakdown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886200"/>
            <a:ext cx="5552767"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24676"/>
          <a:stretch/>
        </p:blipFill>
        <p:spPr bwMode="auto">
          <a:xfrm>
            <a:off x="174523" y="1371600"/>
            <a:ext cx="5530644" cy="248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7343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57200"/>
            <a:ext cx="7543800" cy="1200329"/>
          </a:xfrm>
          <a:prstGeom prst="rect">
            <a:avLst/>
          </a:prstGeom>
          <a:noFill/>
        </p:spPr>
        <p:txBody>
          <a:bodyPr wrap="square" rtlCol="0">
            <a:spAutoFit/>
          </a:bodyPr>
          <a:lstStyle/>
          <a:p>
            <a:r>
              <a:rPr lang="en-US" dirty="0" smtClean="0"/>
              <a:t>If you are looking to purchase or sell a home in King County, the best time of year is in the months of June and July, when the temperature starts to rise above 70 degrees Fahrenheit.  Home sales dip in the winter months, but show an uptick in April.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697" y="1600200"/>
            <a:ext cx="8153400" cy="4760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4580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24465"/>
            <a:ext cx="8305800" cy="923330"/>
          </a:xfrm>
          <a:prstGeom prst="rect">
            <a:avLst/>
          </a:prstGeom>
          <a:noFill/>
        </p:spPr>
        <p:txBody>
          <a:bodyPr wrap="square" rtlCol="0">
            <a:spAutoFit/>
          </a:bodyPr>
          <a:lstStyle/>
          <a:p>
            <a:r>
              <a:rPr lang="en-US" dirty="0" smtClean="0"/>
              <a:t>Two of the top three hottest areas for home sales in King County are outlined below.  These areas are the neighborhoods located in zip codes 98103 and 98115.  By average, a home sold in one of these areas adds $172,900 to the home value. </a:t>
            </a:r>
            <a:endParaRPr lang="en-US" dirty="0"/>
          </a:p>
        </p:txBody>
      </p:sp>
      <p:grpSp>
        <p:nvGrpSpPr>
          <p:cNvPr id="3" name="Group 2"/>
          <p:cNvGrpSpPr/>
          <p:nvPr/>
        </p:nvGrpSpPr>
        <p:grpSpPr>
          <a:xfrm>
            <a:off x="1066800" y="1430683"/>
            <a:ext cx="7010400" cy="5263596"/>
            <a:chOff x="3200400" y="781971"/>
            <a:chExt cx="7587713" cy="5923629"/>
          </a:xfrm>
        </p:grpSpPr>
        <p:pic>
          <p:nvPicPr>
            <p:cNvPr id="3080"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l="29892"/>
            <a:stretch/>
          </p:blipFill>
          <p:spPr bwMode="auto">
            <a:xfrm>
              <a:off x="5212178" y="781971"/>
              <a:ext cx="5575935" cy="583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r="70798"/>
            <a:stretch/>
          </p:blipFill>
          <p:spPr bwMode="auto">
            <a:xfrm>
              <a:off x="3200400" y="847725"/>
              <a:ext cx="2194560" cy="585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40694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
            <a:ext cx="7620000" cy="1200329"/>
          </a:xfrm>
          <a:prstGeom prst="rect">
            <a:avLst/>
          </a:prstGeom>
          <a:noFill/>
        </p:spPr>
        <p:txBody>
          <a:bodyPr wrap="square" rtlCol="0">
            <a:spAutoFit/>
          </a:bodyPr>
          <a:lstStyle/>
          <a:p>
            <a:r>
              <a:rPr lang="en-US" dirty="0" smtClean="0"/>
              <a:t>The largest city in King County, Seattle, has a </a:t>
            </a:r>
            <a:r>
              <a:rPr lang="en-US" dirty="0"/>
              <a:t>total of </a:t>
            </a:r>
            <a:r>
              <a:rPr lang="en-US" dirty="0" smtClean="0"/>
              <a:t>200 </a:t>
            </a:r>
            <a:r>
              <a:rPr lang="en-US" dirty="0"/>
              <a:t>miles of </a:t>
            </a:r>
            <a:r>
              <a:rPr lang="en-US" dirty="0" smtClean="0"/>
              <a:t>freshwater and saltwater shoreline.  </a:t>
            </a:r>
          </a:p>
          <a:p>
            <a:r>
              <a:rPr lang="en-US" dirty="0" smtClean="0"/>
              <a:t>On average, having a home on the waterfront can boost the value of your property $553,200.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5156" y="1333193"/>
            <a:ext cx="4467225" cy="3214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1328277"/>
            <a:ext cx="4495800"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3442" r="13442"/>
          <a:stretch/>
        </p:blipFill>
        <p:spPr bwMode="auto">
          <a:xfrm>
            <a:off x="0" y="4572000"/>
            <a:ext cx="91440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2007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8610600" cy="2446824"/>
          </a:xfrm>
          <a:prstGeom prst="rect">
            <a:avLst/>
          </a:prstGeom>
          <a:noFill/>
        </p:spPr>
        <p:txBody>
          <a:bodyPr wrap="square" rtlCol="0">
            <a:spAutoFit/>
          </a:bodyPr>
          <a:lstStyle/>
          <a:p>
            <a:r>
              <a:rPr lang="en-US" sz="1700" dirty="0" smtClean="0"/>
              <a:t>Here is the breakdown of waterfront homes by grade.  The grading system devised by King County uses an index of 1-14.  The county will grade a property 1-3 if it falls short of building construction and design, an average grade is 7, and a grade of 11-13 shows a high level of building quality and design.</a:t>
            </a:r>
          </a:p>
          <a:p>
            <a:endParaRPr lang="en-US" sz="1700" dirty="0" smtClean="0"/>
          </a:p>
          <a:p>
            <a:r>
              <a:rPr lang="en-US" sz="1700" dirty="0" smtClean="0"/>
              <a:t>The graph below shows how many waterfront homes were sold between 05/14 – 05/15 by grade.  The table to the bottom right shows the average, or mean, price of the waterfront homes by grade.   </a:t>
            </a:r>
            <a:r>
              <a:rPr lang="en-US" sz="1700" dirty="0" smtClean="0"/>
              <a:t>There ar</a:t>
            </a:r>
            <a:r>
              <a:rPr lang="en-US" sz="1700" dirty="0" smtClean="0"/>
              <a:t>e a wide range of prices if you are considering purchasing a home on the waterfront.</a:t>
            </a:r>
            <a:r>
              <a:rPr lang="en-US" sz="1700" dirty="0" smtClean="0"/>
              <a:t> </a:t>
            </a:r>
            <a:endParaRPr lang="en-US" sz="1700"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999" y="2667000"/>
            <a:ext cx="1796845" cy="3308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38400"/>
            <a:ext cx="7239000" cy="432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741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4862</TotalTime>
  <Words>266</Words>
  <Application>Microsoft Office PowerPoint</Application>
  <PresentationFormat>On-screen Show (4:3)</PresentationFormat>
  <Paragraphs>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guy</dc:creator>
  <cp:lastModifiedBy>joe guy</cp:lastModifiedBy>
  <cp:revision>26</cp:revision>
  <dcterms:created xsi:type="dcterms:W3CDTF">2019-03-06T02:19:02Z</dcterms:created>
  <dcterms:modified xsi:type="dcterms:W3CDTF">2019-03-11T03:17:36Z</dcterms:modified>
</cp:coreProperties>
</file>