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3" r:id="rId3"/>
    <p:sldId id="258" r:id="rId4"/>
    <p:sldId id="268" r:id="rId5"/>
    <p:sldId id="263" r:id="rId6"/>
    <p:sldId id="264" r:id="rId7"/>
    <p:sldId id="271" r:id="rId8"/>
    <p:sldId id="265" r:id="rId9"/>
    <p:sldId id="266" r:id="rId10"/>
    <p:sldId id="270" r:id="rId11"/>
    <p:sldId id="267" r:id="rId12"/>
    <p:sldId id="260" r:id="rId13"/>
    <p:sldId id="272" r:id="rId14"/>
    <p:sldId id="274" r:id="rId15"/>
    <p:sldId id="261" r:id="rId16"/>
    <p:sldId id="275"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86" autoAdjust="0"/>
    <p:restoredTop sz="94660"/>
  </p:normalViewPr>
  <p:slideViewPr>
    <p:cSldViewPr snapToGrid="0">
      <p:cViewPr varScale="1">
        <p:scale>
          <a:sx n="118" d="100"/>
          <a:sy n="118" d="100"/>
        </p:scale>
        <p:origin x="4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05B4BC-552B-DC48-9424-AA2DA0655ED9}" type="datetimeFigureOut">
              <a:rPr lang="en-US" smtClean="0"/>
              <a:t>4/25/18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30312D-2A9D-0747-9F66-97428F521E57}" type="slidenum">
              <a:rPr lang="en-US" smtClean="0"/>
              <a:t>‹#›</a:t>
            </a:fld>
            <a:endParaRPr lang="en-US"/>
          </a:p>
        </p:txBody>
      </p:sp>
    </p:spTree>
    <p:extLst>
      <p:ext uri="{BB962C8B-B14F-4D97-AF65-F5344CB8AC3E}">
        <p14:creationId xmlns:p14="http://schemas.microsoft.com/office/powerpoint/2010/main" val="1562015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ufldl.stanford.edu/housenumbers/" TargetMode="External"/><Relationship Id="rId3" Type="http://schemas.openxmlformats.org/officeDocument/2006/relationships/hyperlink" Target="https://codetolight.wordpress.com/2017/11/30/getting-started-with-pytorch-for-deep-learning-part-3-5-pytorch-sequenti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detolight.wordpress.com/2017/11/30/getting-started-with-pytorch-for-deep-learning-part-3-5-pytorch-sequentia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DATS 6203 </a:t>
            </a:r>
            <a:br>
              <a:rPr lang="en-US" dirty="0" smtClean="0"/>
            </a:br>
            <a:r>
              <a:rPr lang="en-US" dirty="0" smtClean="0"/>
              <a:t>Final Project</a:t>
            </a:r>
            <a:br>
              <a:rPr lang="en-US" dirty="0" smtClean="0"/>
            </a:br>
            <a:r>
              <a:rPr lang="en-US" dirty="0" smtClean="0"/>
              <a:t>Group 6</a:t>
            </a:r>
            <a:endParaRPr lang="en-US" dirty="0"/>
          </a:p>
        </p:txBody>
      </p:sp>
      <p:sp>
        <p:nvSpPr>
          <p:cNvPr id="3" name="Subtitle 2"/>
          <p:cNvSpPr>
            <a:spLocks noGrp="1"/>
          </p:cNvSpPr>
          <p:nvPr>
            <p:ph type="subTitle" idx="1"/>
          </p:nvPr>
        </p:nvSpPr>
        <p:spPr/>
        <p:txBody>
          <a:bodyPr/>
          <a:lstStyle/>
          <a:p>
            <a:r>
              <a:rPr lang="en-US" dirty="0" smtClean="0"/>
              <a:t>Convolutional </a:t>
            </a:r>
            <a:r>
              <a:rPr lang="en-US" dirty="0"/>
              <a:t>neural network to classify handwritten </a:t>
            </a:r>
            <a:r>
              <a:rPr lang="en-US" dirty="0" smtClean="0"/>
              <a:t>digits in SVHN </a:t>
            </a:r>
            <a:r>
              <a:rPr lang="en-US" dirty="0"/>
              <a:t>dataset</a:t>
            </a:r>
          </a:p>
        </p:txBody>
      </p:sp>
    </p:spTree>
    <p:extLst>
      <p:ext uri="{BB962C8B-B14F-4D97-AF65-F5344CB8AC3E}">
        <p14:creationId xmlns:p14="http://schemas.microsoft.com/office/powerpoint/2010/main" val="172135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7955"/>
            <a:ext cx="8596668" cy="1320800"/>
          </a:xfrm>
        </p:spPr>
        <p:txBody>
          <a:bodyPr/>
          <a:lstStyle/>
          <a:p>
            <a:r>
              <a:rPr lang="en-US" dirty="0" err="1" smtClean="0"/>
              <a:t>Overfitting</a:t>
            </a:r>
            <a:endParaRPr lang="en-US" dirty="0"/>
          </a:p>
        </p:txBody>
      </p:sp>
      <p:pic>
        <p:nvPicPr>
          <p:cNvPr id="4" name="Content Placeholder 3" descr="C:\Users\Vinay\Desktop\GWU\DATS 6203\Final project\normalization 20000 parms.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07602" y="2475920"/>
            <a:ext cx="4763585" cy="3569513"/>
          </a:xfrm>
          <a:prstGeom prst="rect">
            <a:avLst/>
          </a:prstGeom>
          <a:noFill/>
          <a:ln>
            <a:noFill/>
          </a:ln>
        </p:spPr>
      </p:pic>
      <p:pic>
        <p:nvPicPr>
          <p:cNvPr id="5" name="Content Placeholder 3" descr="C:\Users\Vinay\Desktop\GWU\DATS 6203\Final project\accuracy dropout.pn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477309" y="2435458"/>
            <a:ext cx="4687368" cy="3569513"/>
          </a:xfrm>
          <a:prstGeom prst="rect">
            <a:avLst/>
          </a:prstGeom>
          <a:noFill/>
          <a:ln>
            <a:noFill/>
          </a:ln>
        </p:spPr>
      </p:pic>
      <p:sp>
        <p:nvSpPr>
          <p:cNvPr id="8" name="TextBox 7"/>
          <p:cNvSpPr txBox="1"/>
          <p:nvPr/>
        </p:nvSpPr>
        <p:spPr>
          <a:xfrm>
            <a:off x="777347" y="1967671"/>
            <a:ext cx="4687368" cy="369332"/>
          </a:xfrm>
          <a:prstGeom prst="rect">
            <a:avLst/>
          </a:prstGeom>
          <a:noFill/>
        </p:spPr>
        <p:txBody>
          <a:bodyPr wrap="square" rtlCol="0">
            <a:spAutoFit/>
          </a:bodyPr>
          <a:lstStyle/>
          <a:p>
            <a:r>
              <a:rPr lang="en-US" dirty="0" smtClean="0"/>
              <a:t>657,080 parameters (91.18% accuracy)</a:t>
            </a:r>
            <a:endParaRPr lang="en-US" dirty="0"/>
          </a:p>
        </p:txBody>
      </p:sp>
      <p:sp>
        <p:nvSpPr>
          <p:cNvPr id="9" name="TextBox 8"/>
          <p:cNvSpPr txBox="1"/>
          <p:nvPr/>
        </p:nvSpPr>
        <p:spPr>
          <a:xfrm>
            <a:off x="6250527" y="1921366"/>
            <a:ext cx="4687368" cy="369332"/>
          </a:xfrm>
          <a:prstGeom prst="rect">
            <a:avLst/>
          </a:prstGeom>
          <a:noFill/>
        </p:spPr>
        <p:txBody>
          <a:bodyPr wrap="square" rtlCol="0">
            <a:spAutoFit/>
          </a:bodyPr>
          <a:lstStyle/>
          <a:p>
            <a:r>
              <a:rPr lang="en-US" dirty="0" smtClean="0"/>
              <a:t>19,590 parameters (89.8% accuracy)</a:t>
            </a:r>
            <a:endParaRPr lang="en-US" dirty="0"/>
          </a:p>
        </p:txBody>
      </p:sp>
      <p:sp>
        <p:nvSpPr>
          <p:cNvPr id="10" name="TextBox 9"/>
          <p:cNvSpPr txBox="1"/>
          <p:nvPr/>
        </p:nvSpPr>
        <p:spPr>
          <a:xfrm>
            <a:off x="677334" y="6004971"/>
            <a:ext cx="9052454" cy="923330"/>
          </a:xfrm>
          <a:prstGeom prst="rect">
            <a:avLst/>
          </a:prstGeom>
          <a:noFill/>
        </p:spPr>
        <p:txBody>
          <a:bodyPr wrap="square" rtlCol="0">
            <a:spAutoFit/>
          </a:bodyPr>
          <a:lstStyle/>
          <a:p>
            <a:r>
              <a:rPr lang="en-US" dirty="0"/>
              <a:t>.  Reducing the second convolution layer from 50 to 10 </a:t>
            </a:r>
            <a:r>
              <a:rPr lang="en-US" dirty="0" smtClean="0"/>
              <a:t>kernels </a:t>
            </a:r>
            <a:r>
              <a:rPr lang="en-US" dirty="0"/>
              <a:t>and the fully connected layer to 50 neurons results in a model with 19,590 parameters.  </a:t>
            </a:r>
            <a:r>
              <a:rPr lang="en-US" dirty="0" smtClean="0"/>
              <a:t>There is less </a:t>
            </a:r>
            <a:r>
              <a:rPr lang="en-US" dirty="0" err="1" smtClean="0"/>
              <a:t>overfitting</a:t>
            </a:r>
            <a:r>
              <a:rPr lang="en-US" dirty="0" smtClean="0"/>
              <a:t> but the </a:t>
            </a:r>
            <a:r>
              <a:rPr lang="en-US" dirty="0"/>
              <a:t>test accuracy is </a:t>
            </a:r>
            <a:r>
              <a:rPr lang="en-US" dirty="0" smtClean="0"/>
              <a:t>reduced to </a:t>
            </a:r>
            <a:r>
              <a:rPr lang="en-US" dirty="0"/>
              <a:t>89.8%. </a:t>
            </a:r>
          </a:p>
        </p:txBody>
      </p:sp>
    </p:spTree>
    <p:extLst>
      <p:ext uri="{BB962C8B-B14F-4D97-AF65-F5344CB8AC3E}">
        <p14:creationId xmlns:p14="http://schemas.microsoft.com/office/powerpoint/2010/main" val="3348536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the number of convolutional layers</a:t>
            </a:r>
            <a:endParaRPr lang="en-US" dirty="0"/>
          </a:p>
        </p:txBody>
      </p:sp>
      <p:sp>
        <p:nvSpPr>
          <p:cNvPr id="6" name="Content Placeholder 5"/>
          <p:cNvSpPr>
            <a:spLocks noGrp="1"/>
          </p:cNvSpPr>
          <p:nvPr>
            <p:ph idx="1"/>
          </p:nvPr>
        </p:nvSpPr>
        <p:spPr>
          <a:xfrm>
            <a:off x="5872162" y="2160589"/>
            <a:ext cx="4914901" cy="3880773"/>
          </a:xfrm>
        </p:spPr>
        <p:txBody>
          <a:bodyPr>
            <a:normAutofit/>
          </a:bodyPr>
          <a:lstStyle/>
          <a:p>
            <a:endParaRPr lang="en-US" dirty="0"/>
          </a:p>
          <a:p>
            <a:r>
              <a:rPr lang="en-US" dirty="0"/>
              <a:t>The </a:t>
            </a:r>
            <a:r>
              <a:rPr lang="en-US" dirty="0" smtClean="0"/>
              <a:t>table </a:t>
            </a:r>
            <a:r>
              <a:rPr lang="en-US" dirty="0"/>
              <a:t>is based on </a:t>
            </a:r>
            <a:r>
              <a:rPr lang="en-US" dirty="0" smtClean="0"/>
              <a:t>varying numbers of convolutional </a:t>
            </a:r>
            <a:r>
              <a:rPr lang="en-US" dirty="0"/>
              <a:t>layers with 20 </a:t>
            </a:r>
            <a:r>
              <a:rPr lang="en-US" dirty="0" err="1"/>
              <a:t>kernals</a:t>
            </a:r>
            <a:r>
              <a:rPr lang="en-US" dirty="0"/>
              <a:t> of size 5 and stride 1 followed by a max pooling layer of size 2 with stride 1.  </a:t>
            </a:r>
            <a:endParaRPr lang="en-US" dirty="0" smtClean="0"/>
          </a:p>
          <a:p>
            <a:r>
              <a:rPr lang="en-US" dirty="0" smtClean="0"/>
              <a:t>The </a:t>
            </a:r>
            <a:r>
              <a:rPr lang="en-US" dirty="0"/>
              <a:t>number of neurons in the fully connected layer was adjusted so that each model has roughly 1.4 million parameters to train.  </a:t>
            </a:r>
            <a:endParaRPr lang="en-US" dirty="0" smtClean="0"/>
          </a:p>
          <a:p>
            <a:r>
              <a:rPr lang="en-US" dirty="0" smtClean="0"/>
              <a:t>Training </a:t>
            </a:r>
            <a:r>
              <a:rPr lang="en-US" dirty="0"/>
              <a:t>time increases with number of layers, but accuracy is highest for 3 layers.</a:t>
            </a:r>
          </a:p>
          <a:p>
            <a:endParaRPr lang="en-US" dirty="0"/>
          </a:p>
        </p:txBody>
      </p:sp>
      <p:graphicFrame>
        <p:nvGraphicFramePr>
          <p:cNvPr id="7" name="Content Placeholder 4"/>
          <p:cNvGraphicFramePr>
            <a:graphicFrameLocks/>
          </p:cNvGraphicFramePr>
          <p:nvPr>
            <p:extLst>
              <p:ext uri="{D42A27DB-BD31-4B8C-83A1-F6EECF244321}">
                <p14:modId xmlns:p14="http://schemas.microsoft.com/office/powerpoint/2010/main" val="3805001121"/>
              </p:ext>
            </p:extLst>
          </p:nvPr>
        </p:nvGraphicFramePr>
        <p:xfrm>
          <a:off x="1728788" y="2701766"/>
          <a:ext cx="2100262" cy="2456021"/>
        </p:xfrm>
        <a:graphic>
          <a:graphicData uri="http://schemas.openxmlformats.org/drawingml/2006/table">
            <a:tbl>
              <a:tblPr/>
              <a:tblGrid>
                <a:gridCol w="557020"/>
                <a:gridCol w="726939"/>
                <a:gridCol w="816303"/>
              </a:tblGrid>
              <a:tr h="701721">
                <a:tc>
                  <a:txBody>
                    <a:bodyPr/>
                    <a:lstStyle/>
                    <a:p>
                      <a:pPr marL="0" marR="0" algn="r">
                        <a:lnSpc>
                          <a:spcPct val="107000"/>
                        </a:lnSpc>
                        <a:spcBef>
                          <a:spcPts val="335"/>
                        </a:spcBef>
                        <a:spcAft>
                          <a:spcPts val="335"/>
                        </a:spcAft>
                      </a:pPr>
                      <a:r>
                        <a:rPr lang="en-US" sz="950" i="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layers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Time (s)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086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71.077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0.83340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35086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375.280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0.88303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35086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453.275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0.90565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35086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508.127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0.89705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35086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538.272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0.89866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23500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additional convolutional layer to CNN </a:t>
            </a:r>
            <a:endParaRPr lang="en-US" dirty="0"/>
          </a:p>
        </p:txBody>
      </p:sp>
      <p:sp>
        <p:nvSpPr>
          <p:cNvPr id="3" name="Content Placeholder 2"/>
          <p:cNvSpPr>
            <a:spLocks noGrp="1"/>
          </p:cNvSpPr>
          <p:nvPr>
            <p:ph idx="1"/>
          </p:nvPr>
        </p:nvSpPr>
        <p:spPr>
          <a:xfrm>
            <a:off x="677334" y="2160589"/>
            <a:ext cx="6614054" cy="2068511"/>
          </a:xfrm>
        </p:spPr>
        <p:txBody>
          <a:bodyPr>
            <a:normAutofit fontScale="85000" lnSpcReduction="10000"/>
          </a:bodyPr>
          <a:lstStyle/>
          <a:p>
            <a:pPr>
              <a:buFont typeface="Wingdings" panose="05000000000000000000" pitchFamily="2" charset="2"/>
              <a:buChar char="Ø"/>
            </a:pPr>
            <a:r>
              <a:rPr lang="en-US" dirty="0" smtClean="0"/>
              <a:t>After adding 3rd convolutional layer with 50 </a:t>
            </a:r>
            <a:r>
              <a:rPr lang="en-US" dirty="0" err="1" smtClean="0"/>
              <a:t>kernals</a:t>
            </a:r>
            <a:r>
              <a:rPr lang="en-US" dirty="0" smtClean="0"/>
              <a:t> and change stride to 1 and 700 neurons in FC layer, accuracy increased to 91.59%</a:t>
            </a:r>
          </a:p>
          <a:p>
            <a:pPr>
              <a:buFont typeface="Wingdings" panose="05000000000000000000" pitchFamily="2" charset="2"/>
              <a:buChar char="Ø"/>
            </a:pPr>
            <a:r>
              <a:rPr lang="en-US" dirty="0" smtClean="0"/>
              <a:t>Approximately 6 minutes to train model with GPU</a:t>
            </a:r>
          </a:p>
          <a:p>
            <a:pPr>
              <a:buFont typeface="Wingdings" panose="05000000000000000000" pitchFamily="2" charset="2"/>
              <a:buChar char="Ø"/>
            </a:pPr>
            <a:r>
              <a:rPr lang="en-US" dirty="0"/>
              <a:t>Images of 1 were classified most accurately (95%) while images of 0 and 8 were classified least accurately at 89%.  The cross-tabulation above shows how images of each digit were classified in the test set.  Both 0 and 8 were most often misclassified as 6.  </a:t>
            </a:r>
          </a:p>
          <a:p>
            <a:pPr>
              <a:buFont typeface="Wingdings" panose="05000000000000000000" pitchFamily="2" charset="2"/>
              <a:buChar char="Ø"/>
            </a:pPr>
            <a:endParaRPr lang="en-US" dirty="0" smtClean="0"/>
          </a:p>
          <a:p>
            <a:pPr marL="0" indent="0">
              <a:buNone/>
            </a:pPr>
            <a:endParaRPr lang="en-US" dirty="0"/>
          </a:p>
        </p:txBody>
      </p:sp>
      <p:sp>
        <p:nvSpPr>
          <p:cNvPr id="4" name="Rectangle 3"/>
          <p:cNvSpPr/>
          <p:nvPr/>
        </p:nvSpPr>
        <p:spPr>
          <a:xfrm>
            <a:off x="7291388" y="1585556"/>
            <a:ext cx="6096000" cy="4801314"/>
          </a:xfrm>
          <a:prstGeom prst="rect">
            <a:avLst/>
          </a:prstGeom>
        </p:spPr>
        <p:txBody>
          <a:bodyPr>
            <a:spAutoFit/>
          </a:bodyPr>
          <a:lstStyle/>
          <a:p>
            <a:r>
              <a:rPr lang="en-US" dirty="0"/>
              <a:t>model = </a:t>
            </a:r>
            <a:r>
              <a:rPr lang="en-US" dirty="0" err="1"/>
              <a:t>torch.nn.Sequential</a:t>
            </a:r>
            <a:r>
              <a:rPr lang="en-US" dirty="0"/>
              <a:t>(</a:t>
            </a:r>
          </a:p>
          <a:p>
            <a:r>
              <a:rPr lang="en-US" dirty="0"/>
              <a:t>        torch.nn.Conv2d(3,20,5),</a:t>
            </a:r>
          </a:p>
          <a:p>
            <a:r>
              <a:rPr lang="en-US" dirty="0"/>
              <a:t>        torch.nn.MaxPool2d(2, stride=2),</a:t>
            </a:r>
          </a:p>
          <a:p>
            <a:r>
              <a:rPr lang="en-US" dirty="0"/>
              <a:t>        </a:t>
            </a:r>
            <a:r>
              <a:rPr lang="en-US" dirty="0" err="1"/>
              <a:t>torch.nn.ReLU</a:t>
            </a:r>
            <a:r>
              <a:rPr lang="en-US" dirty="0"/>
              <a:t>(),</a:t>
            </a:r>
          </a:p>
          <a:p>
            <a:r>
              <a:rPr lang="en-US" dirty="0"/>
              <a:t>        torch.nn.Conv2d(20,50,5),</a:t>
            </a:r>
          </a:p>
          <a:p>
            <a:r>
              <a:rPr lang="en-US" dirty="0"/>
              <a:t>        torch.nn.MaxPool2d(2, </a:t>
            </a:r>
            <a:r>
              <a:rPr lang="en-US" dirty="0">
                <a:solidFill>
                  <a:srgbClr val="0070C0"/>
                </a:solidFill>
              </a:rPr>
              <a:t>stride=1</a:t>
            </a:r>
            <a:r>
              <a:rPr lang="en-US" dirty="0"/>
              <a:t>),</a:t>
            </a:r>
          </a:p>
          <a:p>
            <a:r>
              <a:rPr lang="en-US" dirty="0"/>
              <a:t>        </a:t>
            </a:r>
            <a:r>
              <a:rPr lang="en-US" dirty="0" err="1"/>
              <a:t>torch.nn.ReLU</a:t>
            </a:r>
            <a:r>
              <a:rPr lang="en-US" dirty="0"/>
              <a:t>(),</a:t>
            </a:r>
          </a:p>
          <a:p>
            <a:r>
              <a:rPr lang="en-US" dirty="0">
                <a:solidFill>
                  <a:srgbClr val="0070C0"/>
                </a:solidFill>
              </a:rPr>
              <a:t>        torch.nn.Conv2d(50,50,5),</a:t>
            </a:r>
          </a:p>
          <a:p>
            <a:r>
              <a:rPr lang="en-US" dirty="0">
                <a:solidFill>
                  <a:srgbClr val="0070C0"/>
                </a:solidFill>
              </a:rPr>
              <a:t>        torch.nn.MaxPool2d(2, stride=1),</a:t>
            </a:r>
          </a:p>
          <a:p>
            <a:r>
              <a:rPr lang="en-US" dirty="0">
                <a:solidFill>
                  <a:srgbClr val="0070C0"/>
                </a:solidFill>
              </a:rPr>
              <a:t>        </a:t>
            </a:r>
            <a:r>
              <a:rPr lang="en-US" dirty="0" err="1">
                <a:solidFill>
                  <a:srgbClr val="0070C0"/>
                </a:solidFill>
              </a:rPr>
              <a:t>torch.nn.ReLU</a:t>
            </a:r>
            <a:r>
              <a:rPr lang="en-US" dirty="0">
                <a:solidFill>
                  <a:srgbClr val="0070C0"/>
                </a:solidFill>
              </a:rPr>
              <a:t>(),</a:t>
            </a:r>
          </a:p>
          <a:p>
            <a:r>
              <a:rPr lang="en-US" dirty="0"/>
              <a:t>        torch.nn.Dropout2d(0.25),</a:t>
            </a:r>
          </a:p>
          <a:p>
            <a:r>
              <a:rPr lang="en-US" dirty="0"/>
              <a:t>        Flatten(),</a:t>
            </a:r>
          </a:p>
          <a:p>
            <a:r>
              <a:rPr lang="en-US" dirty="0">
                <a:solidFill>
                  <a:srgbClr val="0070C0"/>
                </a:solidFill>
              </a:rPr>
              <a:t>        </a:t>
            </a:r>
            <a:r>
              <a:rPr lang="en-US" dirty="0" err="1">
                <a:solidFill>
                  <a:srgbClr val="0070C0"/>
                </a:solidFill>
              </a:rPr>
              <a:t>torch.nn.Linear</a:t>
            </a:r>
            <a:r>
              <a:rPr lang="en-US" dirty="0">
                <a:solidFill>
                  <a:srgbClr val="0070C0"/>
                </a:solidFill>
              </a:rPr>
              <a:t>(800, 700), </a:t>
            </a:r>
          </a:p>
          <a:p>
            <a:r>
              <a:rPr lang="en-US" dirty="0"/>
              <a:t>        </a:t>
            </a:r>
            <a:r>
              <a:rPr lang="en-US" dirty="0" err="1"/>
              <a:t>torch.nn.ReLU</a:t>
            </a:r>
            <a:r>
              <a:rPr lang="en-US" dirty="0"/>
              <a:t>(),</a:t>
            </a:r>
          </a:p>
          <a:p>
            <a:r>
              <a:rPr lang="en-US" dirty="0"/>
              <a:t>        </a:t>
            </a:r>
            <a:r>
              <a:rPr lang="en-US" dirty="0" err="1"/>
              <a:t>torch.nn.Linear</a:t>
            </a:r>
            <a:r>
              <a:rPr lang="en-US" dirty="0"/>
              <a:t>(700, 10), </a:t>
            </a:r>
          </a:p>
          <a:p>
            <a:r>
              <a:rPr lang="en-US" dirty="0"/>
              <a:t>        </a:t>
            </a:r>
            <a:r>
              <a:rPr lang="en-US" dirty="0" err="1"/>
              <a:t>torch.nn.LogSoftmax</a:t>
            </a:r>
            <a:r>
              <a:rPr lang="en-US" dirty="0"/>
              <a:t>()</a:t>
            </a:r>
          </a:p>
          <a:p>
            <a:r>
              <a:rPr lang="en-US" dirty="0"/>
              <a:t>        ).</a:t>
            </a:r>
            <a:r>
              <a:rPr lang="en-US" dirty="0" err="1"/>
              <a:t>cuda</a:t>
            </a:r>
            <a:r>
              <a:rPr lang="en-US" dirty="0"/>
              <a:t>()</a:t>
            </a:r>
          </a:p>
        </p:txBody>
      </p:sp>
      <p:graphicFrame>
        <p:nvGraphicFramePr>
          <p:cNvPr id="8" name="Table 7"/>
          <p:cNvGraphicFramePr>
            <a:graphicFrameLocks noGrp="1"/>
          </p:cNvGraphicFramePr>
          <p:nvPr>
            <p:extLst>
              <p:ext uri="{D42A27DB-BD31-4B8C-83A1-F6EECF244321}">
                <p14:modId xmlns:p14="http://schemas.microsoft.com/office/powerpoint/2010/main" val="4001947868"/>
              </p:ext>
            </p:extLst>
          </p:nvPr>
        </p:nvGraphicFramePr>
        <p:xfrm>
          <a:off x="1030446" y="4527590"/>
          <a:ext cx="4090670" cy="1859280"/>
        </p:xfrm>
        <a:graphic>
          <a:graphicData uri="http://schemas.openxmlformats.org/drawingml/2006/table">
            <a:tbl>
              <a:tblPr/>
              <a:tblGrid>
                <a:gridCol w="433705"/>
                <a:gridCol w="365125"/>
                <a:gridCol w="365125"/>
                <a:gridCol w="365125"/>
                <a:gridCol w="365125"/>
                <a:gridCol w="365125"/>
                <a:gridCol w="365125"/>
                <a:gridCol w="365125"/>
                <a:gridCol w="365125"/>
                <a:gridCol w="365125"/>
                <a:gridCol w="370840"/>
              </a:tblGrid>
              <a:tr h="0">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gridSpan="10">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Predicted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Actual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4823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3932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2599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2293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2137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1429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10" name="Rectangle 2"/>
          <p:cNvSpPr>
            <a:spLocks noChangeArrowheads="1"/>
          </p:cNvSpPr>
          <p:nvPr/>
        </p:nvSpPr>
        <p:spPr bwMode="auto">
          <a:xfrm>
            <a:off x="1030287" y="45277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81236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3" name="Picture 2" descr="https://lh5.googleusercontent.com/wWurhiLPZqhjc18MT8Xjo31WAbg1XlU5wNlq3sEiiNpb_Jbm0-yWKBt_TBAT0k_t30cJ9X-MNQ4zeci1Ch7i0RHJkXZxAJVz7gFZT-xCRD1Y-3AtG_Z5SMzxQEo6UvgM2ULbQ7F6S_A"/>
          <p:cNvPicPr>
            <a:picLocks noChangeAspect="1" noChangeArrowheads="1"/>
          </p:cNvPicPr>
          <p:nvPr/>
        </p:nvPicPr>
        <p:blipFill rotWithShape="1">
          <a:blip r:embed="rId2">
            <a:extLst>
              <a:ext uri="{28A0092B-C50C-407E-A947-70E740481C1C}">
                <a14:useLocalDpi xmlns:a14="http://schemas.microsoft.com/office/drawing/2010/main" val="0"/>
              </a:ext>
            </a:extLst>
          </a:blip>
          <a:srcRect r="51817" b="1"/>
          <a:stretch/>
        </p:blipFill>
        <p:spPr bwMode="auto">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74" name="Isosceles Triangle 73">
            <a:extLst>
              <a:ext uri="{FF2B5EF4-FFF2-40B4-BE49-F238E27FC236}">
                <a16:creationId xmlns="" xmlns:a16="http://schemas.microsoft.com/office/drawing/2014/main" id="{3BCB5F6A-9EB0-40B0-9D13-3023E9A2050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
          <p:cNvSpPr>
            <a:spLocks noChangeArrowheads="1"/>
          </p:cNvSpPr>
          <p:nvPr/>
        </p:nvSpPr>
        <p:spPr bwMode="auto">
          <a:xfrm>
            <a:off x="1030287" y="45277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itle 1"/>
          <p:cNvSpPr>
            <a:spLocks noGrp="1"/>
          </p:cNvSpPr>
          <p:nvPr>
            <p:ph type="title"/>
          </p:nvPr>
        </p:nvSpPr>
        <p:spPr>
          <a:xfrm>
            <a:off x="5536734" y="609600"/>
            <a:ext cx="3737268" cy="1320800"/>
          </a:xfrm>
        </p:spPr>
        <p:txBody>
          <a:bodyPr>
            <a:normAutofit/>
          </a:bodyPr>
          <a:lstStyle/>
          <a:p>
            <a:r>
              <a:rPr lang="en-US" dirty="0"/>
              <a:t>Searching for the best Dropout</a:t>
            </a:r>
          </a:p>
        </p:txBody>
      </p:sp>
      <p:sp>
        <p:nvSpPr>
          <p:cNvPr id="2055" name="Content Placeholder 2054">
            <a:extLst>
              <a:ext uri="{FF2B5EF4-FFF2-40B4-BE49-F238E27FC236}">
                <a16:creationId xmlns="" xmlns:a16="http://schemas.microsoft.com/office/drawing/2014/main" id="{7CA6CE8A-AEA3-41FD-92F7-E1450D5CC5FC}"/>
              </a:ext>
            </a:extLst>
          </p:cNvPr>
          <p:cNvSpPr>
            <a:spLocks noGrp="1"/>
          </p:cNvSpPr>
          <p:nvPr>
            <p:ph idx="1"/>
          </p:nvPr>
        </p:nvSpPr>
        <p:spPr>
          <a:xfrm>
            <a:off x="5209563" y="2160589"/>
            <a:ext cx="4064439" cy="3880773"/>
          </a:xfrm>
        </p:spPr>
        <p:txBody>
          <a:bodyPr>
            <a:normAutofit/>
          </a:bodyPr>
          <a:lstStyle/>
          <a:p>
            <a:pPr fontAlgn="base"/>
            <a:r>
              <a:rPr lang="en-US" dirty="0"/>
              <a:t>Looking for a probability [0, 1]</a:t>
            </a:r>
          </a:p>
          <a:p>
            <a:pPr fontAlgn="base"/>
            <a:r>
              <a:rPr lang="en-US" dirty="0"/>
              <a:t>Iterate thru range of potential values</a:t>
            </a:r>
          </a:p>
          <a:p>
            <a:pPr fontAlgn="base"/>
            <a:r>
              <a:rPr lang="en-US" dirty="0"/>
              <a:t>Hold model constant, while varying just the dropout layer </a:t>
            </a:r>
            <a:r>
              <a:rPr lang="en-US" dirty="0" smtClean="0"/>
              <a:t>probability</a:t>
            </a:r>
            <a:endParaRPr lang="en-US" dirty="0"/>
          </a:p>
          <a:p>
            <a:pPr fontAlgn="base"/>
            <a:r>
              <a:rPr lang="en-US" dirty="0" smtClean="0"/>
              <a:t>P=0.47 performed the best</a:t>
            </a:r>
            <a:endParaRPr lang="en-US" dirty="0"/>
          </a:p>
        </p:txBody>
      </p:sp>
    </p:spTree>
    <p:extLst>
      <p:ext uri="{BB962C8B-B14F-4D97-AF65-F5344CB8AC3E}">
        <p14:creationId xmlns:p14="http://schemas.microsoft.com/office/powerpoint/2010/main" val="384885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Tweaking the network</a:t>
            </a:r>
            <a:endParaRPr lang="en-US" dirty="0"/>
          </a:p>
        </p:txBody>
      </p:sp>
      <p:sp>
        <p:nvSpPr>
          <p:cNvPr id="3" name="Content Placeholder 2"/>
          <p:cNvSpPr>
            <a:spLocks noGrp="1"/>
          </p:cNvSpPr>
          <p:nvPr>
            <p:ph idx="1"/>
          </p:nvPr>
        </p:nvSpPr>
        <p:spPr>
          <a:xfrm>
            <a:off x="5121116" y="1270000"/>
            <a:ext cx="4595761" cy="2552853"/>
          </a:xfrm>
        </p:spPr>
        <p:txBody>
          <a:bodyPr>
            <a:normAutofit/>
          </a:bodyPr>
          <a:lstStyle/>
          <a:p>
            <a:pPr>
              <a:buFont typeface="Wingdings" panose="05000000000000000000" pitchFamily="2" charset="2"/>
              <a:buChar char="Ø"/>
            </a:pPr>
            <a:r>
              <a:rPr lang="en-US" dirty="0" smtClean="0"/>
              <a:t>Add padding=2 to each Conv layer</a:t>
            </a:r>
          </a:p>
          <a:p>
            <a:pPr>
              <a:buFont typeface="Wingdings" panose="05000000000000000000" pitchFamily="2" charset="2"/>
              <a:buChar char="Ø"/>
            </a:pPr>
            <a:r>
              <a:rPr lang="en-US" dirty="0" smtClean="0"/>
              <a:t>Change </a:t>
            </a:r>
            <a:r>
              <a:rPr lang="en-US" dirty="0" err="1" smtClean="0"/>
              <a:t>MaxPool</a:t>
            </a:r>
            <a:r>
              <a:rPr lang="en-US" dirty="0" smtClean="0"/>
              <a:t> stride to 2, preventing redundancies</a:t>
            </a:r>
          </a:p>
          <a:p>
            <a:pPr>
              <a:buFont typeface="Wingdings" panose="05000000000000000000" pitchFamily="2" charset="2"/>
              <a:buChar char="Ø"/>
            </a:pPr>
            <a:r>
              <a:rPr lang="en-US" dirty="0" smtClean="0"/>
              <a:t>Update dropout layer with the ideal parameter we found previously</a:t>
            </a:r>
          </a:p>
          <a:p>
            <a:pPr>
              <a:buFont typeface="Wingdings" panose="05000000000000000000" pitchFamily="2" charset="2"/>
              <a:buChar char="Ø"/>
            </a:pPr>
            <a:r>
              <a:rPr lang="en-US" dirty="0" smtClean="0"/>
              <a:t>Ultimately resulted in 92.356% accuracy on test set!</a:t>
            </a:r>
          </a:p>
          <a:p>
            <a:pPr>
              <a:buFont typeface="Wingdings" panose="05000000000000000000" pitchFamily="2" charset="2"/>
              <a:buChar char="Ø"/>
            </a:pPr>
            <a:endParaRPr lang="en-US" dirty="0" smtClean="0"/>
          </a:p>
        </p:txBody>
      </p:sp>
      <p:sp>
        <p:nvSpPr>
          <p:cNvPr id="4" name="Rectangle 3"/>
          <p:cNvSpPr/>
          <p:nvPr/>
        </p:nvSpPr>
        <p:spPr>
          <a:xfrm>
            <a:off x="674315" y="1270000"/>
            <a:ext cx="4668866" cy="4756227"/>
          </a:xfrm>
          <a:prstGeom prst="rect">
            <a:avLst/>
          </a:prstGeom>
        </p:spPr>
        <p:txBody>
          <a:bodyPr wrap="square">
            <a:spAutoFit/>
          </a:bodyPr>
          <a:lstStyle/>
          <a:p>
            <a:r>
              <a:rPr lang="en-US" dirty="0"/>
              <a:t>model = </a:t>
            </a:r>
            <a:r>
              <a:rPr lang="en-US" dirty="0" err="1"/>
              <a:t>torch.nn.Sequential</a:t>
            </a:r>
            <a:r>
              <a:rPr lang="en-US" dirty="0"/>
              <a:t>(</a:t>
            </a:r>
          </a:p>
          <a:p>
            <a:r>
              <a:rPr lang="en-US" dirty="0"/>
              <a:t>        </a:t>
            </a:r>
            <a:r>
              <a:rPr lang="en-US" dirty="0" smtClean="0"/>
              <a:t>torch.nn.Conv2d(3,20,5,padding=2),</a:t>
            </a:r>
            <a:endParaRPr lang="en-US" dirty="0"/>
          </a:p>
          <a:p>
            <a:r>
              <a:rPr lang="en-US" dirty="0"/>
              <a:t>        torch.nn.MaxPool2d(2, stride=2),</a:t>
            </a:r>
          </a:p>
          <a:p>
            <a:r>
              <a:rPr lang="en-US" dirty="0"/>
              <a:t>        </a:t>
            </a:r>
            <a:r>
              <a:rPr lang="en-US" dirty="0" err="1"/>
              <a:t>torch.nn.ReLU</a:t>
            </a:r>
            <a:r>
              <a:rPr lang="en-US" dirty="0"/>
              <a:t>(),</a:t>
            </a:r>
          </a:p>
          <a:p>
            <a:r>
              <a:rPr lang="en-US" dirty="0"/>
              <a:t>        </a:t>
            </a:r>
            <a:r>
              <a:rPr lang="en-US" dirty="0" smtClean="0"/>
              <a:t>torch.nn.Conv2d(20,40,5,padding=2</a:t>
            </a:r>
            <a:r>
              <a:rPr lang="en-US" dirty="0"/>
              <a:t>),</a:t>
            </a:r>
          </a:p>
          <a:p>
            <a:r>
              <a:rPr lang="en-US" dirty="0"/>
              <a:t>        torch.nn.MaxPool2d(2, </a:t>
            </a:r>
            <a:r>
              <a:rPr lang="en-US" dirty="0" smtClean="0"/>
              <a:t>stride=2),</a:t>
            </a:r>
            <a:endParaRPr lang="en-US" dirty="0"/>
          </a:p>
          <a:p>
            <a:r>
              <a:rPr lang="en-US" dirty="0"/>
              <a:t>        </a:t>
            </a:r>
            <a:r>
              <a:rPr lang="en-US" dirty="0" err="1"/>
              <a:t>torch.nn.ReLU</a:t>
            </a:r>
            <a:r>
              <a:rPr lang="en-US" dirty="0"/>
              <a:t>(),</a:t>
            </a:r>
          </a:p>
          <a:p>
            <a:r>
              <a:rPr lang="en-US" dirty="0"/>
              <a:t>        </a:t>
            </a:r>
            <a:r>
              <a:rPr lang="en-US" dirty="0" smtClean="0"/>
              <a:t>torch.nn.Conv2d(50,40,5,padding=2),</a:t>
            </a:r>
            <a:endParaRPr lang="en-US" dirty="0"/>
          </a:p>
          <a:p>
            <a:r>
              <a:rPr lang="en-US" dirty="0"/>
              <a:t>        torch.nn.MaxPool2d(2, </a:t>
            </a:r>
            <a:r>
              <a:rPr lang="en-US" dirty="0" smtClean="0"/>
              <a:t>stride=2),</a:t>
            </a:r>
            <a:endParaRPr lang="en-US" dirty="0"/>
          </a:p>
          <a:p>
            <a:r>
              <a:rPr lang="en-US" dirty="0"/>
              <a:t>        </a:t>
            </a:r>
            <a:r>
              <a:rPr lang="en-US" dirty="0" err="1"/>
              <a:t>torch.nn.ReLU</a:t>
            </a:r>
            <a:r>
              <a:rPr lang="en-US" dirty="0"/>
              <a:t>(),</a:t>
            </a:r>
          </a:p>
          <a:p>
            <a:r>
              <a:rPr lang="en-US" dirty="0"/>
              <a:t>        </a:t>
            </a:r>
            <a:r>
              <a:rPr lang="en-US" dirty="0" smtClean="0"/>
              <a:t>torch.nn.Dropout2d(0.47),</a:t>
            </a:r>
            <a:endParaRPr lang="en-US" dirty="0"/>
          </a:p>
          <a:p>
            <a:r>
              <a:rPr lang="en-US" dirty="0"/>
              <a:t>        Flatten(),</a:t>
            </a:r>
          </a:p>
          <a:p>
            <a:r>
              <a:rPr lang="en-US" dirty="0"/>
              <a:t>        </a:t>
            </a:r>
            <a:r>
              <a:rPr lang="en-US" dirty="0" err="1" smtClean="0"/>
              <a:t>torch.nn.Linear</a:t>
            </a:r>
            <a:r>
              <a:rPr lang="en-US" dirty="0" smtClean="0"/>
              <a:t>(640, 320), </a:t>
            </a:r>
            <a:endParaRPr lang="en-US" dirty="0"/>
          </a:p>
          <a:p>
            <a:r>
              <a:rPr lang="en-US" dirty="0"/>
              <a:t>        </a:t>
            </a:r>
            <a:r>
              <a:rPr lang="en-US" dirty="0" err="1"/>
              <a:t>torch.nn.ReLU</a:t>
            </a:r>
            <a:r>
              <a:rPr lang="en-US" dirty="0"/>
              <a:t>(),</a:t>
            </a:r>
          </a:p>
          <a:p>
            <a:r>
              <a:rPr lang="en-US" dirty="0"/>
              <a:t>        </a:t>
            </a:r>
            <a:r>
              <a:rPr lang="en-US" dirty="0" err="1" smtClean="0"/>
              <a:t>torch.nn.Linear</a:t>
            </a:r>
            <a:r>
              <a:rPr lang="en-US" dirty="0" smtClean="0"/>
              <a:t>(320</a:t>
            </a:r>
            <a:r>
              <a:rPr lang="en-US" dirty="0"/>
              <a:t>, 10), </a:t>
            </a:r>
          </a:p>
          <a:p>
            <a:r>
              <a:rPr lang="en-US" dirty="0"/>
              <a:t>        </a:t>
            </a:r>
            <a:r>
              <a:rPr lang="en-US" dirty="0" err="1"/>
              <a:t>torch.nn.LogSoftmax</a:t>
            </a:r>
            <a:r>
              <a:rPr lang="en-US" dirty="0"/>
              <a:t>()</a:t>
            </a:r>
          </a:p>
          <a:p>
            <a:r>
              <a:rPr lang="en-US" dirty="0"/>
              <a:t>        ).</a:t>
            </a:r>
            <a:r>
              <a:rPr lang="en-US" dirty="0" err="1"/>
              <a:t>cuda</a:t>
            </a:r>
            <a:r>
              <a:rPr lang="en-US" dirty="0"/>
              <a:t>()</a:t>
            </a:r>
          </a:p>
        </p:txBody>
      </p:sp>
      <p:sp>
        <p:nvSpPr>
          <p:cNvPr id="10" name="Rectangle 2"/>
          <p:cNvSpPr>
            <a:spLocks noChangeArrowheads="1"/>
          </p:cNvSpPr>
          <p:nvPr/>
        </p:nvSpPr>
        <p:spPr bwMode="auto">
          <a:xfrm>
            <a:off x="1030287" y="45277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01132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a:t>We determined that the optimal way to train a CNN on the SVHN data with </a:t>
            </a:r>
            <a:r>
              <a:rPr lang="en-US" dirty="0" err="1"/>
              <a:t>Pytorch</a:t>
            </a:r>
            <a:r>
              <a:rPr lang="en-US" dirty="0"/>
              <a:t> and GPU is with Adam and a learning rate of 0.001 and a mini-batch size of 1000.  </a:t>
            </a:r>
            <a:endParaRPr lang="en-US" dirty="0" smtClean="0"/>
          </a:p>
          <a:p>
            <a:r>
              <a:rPr lang="en-US" dirty="0" smtClean="0"/>
              <a:t>In </a:t>
            </a:r>
            <a:r>
              <a:rPr lang="en-US" dirty="0"/>
              <a:t>addition, normalization </a:t>
            </a:r>
            <a:r>
              <a:rPr lang="en-US" dirty="0" smtClean="0"/>
              <a:t>of images within each color channel improves prediction.  </a:t>
            </a:r>
          </a:p>
          <a:p>
            <a:r>
              <a:rPr lang="en-US" dirty="0" smtClean="0"/>
              <a:t>Dropout layer improved performance</a:t>
            </a:r>
          </a:p>
          <a:p>
            <a:r>
              <a:rPr lang="en-US" dirty="0" smtClean="0"/>
              <a:t>The </a:t>
            </a:r>
            <a:r>
              <a:rPr lang="en-US" dirty="0"/>
              <a:t>best CNN model has 3 convolution layers </a:t>
            </a:r>
            <a:r>
              <a:rPr lang="en-US" dirty="0" smtClean="0"/>
              <a:t>and </a:t>
            </a:r>
            <a:r>
              <a:rPr lang="en-US" dirty="0"/>
              <a:t>is able to classify </a:t>
            </a:r>
            <a:r>
              <a:rPr lang="en-US" dirty="0" smtClean="0"/>
              <a:t>92.36% </a:t>
            </a:r>
            <a:r>
              <a:rPr lang="en-US" dirty="0"/>
              <a:t>of the test images correctly.  </a:t>
            </a:r>
          </a:p>
          <a:p>
            <a:r>
              <a:rPr lang="en-US" dirty="0"/>
              <a:t>Additional </a:t>
            </a:r>
            <a:r>
              <a:rPr lang="en-US" dirty="0" smtClean="0"/>
              <a:t>tweaks that </a:t>
            </a:r>
            <a:r>
              <a:rPr lang="en-US" dirty="0"/>
              <a:t>might result in improved performance include </a:t>
            </a:r>
            <a:r>
              <a:rPr lang="en-US" dirty="0" smtClean="0"/>
              <a:t>additional conv layers, altering the stride, and </a:t>
            </a:r>
            <a:r>
              <a:rPr lang="en-US" smtClean="0"/>
              <a:t>experimenting with the number of kernels.</a:t>
            </a:r>
            <a:endParaRPr lang="en-US" dirty="0"/>
          </a:p>
          <a:p>
            <a:endParaRPr lang="en-US" dirty="0"/>
          </a:p>
        </p:txBody>
      </p:sp>
    </p:spTree>
    <p:extLst>
      <p:ext uri="{BB962C8B-B14F-4D97-AF65-F5344CB8AC3E}">
        <p14:creationId xmlns:p14="http://schemas.microsoft.com/office/powerpoint/2010/main" val="3783110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r>
              <a:rPr lang="en-US" dirty="0" smtClean="0"/>
              <a:t>More Conv layers</a:t>
            </a:r>
          </a:p>
          <a:p>
            <a:pPr lvl="1"/>
            <a:r>
              <a:rPr lang="en-US" dirty="0" smtClean="0"/>
              <a:t>Different kernel configurations</a:t>
            </a:r>
          </a:p>
          <a:p>
            <a:r>
              <a:rPr lang="en-US" dirty="0" smtClean="0"/>
              <a:t>More epochs</a:t>
            </a:r>
          </a:p>
          <a:p>
            <a:r>
              <a:rPr lang="en-US" dirty="0" smtClean="0"/>
              <a:t>YOLO/SSD?</a:t>
            </a:r>
          </a:p>
          <a:p>
            <a:r>
              <a:rPr lang="en-US" dirty="0"/>
              <a:t>Capsule </a:t>
            </a:r>
            <a:r>
              <a:rPr lang="en-US" dirty="0" smtClean="0"/>
              <a:t>networks</a:t>
            </a:r>
            <a:endParaRPr lang="en-US" dirty="0"/>
          </a:p>
        </p:txBody>
      </p:sp>
    </p:spTree>
    <p:extLst>
      <p:ext uri="{BB962C8B-B14F-4D97-AF65-F5344CB8AC3E}">
        <p14:creationId xmlns:p14="http://schemas.microsoft.com/office/powerpoint/2010/main" val="766803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err="1"/>
              <a:t>Diederik</a:t>
            </a:r>
            <a:r>
              <a:rPr lang="en-US" dirty="0"/>
              <a:t> P. </a:t>
            </a:r>
            <a:r>
              <a:rPr lang="en-US" dirty="0" err="1"/>
              <a:t>Kingma</a:t>
            </a:r>
            <a:r>
              <a:rPr lang="en-US" dirty="0"/>
              <a:t>, Jimmy Ba Adam: A Method for Stochastic Optimization.  3rd International Conference for Learning Representations, San Diego, 2015</a:t>
            </a:r>
          </a:p>
          <a:p>
            <a:r>
              <a:rPr lang="en-US" u="sng" dirty="0">
                <a:hlinkClick r:id="rId2"/>
              </a:rPr>
              <a:t>http://ufldl.stanford.edu/housenumbers/</a:t>
            </a:r>
            <a:endParaRPr lang="en-US" dirty="0"/>
          </a:p>
          <a:p>
            <a:r>
              <a:rPr lang="en-US" dirty="0"/>
              <a:t>Yuval </a:t>
            </a:r>
            <a:r>
              <a:rPr lang="en-US" dirty="0" err="1"/>
              <a:t>Netzer</a:t>
            </a:r>
            <a:r>
              <a:rPr lang="en-US" dirty="0"/>
              <a:t>, Tao Wang, Adam Coates, Alessandro </a:t>
            </a:r>
            <a:r>
              <a:rPr lang="en-US" dirty="0" err="1"/>
              <a:t>Bissacco</a:t>
            </a:r>
            <a:r>
              <a:rPr lang="en-US" dirty="0"/>
              <a:t>, Bo Wu, Andrew Y. Ng </a:t>
            </a:r>
            <a:r>
              <a:rPr lang="en-US" u="sng" dirty="0"/>
              <a:t>Reading Digits in Natural Images with Unsupervised Feature Learning</a:t>
            </a:r>
            <a:r>
              <a:rPr lang="en-US" dirty="0"/>
              <a:t> </a:t>
            </a:r>
            <a:r>
              <a:rPr lang="en-US" i="1" dirty="0"/>
              <a:t>NIPS Workshop on Deep Learning and Unsupervised Feature Learning 2011</a:t>
            </a:r>
            <a:r>
              <a:rPr lang="en-US" dirty="0"/>
              <a:t>.</a:t>
            </a:r>
          </a:p>
          <a:p>
            <a:r>
              <a:rPr lang="en-US" u="sng" dirty="0">
                <a:hlinkClick r:id="rId3"/>
              </a:rPr>
              <a:t>https://codetolight.wordpress.com/2017/11/30/getting-started-with-pytorch-for-deep-learning-part-3-5-pytorch-sequential/</a:t>
            </a:r>
            <a:endParaRPr lang="en-US" dirty="0"/>
          </a:p>
          <a:p>
            <a:r>
              <a:rPr lang="en-US" dirty="0"/>
              <a:t>pytorch.org</a:t>
            </a:r>
          </a:p>
          <a:p>
            <a:endParaRPr lang="en-US" dirty="0"/>
          </a:p>
        </p:txBody>
      </p:sp>
    </p:spTree>
    <p:extLst>
      <p:ext uri="{BB962C8B-B14F-4D97-AF65-F5344CB8AC3E}">
        <p14:creationId xmlns:p14="http://schemas.microsoft.com/office/powerpoint/2010/main" val="421612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9" name="Picture 2" descr="https://lh4.googleusercontent.com/_zm40ME_TDXKbZ8U5ZexbP2gYi_zGQhsbpBgxe_7TImtVJrwsE5-NITS2EN1DlAE5nhXJrBBdu62wYAvxb92izbnv_reCLOiuHw0nRb7za2Eyp_SA83S8fXbwBoeJKw2IQNqk62Ru-Q"/>
          <p:cNvPicPr>
            <a:picLocks noChangeAspect="1" noChangeArrowheads="1"/>
          </p:cNvPicPr>
          <p:nvPr/>
        </p:nvPicPr>
        <p:blipFill rotWithShape="1">
          <a:blip r:embed="rId2">
            <a:extLst>
              <a:ext uri="{28A0092B-C50C-407E-A947-70E740481C1C}">
                <a14:useLocalDpi xmlns:a14="http://schemas.microsoft.com/office/drawing/2010/main" val="0"/>
              </a:ext>
            </a:extLst>
          </a:blip>
          <a:srcRect l="15532" r="31957" b="-2"/>
          <a:stretch/>
        </p:blipFill>
        <p:spPr bwMode="auto">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74" name="Isosceles Triangle 73">
            <a:extLst>
              <a:ext uri="{FF2B5EF4-FFF2-40B4-BE49-F238E27FC236}">
                <a16:creationId xmlns="" xmlns:a16="http://schemas.microsoft.com/office/drawing/2014/main" id="{3BCB5F6A-9EB0-40B0-9D13-3023E9A2050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536734" y="609600"/>
            <a:ext cx="3737268" cy="1320800"/>
          </a:xfrm>
        </p:spPr>
        <p:txBody>
          <a:bodyPr>
            <a:normAutofit/>
          </a:bodyPr>
          <a:lstStyle/>
          <a:p>
            <a:r>
              <a:rPr lang="en-US" dirty="0"/>
              <a:t>Description of dataset</a:t>
            </a:r>
          </a:p>
        </p:txBody>
      </p:sp>
      <p:sp>
        <p:nvSpPr>
          <p:cNvPr id="1031" name="Content Placeholder 1030">
            <a:extLst>
              <a:ext uri="{FF2B5EF4-FFF2-40B4-BE49-F238E27FC236}">
                <a16:creationId xmlns="" xmlns:a16="http://schemas.microsoft.com/office/drawing/2014/main" id="{33C154E9-6CEF-48E0-9B8F-DA3CC25F90D5}"/>
              </a:ext>
            </a:extLst>
          </p:cNvPr>
          <p:cNvSpPr>
            <a:spLocks noGrp="1"/>
          </p:cNvSpPr>
          <p:nvPr>
            <p:ph idx="1"/>
          </p:nvPr>
        </p:nvSpPr>
        <p:spPr>
          <a:xfrm>
            <a:off x="5209563" y="2160589"/>
            <a:ext cx="4064439" cy="3880773"/>
          </a:xfrm>
        </p:spPr>
        <p:txBody>
          <a:bodyPr>
            <a:normAutofit fontScale="85000" lnSpcReduction="20000"/>
          </a:bodyPr>
          <a:lstStyle/>
          <a:p>
            <a:r>
              <a:rPr lang="en-US" dirty="0"/>
              <a:t>The Street View House Numbers (SVHN) Dataset consists of images of house numbers in Google Street View images.  </a:t>
            </a:r>
          </a:p>
          <a:p>
            <a:r>
              <a:rPr lang="en-US" dirty="0"/>
              <a:t>Each image is classified as 1 of 10 digits from 0 to 9.  </a:t>
            </a:r>
          </a:p>
          <a:p>
            <a:r>
              <a:rPr lang="en-US" dirty="0"/>
              <a:t>There are 73257 digits for training/validation and 26032 digits for testing.  </a:t>
            </a:r>
          </a:p>
          <a:p>
            <a:r>
              <a:rPr lang="en-US" dirty="0"/>
              <a:t>images that will be used for this project are cropped images of single characters resized to a resolution of 32-by-32 pixels.  </a:t>
            </a:r>
          </a:p>
          <a:p>
            <a:r>
              <a:rPr lang="en-US" dirty="0"/>
              <a:t>The dimension of each images is 32X32X3.  3 represents values of red, green, and blue color channels in a color image.</a:t>
            </a:r>
          </a:p>
          <a:p>
            <a:endParaRPr lang="en-US" dirty="0"/>
          </a:p>
        </p:txBody>
      </p:sp>
    </p:spTree>
    <p:extLst>
      <p:ext uri="{BB962C8B-B14F-4D97-AF65-F5344CB8AC3E}">
        <p14:creationId xmlns:p14="http://schemas.microsoft.com/office/powerpoint/2010/main" val="1280649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Pytorch</a:t>
            </a:r>
            <a:r>
              <a:rPr lang="en-US" dirty="0" smtClean="0"/>
              <a:t> framework</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framework that will be used to implement CNN networks and training algorithms is the torch module in Python utilizing GPU with </a:t>
            </a:r>
            <a:r>
              <a:rPr lang="en-US" dirty="0" err="1"/>
              <a:t>cuda</a:t>
            </a:r>
            <a:r>
              <a:rPr lang="en-US" dirty="0" smtClean="0"/>
              <a:t>()</a:t>
            </a:r>
          </a:p>
          <a:p>
            <a:r>
              <a:rPr lang="en-US" dirty="0" smtClean="0"/>
              <a:t>SVHN dataset is </a:t>
            </a:r>
            <a:r>
              <a:rPr lang="en-US" dirty="0"/>
              <a:t>available in </a:t>
            </a:r>
            <a:r>
              <a:rPr lang="en-US" dirty="0" err="1" smtClean="0"/>
              <a:t>torchvision</a:t>
            </a:r>
            <a:r>
              <a:rPr lang="en-US" dirty="0" smtClean="0"/>
              <a:t> module: </a:t>
            </a:r>
            <a:r>
              <a:rPr lang="en-US" dirty="0" err="1" smtClean="0"/>
              <a:t>torchvision.datasets.SVHN</a:t>
            </a:r>
            <a:endParaRPr lang="en-US" dirty="0" smtClean="0"/>
          </a:p>
          <a:p>
            <a:r>
              <a:rPr lang="en-US" dirty="0" smtClean="0"/>
              <a:t>CNN models </a:t>
            </a:r>
            <a:r>
              <a:rPr lang="en-US" dirty="0"/>
              <a:t>are defined </a:t>
            </a:r>
            <a:r>
              <a:rPr lang="en-US" dirty="0" smtClean="0"/>
              <a:t>by specifying layers inside of </a:t>
            </a:r>
            <a:r>
              <a:rPr lang="en-US" dirty="0"/>
              <a:t>a sequential </a:t>
            </a:r>
            <a:r>
              <a:rPr lang="en-US" dirty="0" smtClean="0"/>
              <a:t>container</a:t>
            </a:r>
            <a:r>
              <a:rPr lang="en-US" dirty="0"/>
              <a:t> </a:t>
            </a:r>
            <a:r>
              <a:rPr lang="en-US" dirty="0" smtClean="0"/>
              <a:t>- </a:t>
            </a:r>
            <a:r>
              <a:rPr lang="en-US" dirty="0" err="1"/>
              <a:t>torch.nn.Sequential</a:t>
            </a:r>
            <a:r>
              <a:rPr lang="en-US" dirty="0" smtClean="0"/>
              <a:t>()</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931257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architecture</a:t>
            </a:r>
            <a:endParaRPr lang="en-US" dirty="0"/>
          </a:p>
        </p:txBody>
      </p:sp>
      <p:sp>
        <p:nvSpPr>
          <p:cNvPr id="3" name="Content Placeholder 2"/>
          <p:cNvSpPr>
            <a:spLocks noGrp="1"/>
          </p:cNvSpPr>
          <p:nvPr>
            <p:ph idx="1"/>
          </p:nvPr>
        </p:nvSpPr>
        <p:spPr>
          <a:xfrm>
            <a:off x="391584" y="1779687"/>
            <a:ext cx="5980640" cy="4340224"/>
          </a:xfrm>
        </p:spPr>
        <p:txBody>
          <a:bodyPr>
            <a:normAutofit fontScale="92500" lnSpcReduction="10000"/>
          </a:bodyPr>
          <a:lstStyle/>
          <a:p>
            <a:r>
              <a:rPr lang="en-US" dirty="0"/>
              <a:t>Architecture is slightly modified from website:</a:t>
            </a:r>
          </a:p>
          <a:p>
            <a:pPr marL="0" indent="0">
              <a:buNone/>
            </a:pPr>
            <a:r>
              <a:rPr lang="en-US" u="sng" dirty="0">
                <a:hlinkClick r:id="rId2"/>
              </a:rPr>
              <a:t>https://codetolight.wordpress.com/2017/11/30/getting-started-with-pytorch-for-deep-learning-part-3-5-pytorch-sequential/</a:t>
            </a:r>
            <a:endParaRPr lang="en-US" dirty="0"/>
          </a:p>
          <a:p>
            <a:endParaRPr lang="en-US" dirty="0" smtClean="0"/>
          </a:p>
          <a:p>
            <a:r>
              <a:rPr lang="en-US" dirty="0" smtClean="0"/>
              <a:t>Model has 2 convolutional layers with 20 and 50 kernels, respectively, each of which is directly followed by a max pooling layer.  A 2-d dropout layer and 2 max pooling layers</a:t>
            </a:r>
          </a:p>
          <a:p>
            <a:r>
              <a:rPr lang="en-US" dirty="0"/>
              <a:t>Flatten is not part of the torch module and has to be defined using .view to reshape the 2-d tensor prior to the fully connected </a:t>
            </a:r>
            <a:r>
              <a:rPr lang="en-US" dirty="0" smtClean="0"/>
              <a:t>layer</a:t>
            </a:r>
          </a:p>
          <a:p>
            <a:r>
              <a:rPr lang="en-US" dirty="0" smtClean="0"/>
              <a:t>Also need to set </a:t>
            </a:r>
            <a:r>
              <a:rPr lang="en-US" dirty="0" err="1"/>
              <a:t>m</a:t>
            </a:r>
            <a:r>
              <a:rPr lang="en-US" dirty="0" err="1" smtClean="0"/>
              <a:t>odel.train</a:t>
            </a:r>
            <a:r>
              <a:rPr lang="en-US" dirty="0" smtClean="0"/>
              <a:t>() for training and </a:t>
            </a:r>
            <a:r>
              <a:rPr lang="en-US" dirty="0" err="1" smtClean="0"/>
              <a:t>model.eval</a:t>
            </a:r>
            <a:r>
              <a:rPr lang="en-US" dirty="0" smtClean="0"/>
              <a:t>() for testing.  Dropout is only during training.</a:t>
            </a:r>
          </a:p>
          <a:p>
            <a:endParaRPr lang="en-US" dirty="0"/>
          </a:p>
          <a:p>
            <a:endParaRPr lang="en-US" dirty="0"/>
          </a:p>
        </p:txBody>
      </p:sp>
      <p:sp>
        <p:nvSpPr>
          <p:cNvPr id="4" name="Rectangle 3"/>
          <p:cNvSpPr/>
          <p:nvPr/>
        </p:nvSpPr>
        <p:spPr>
          <a:xfrm>
            <a:off x="6657974" y="1779687"/>
            <a:ext cx="5534025" cy="5078313"/>
          </a:xfrm>
          <a:prstGeom prst="rect">
            <a:avLst/>
          </a:prstGeom>
        </p:spPr>
        <p:txBody>
          <a:bodyPr wrap="square">
            <a:spAutoFit/>
          </a:bodyPr>
          <a:lstStyle/>
          <a:p>
            <a:r>
              <a:rPr lang="en-US" dirty="0"/>
              <a:t>class Flatten(</a:t>
            </a:r>
            <a:r>
              <a:rPr lang="en-US" dirty="0" err="1"/>
              <a:t>torch.nn.Module</a:t>
            </a:r>
            <a:r>
              <a:rPr lang="en-US" dirty="0"/>
              <a:t>):</a:t>
            </a:r>
          </a:p>
          <a:p>
            <a:r>
              <a:rPr lang="en-US" dirty="0"/>
              <a:t>    </a:t>
            </a:r>
            <a:r>
              <a:rPr lang="en-US" dirty="0" err="1"/>
              <a:t>def</a:t>
            </a:r>
            <a:r>
              <a:rPr lang="en-US" dirty="0"/>
              <a:t> forward(self, input):</a:t>
            </a:r>
          </a:p>
          <a:p>
            <a:r>
              <a:rPr lang="en-US" dirty="0"/>
              <a:t>        return </a:t>
            </a:r>
            <a:r>
              <a:rPr lang="en-US" dirty="0" err="1"/>
              <a:t>input.view</a:t>
            </a:r>
            <a:r>
              <a:rPr lang="en-US" dirty="0"/>
              <a:t>(</a:t>
            </a:r>
            <a:r>
              <a:rPr lang="en-US" dirty="0" err="1"/>
              <a:t>input.size</a:t>
            </a:r>
            <a:r>
              <a:rPr lang="en-US" dirty="0"/>
              <a:t>(0), -1)</a:t>
            </a:r>
            <a:endParaRPr lang="en-US" dirty="0" smtClean="0"/>
          </a:p>
          <a:p>
            <a:endParaRPr lang="en-US" dirty="0"/>
          </a:p>
          <a:p>
            <a:r>
              <a:rPr lang="en-US" dirty="0" smtClean="0"/>
              <a:t>model </a:t>
            </a:r>
            <a:r>
              <a:rPr lang="en-US" dirty="0"/>
              <a:t>= </a:t>
            </a:r>
            <a:r>
              <a:rPr lang="en-US" dirty="0" err="1"/>
              <a:t>torch.nn.Sequential</a:t>
            </a:r>
            <a:r>
              <a:rPr lang="en-US" dirty="0"/>
              <a:t>(</a:t>
            </a:r>
          </a:p>
          <a:p>
            <a:r>
              <a:rPr lang="en-US" dirty="0"/>
              <a:t>        torch.nn.Conv2d(3,20,5),</a:t>
            </a:r>
          </a:p>
          <a:p>
            <a:r>
              <a:rPr lang="en-US" dirty="0"/>
              <a:t>        torch.nn.MaxPool2d(2, stride=2),</a:t>
            </a:r>
          </a:p>
          <a:p>
            <a:r>
              <a:rPr lang="en-US" dirty="0"/>
              <a:t>        </a:t>
            </a:r>
            <a:r>
              <a:rPr lang="en-US" dirty="0" err="1"/>
              <a:t>torch.nn.ReLU</a:t>
            </a:r>
            <a:r>
              <a:rPr lang="en-US" dirty="0"/>
              <a:t>(),</a:t>
            </a:r>
          </a:p>
          <a:p>
            <a:r>
              <a:rPr lang="en-US" dirty="0"/>
              <a:t>        torch.nn.Conv2d(20,50,5),</a:t>
            </a:r>
          </a:p>
          <a:p>
            <a:r>
              <a:rPr lang="en-US" dirty="0"/>
              <a:t>        torch.nn.MaxPool2d(2, stride=2),</a:t>
            </a:r>
          </a:p>
          <a:p>
            <a:r>
              <a:rPr lang="en-US" dirty="0"/>
              <a:t>        </a:t>
            </a:r>
            <a:r>
              <a:rPr lang="en-US" dirty="0" err="1"/>
              <a:t>torch.nn.ReLU</a:t>
            </a:r>
            <a:r>
              <a:rPr lang="en-US" dirty="0"/>
              <a:t>(),</a:t>
            </a:r>
          </a:p>
          <a:p>
            <a:r>
              <a:rPr lang="en-US" dirty="0"/>
              <a:t>        torch.nn.Dropout2d(0.25),</a:t>
            </a:r>
          </a:p>
          <a:p>
            <a:r>
              <a:rPr lang="en-US" dirty="0"/>
              <a:t>        Flatten(),</a:t>
            </a:r>
          </a:p>
          <a:p>
            <a:r>
              <a:rPr lang="en-US" dirty="0"/>
              <a:t>        </a:t>
            </a:r>
            <a:r>
              <a:rPr lang="en-US" dirty="0" err="1"/>
              <a:t>torch.nn.Linear</a:t>
            </a:r>
            <a:r>
              <a:rPr lang="en-US" dirty="0"/>
              <a:t>(1250, 500), </a:t>
            </a:r>
          </a:p>
          <a:p>
            <a:r>
              <a:rPr lang="en-US" dirty="0"/>
              <a:t>        </a:t>
            </a:r>
            <a:r>
              <a:rPr lang="en-US" dirty="0" err="1"/>
              <a:t>torch.nn.ReLU</a:t>
            </a:r>
            <a:r>
              <a:rPr lang="en-US" dirty="0"/>
              <a:t>(),</a:t>
            </a:r>
          </a:p>
          <a:p>
            <a:r>
              <a:rPr lang="en-US" dirty="0"/>
              <a:t>        </a:t>
            </a:r>
            <a:r>
              <a:rPr lang="en-US" dirty="0" err="1"/>
              <a:t>torch.nn.Linear</a:t>
            </a:r>
            <a:r>
              <a:rPr lang="en-US" dirty="0"/>
              <a:t>(500, 10), </a:t>
            </a:r>
          </a:p>
          <a:p>
            <a:r>
              <a:rPr lang="en-US" dirty="0"/>
              <a:t>        </a:t>
            </a:r>
            <a:r>
              <a:rPr lang="en-US" dirty="0" err="1"/>
              <a:t>torch.nn.LogSoftmax</a:t>
            </a:r>
            <a:r>
              <a:rPr lang="en-US" dirty="0"/>
              <a:t>()</a:t>
            </a:r>
          </a:p>
          <a:p>
            <a:r>
              <a:rPr lang="en-US" dirty="0"/>
              <a:t>        ).</a:t>
            </a:r>
            <a:r>
              <a:rPr lang="en-US" dirty="0" err="1"/>
              <a:t>cuda</a:t>
            </a:r>
            <a:r>
              <a:rPr lang="en-US" dirty="0"/>
              <a:t>() </a:t>
            </a:r>
          </a:p>
        </p:txBody>
      </p:sp>
    </p:spTree>
    <p:extLst>
      <p:ext uri="{BB962C8B-B14F-4D97-AF65-F5344CB8AC3E}">
        <p14:creationId xmlns:p14="http://schemas.microsoft.com/office/powerpoint/2010/main" val="1752222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mini-batch size</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0510" y="2420366"/>
            <a:ext cx="3524742" cy="3561905"/>
          </a:xfrm>
          <a:prstGeom prst="rect">
            <a:avLst/>
          </a:prstGeom>
          <a:noFill/>
          <a:ln>
            <a:noFill/>
          </a:ln>
        </p:spPr>
      </p:pic>
      <p:sp>
        <p:nvSpPr>
          <p:cNvPr id="5" name="TextBox 4"/>
          <p:cNvSpPr txBox="1"/>
          <p:nvPr/>
        </p:nvSpPr>
        <p:spPr>
          <a:xfrm>
            <a:off x="5829300" y="2300288"/>
            <a:ext cx="4743450" cy="3139321"/>
          </a:xfrm>
          <a:prstGeom prst="rect">
            <a:avLst/>
          </a:prstGeom>
          <a:noFill/>
        </p:spPr>
        <p:txBody>
          <a:bodyPr wrap="square" rtlCol="0">
            <a:spAutoFit/>
          </a:bodyPr>
          <a:lstStyle/>
          <a:p>
            <a:endParaRPr lang="en-US" dirty="0" smtClean="0"/>
          </a:p>
          <a:p>
            <a:r>
              <a:rPr lang="en-US" dirty="0" smtClean="0"/>
              <a:t>The computation times are based on 2 epochs of training using SGD.  </a:t>
            </a:r>
          </a:p>
          <a:p>
            <a:endParaRPr lang="en-US" dirty="0" smtClean="0"/>
          </a:p>
          <a:p>
            <a:r>
              <a:rPr lang="en-US" dirty="0" smtClean="0"/>
              <a:t>Computation time decreases as mini-batch size increases until 1000, and then increases slightly.</a:t>
            </a:r>
          </a:p>
          <a:p>
            <a:endParaRPr lang="en-US" dirty="0"/>
          </a:p>
          <a:p>
            <a:r>
              <a:rPr lang="en-US" dirty="0" smtClean="0"/>
              <a:t>Sizes larger than 30000 resulted in a memory error.</a:t>
            </a:r>
          </a:p>
          <a:p>
            <a:endParaRPr lang="en-US" dirty="0"/>
          </a:p>
        </p:txBody>
      </p:sp>
    </p:spTree>
    <p:extLst>
      <p:ext uri="{BB962C8B-B14F-4D97-AF65-F5344CB8AC3E}">
        <p14:creationId xmlns:p14="http://schemas.microsoft.com/office/powerpoint/2010/main" val="2658252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learning rate and optimizer</a:t>
            </a:r>
            <a:endParaRPr lang="en-US" dirty="0"/>
          </a:p>
        </p:txBody>
      </p:sp>
      <p:sp>
        <p:nvSpPr>
          <p:cNvPr id="3" name="Content Placeholder 2"/>
          <p:cNvSpPr>
            <a:spLocks noGrp="1"/>
          </p:cNvSpPr>
          <p:nvPr>
            <p:ph idx="1"/>
          </p:nvPr>
        </p:nvSpPr>
        <p:spPr>
          <a:xfrm>
            <a:off x="5672138" y="1760539"/>
            <a:ext cx="4702002" cy="3880773"/>
          </a:xfrm>
        </p:spPr>
        <p:txBody>
          <a:bodyPr/>
          <a:lstStyle/>
          <a:p>
            <a:r>
              <a:rPr lang="en-US" dirty="0"/>
              <a:t>Training set of 73,257 images split into 7000 validation and 66257 for training</a:t>
            </a:r>
            <a:r>
              <a:rPr lang="en-US" dirty="0" smtClean="0"/>
              <a:t>.</a:t>
            </a:r>
          </a:p>
          <a:p>
            <a:r>
              <a:rPr lang="en-US" dirty="0" smtClean="0"/>
              <a:t>Adam with learning rates of 0.1, 0.05, or 0.01 result in no improvement in the validation set accuracy</a:t>
            </a:r>
          </a:p>
          <a:p>
            <a:r>
              <a:rPr lang="en-US" dirty="0" smtClean="0"/>
              <a:t>SGD with learning rate of 0.1 performs better on validation set than 0.01, 0.05, or 0.001</a:t>
            </a:r>
          </a:p>
          <a:p>
            <a:r>
              <a:rPr lang="en-US" dirty="0" smtClean="0"/>
              <a:t>Adam with learning rate of 0.001 performs better after fewer epochs than SGD with learning rate of 0.1</a:t>
            </a:r>
          </a:p>
        </p:txBody>
      </p:sp>
      <p:pic>
        <p:nvPicPr>
          <p:cNvPr id="5" name="Picture 4" descr="C:\Users\Vinay\Desktop\GWU\DATS 6203\Final project\adam and sgd.png"/>
          <p:cNvPicPr/>
          <p:nvPr/>
        </p:nvPicPr>
        <p:blipFill>
          <a:blip r:embed="rId2">
            <a:extLst>
              <a:ext uri="{28A0092B-C50C-407E-A947-70E740481C1C}">
                <a14:useLocalDpi xmlns:a14="http://schemas.microsoft.com/office/drawing/2010/main" val="0"/>
              </a:ext>
            </a:extLst>
          </a:blip>
          <a:srcRect/>
          <a:stretch>
            <a:fillRect/>
          </a:stretch>
        </p:blipFill>
        <p:spPr bwMode="auto">
          <a:xfrm>
            <a:off x="691622" y="1930400"/>
            <a:ext cx="3858895" cy="2929890"/>
          </a:xfrm>
          <a:prstGeom prst="rect">
            <a:avLst/>
          </a:prstGeom>
          <a:noFill/>
          <a:ln>
            <a:noFill/>
          </a:ln>
        </p:spPr>
      </p:pic>
    </p:spTree>
    <p:extLst>
      <p:ext uri="{BB962C8B-B14F-4D97-AF65-F5344CB8AC3E}">
        <p14:creationId xmlns:p14="http://schemas.microsoft.com/office/powerpoint/2010/main" val="921155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71316373"/>
              </p:ext>
            </p:extLst>
          </p:nvPr>
        </p:nvGraphicFramePr>
        <p:xfrm>
          <a:off x="677334" y="1930400"/>
          <a:ext cx="3417093" cy="3416460"/>
        </p:xfrm>
        <a:graphic>
          <a:graphicData uri="http://schemas.openxmlformats.org/drawingml/2006/table">
            <a:tbl>
              <a:tblPr/>
              <a:tblGrid>
                <a:gridCol w="717702"/>
                <a:gridCol w="701305"/>
                <a:gridCol w="701305"/>
                <a:gridCol w="676711"/>
                <a:gridCol w="620070"/>
              </a:tblGrid>
              <a:tr h="284705">
                <a:tc>
                  <a:txBody>
                    <a:bodyPr/>
                    <a:lstStyle/>
                    <a:p>
                      <a:pPr marL="0" marR="0">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Digit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2882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2523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2384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1977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Avg/Total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26032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036560931"/>
              </p:ext>
            </p:extLst>
          </p:nvPr>
        </p:nvGraphicFramePr>
        <p:xfrm>
          <a:off x="5514975" y="1804166"/>
          <a:ext cx="5443542" cy="3329148"/>
        </p:xfrm>
        <a:graphic>
          <a:graphicData uri="http://schemas.openxmlformats.org/drawingml/2006/table">
            <a:tbl>
              <a:tblPr/>
              <a:tblGrid>
                <a:gridCol w="998397"/>
                <a:gridCol w="416840"/>
                <a:gridCol w="416840"/>
                <a:gridCol w="416840"/>
                <a:gridCol w="416840"/>
                <a:gridCol w="416840"/>
                <a:gridCol w="416840"/>
                <a:gridCol w="416840"/>
                <a:gridCol w="416840"/>
                <a:gridCol w="416840"/>
                <a:gridCol w="693585"/>
              </a:tblGrid>
              <a:tr h="277429">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gridSpan="10">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Predicted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7429">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Actual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4780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3823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2407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2334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12" name="TextBox 11"/>
          <p:cNvSpPr txBox="1"/>
          <p:nvPr/>
        </p:nvSpPr>
        <p:spPr>
          <a:xfrm>
            <a:off x="457200" y="5657850"/>
            <a:ext cx="10201275" cy="646331"/>
          </a:xfrm>
          <a:prstGeom prst="rect">
            <a:avLst/>
          </a:prstGeom>
          <a:noFill/>
        </p:spPr>
        <p:txBody>
          <a:bodyPr wrap="square" rtlCol="0">
            <a:spAutoFit/>
          </a:bodyPr>
          <a:lstStyle/>
          <a:p>
            <a:r>
              <a:rPr lang="en-US" dirty="0" smtClean="0"/>
              <a:t>The CNN model took exactly 5 minutes to train on GPU</a:t>
            </a:r>
          </a:p>
          <a:p>
            <a:r>
              <a:rPr lang="en-US" dirty="0" smtClean="0"/>
              <a:t>Overall accuracy in the test set was 89.88%.</a:t>
            </a:r>
            <a:endParaRPr lang="en-US" dirty="0"/>
          </a:p>
        </p:txBody>
      </p:sp>
    </p:spTree>
    <p:extLst>
      <p:ext uri="{BB962C8B-B14F-4D97-AF65-F5344CB8AC3E}">
        <p14:creationId xmlns:p14="http://schemas.microsoft.com/office/powerpoint/2010/main" val="205983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6950"/>
            <a:ext cx="8596668" cy="1320800"/>
          </a:xfrm>
        </p:spPr>
        <p:txBody>
          <a:bodyPr/>
          <a:lstStyle/>
          <a:p>
            <a:r>
              <a:rPr lang="en-US" dirty="0" smtClean="0"/>
              <a:t>Evaluating the effect of removing the dropout layer</a:t>
            </a:r>
            <a:endParaRPr lang="en-US" dirty="0"/>
          </a:p>
        </p:txBody>
      </p:sp>
      <p:pic>
        <p:nvPicPr>
          <p:cNvPr id="4" name="Content Placeholder 3" descr="C:\Users\Vinay\Desktop\GWU\DATS 6203\Final project\accuracy dropou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2230825"/>
            <a:ext cx="4687368" cy="3569513"/>
          </a:xfrm>
          <a:prstGeom prst="rect">
            <a:avLst/>
          </a:prstGeom>
          <a:noFill/>
          <a:ln>
            <a:noFill/>
          </a:ln>
        </p:spPr>
      </p:pic>
      <p:pic>
        <p:nvPicPr>
          <p:cNvPr id="5" name="Picture 4" descr="C:\Users\Vinay\Desktop\GWU\DATS 6203\Final project\accuracy nodropout.png"/>
          <p:cNvPicPr/>
          <p:nvPr/>
        </p:nvPicPr>
        <p:blipFill>
          <a:blip r:embed="rId3">
            <a:extLst>
              <a:ext uri="{28A0092B-C50C-407E-A947-70E740481C1C}">
                <a14:useLocalDpi xmlns:a14="http://schemas.microsoft.com/office/drawing/2010/main" val="0"/>
              </a:ext>
            </a:extLst>
          </a:blip>
          <a:srcRect/>
          <a:stretch>
            <a:fillRect/>
          </a:stretch>
        </p:blipFill>
        <p:spPr bwMode="auto">
          <a:xfrm>
            <a:off x="6497002" y="2230824"/>
            <a:ext cx="4432936" cy="3669913"/>
          </a:xfrm>
          <a:prstGeom prst="rect">
            <a:avLst/>
          </a:prstGeom>
          <a:noFill/>
          <a:ln>
            <a:noFill/>
          </a:ln>
        </p:spPr>
      </p:pic>
      <p:sp>
        <p:nvSpPr>
          <p:cNvPr id="8" name="TextBox 7"/>
          <p:cNvSpPr txBox="1"/>
          <p:nvPr/>
        </p:nvSpPr>
        <p:spPr>
          <a:xfrm>
            <a:off x="677334" y="1443038"/>
            <a:ext cx="4687368" cy="369332"/>
          </a:xfrm>
          <a:prstGeom prst="rect">
            <a:avLst/>
          </a:prstGeom>
          <a:noFill/>
        </p:spPr>
        <p:txBody>
          <a:bodyPr wrap="square" rtlCol="0">
            <a:spAutoFit/>
          </a:bodyPr>
          <a:lstStyle/>
          <a:p>
            <a:r>
              <a:rPr lang="en-US" dirty="0" smtClean="0"/>
              <a:t>With 2D dropout (89.8% accuracy)</a:t>
            </a:r>
            <a:endParaRPr lang="en-US" dirty="0"/>
          </a:p>
        </p:txBody>
      </p:sp>
      <p:sp>
        <p:nvSpPr>
          <p:cNvPr id="10" name="TextBox 9"/>
          <p:cNvSpPr txBox="1"/>
          <p:nvPr/>
        </p:nvSpPr>
        <p:spPr>
          <a:xfrm>
            <a:off x="6629400" y="1443038"/>
            <a:ext cx="3500438" cy="646331"/>
          </a:xfrm>
          <a:prstGeom prst="rect">
            <a:avLst/>
          </a:prstGeom>
          <a:noFill/>
        </p:spPr>
        <p:txBody>
          <a:bodyPr wrap="square" rtlCol="0">
            <a:spAutoFit/>
          </a:bodyPr>
          <a:lstStyle/>
          <a:p>
            <a:r>
              <a:rPr lang="en-US" dirty="0" smtClean="0"/>
              <a:t>Without 2D dropout:  (88.61% accuracy) </a:t>
            </a:r>
            <a:endParaRPr lang="en-US" dirty="0"/>
          </a:p>
        </p:txBody>
      </p:sp>
      <p:sp>
        <p:nvSpPr>
          <p:cNvPr id="11" name="TextBox 10"/>
          <p:cNvSpPr txBox="1"/>
          <p:nvPr/>
        </p:nvSpPr>
        <p:spPr>
          <a:xfrm>
            <a:off x="985838" y="6057900"/>
            <a:ext cx="10344150" cy="923330"/>
          </a:xfrm>
          <a:prstGeom prst="rect">
            <a:avLst/>
          </a:prstGeom>
          <a:noFill/>
        </p:spPr>
        <p:txBody>
          <a:bodyPr wrap="square" rtlCol="0">
            <a:spAutoFit/>
          </a:bodyPr>
          <a:lstStyle/>
          <a:p>
            <a:r>
              <a:rPr lang="en-US" dirty="0" smtClean="0"/>
              <a:t>Without dropout the accuracy of prediction in both the training and validation sets fluctuates more from one training epoch to the next.  The final trained model’s accuracy on the test set is slightly less without dropout (88.61% vs. 89.88%)</a:t>
            </a:r>
            <a:endParaRPr lang="en-US" dirty="0"/>
          </a:p>
        </p:txBody>
      </p:sp>
    </p:spTree>
    <p:extLst>
      <p:ext uri="{BB962C8B-B14F-4D97-AF65-F5344CB8AC3E}">
        <p14:creationId xmlns:p14="http://schemas.microsoft.com/office/powerpoint/2010/main" val="3418604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the effect of normalizing images</a:t>
            </a:r>
            <a:endParaRPr lang="en-US" dirty="0"/>
          </a:p>
        </p:txBody>
      </p:sp>
      <p:sp>
        <p:nvSpPr>
          <p:cNvPr id="3" name="Content Placeholder 2"/>
          <p:cNvSpPr>
            <a:spLocks noGrp="1"/>
          </p:cNvSpPr>
          <p:nvPr>
            <p:ph idx="1"/>
          </p:nvPr>
        </p:nvSpPr>
        <p:spPr>
          <a:xfrm>
            <a:off x="942974" y="4957763"/>
            <a:ext cx="8331027" cy="1083599"/>
          </a:xfrm>
        </p:spPr>
        <p:txBody>
          <a:bodyPr>
            <a:normAutofit/>
          </a:bodyPr>
          <a:lstStyle/>
          <a:p>
            <a:r>
              <a:rPr lang="en-US" dirty="0" smtClean="0"/>
              <a:t>Normalizing the images based on the mean and standard deviation in each channel in the training set increased test accuracy from 89.88% to 91.18%.</a:t>
            </a:r>
          </a:p>
          <a:p>
            <a:endParaRPr lang="en-US" dirty="0"/>
          </a:p>
        </p:txBody>
      </p:sp>
      <p:pic>
        <p:nvPicPr>
          <p:cNvPr id="10" name="Picture 9" descr="C:\Users\Vinay\Desktop\GWU\DATS 6203\Final project\normalization accuracy.png"/>
          <p:cNvPicPr/>
          <p:nvPr/>
        </p:nvPicPr>
        <p:blipFill>
          <a:blip r:embed="rId2">
            <a:extLst>
              <a:ext uri="{28A0092B-C50C-407E-A947-70E740481C1C}">
                <a14:useLocalDpi xmlns:a14="http://schemas.microsoft.com/office/drawing/2010/main" val="0"/>
              </a:ext>
            </a:extLst>
          </a:blip>
          <a:srcRect/>
          <a:stretch>
            <a:fillRect/>
          </a:stretch>
        </p:blipFill>
        <p:spPr bwMode="auto">
          <a:xfrm>
            <a:off x="1100455" y="1930400"/>
            <a:ext cx="3590290" cy="2687955"/>
          </a:xfrm>
          <a:prstGeom prst="rect">
            <a:avLst/>
          </a:prstGeom>
          <a:noFill/>
          <a:ln>
            <a:noFill/>
          </a:ln>
        </p:spPr>
      </p:pic>
      <p:sp>
        <p:nvSpPr>
          <p:cNvPr id="13" name="TextBox 12"/>
          <p:cNvSpPr txBox="1"/>
          <p:nvPr/>
        </p:nvSpPr>
        <p:spPr>
          <a:xfrm>
            <a:off x="5386388" y="2200275"/>
            <a:ext cx="4400550" cy="1200329"/>
          </a:xfrm>
          <a:prstGeom prst="rect">
            <a:avLst/>
          </a:prstGeom>
          <a:noFill/>
        </p:spPr>
        <p:txBody>
          <a:bodyPr wrap="square" rtlCol="0">
            <a:spAutoFit/>
          </a:bodyPr>
          <a:lstStyle/>
          <a:p>
            <a:r>
              <a:rPr lang="en-US" dirty="0" err="1"/>
              <a:t>torchvision.transforms.Normalize</a:t>
            </a:r>
            <a:r>
              <a:rPr lang="en-US" dirty="0"/>
              <a:t>((0.43768218, 0.44376934, 0.47280428), (0.1980301, 0.2010157, 0.19703591))</a:t>
            </a:r>
          </a:p>
          <a:p>
            <a:endParaRPr lang="en-US" dirty="0"/>
          </a:p>
        </p:txBody>
      </p:sp>
    </p:spTree>
    <p:extLst>
      <p:ext uri="{BB962C8B-B14F-4D97-AF65-F5344CB8AC3E}">
        <p14:creationId xmlns:p14="http://schemas.microsoft.com/office/powerpoint/2010/main" val="3013547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424</TotalTime>
  <Words>1506</Words>
  <Application>Microsoft Macintosh PowerPoint</Application>
  <PresentationFormat>Widescreen</PresentationFormat>
  <Paragraphs>462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Times New Roman</vt:lpstr>
      <vt:lpstr>Trebuchet MS</vt:lpstr>
      <vt:lpstr>Wingdings</vt:lpstr>
      <vt:lpstr>Wingdings 3</vt:lpstr>
      <vt:lpstr>Facet</vt:lpstr>
      <vt:lpstr>DATS 6203  Final Project Group 6</vt:lpstr>
      <vt:lpstr>Description of dataset</vt:lpstr>
      <vt:lpstr>Pytorch framework</vt:lpstr>
      <vt:lpstr>CNN architecture</vt:lpstr>
      <vt:lpstr>Selecting mini-batch size</vt:lpstr>
      <vt:lpstr>Selecting learning rate and optimizer</vt:lpstr>
      <vt:lpstr>Results</vt:lpstr>
      <vt:lpstr>Evaluating the effect of removing the dropout layer</vt:lpstr>
      <vt:lpstr>Evaluating the effect of normalizing images</vt:lpstr>
      <vt:lpstr>Overfitting</vt:lpstr>
      <vt:lpstr>Varying the number of convolutional layers</vt:lpstr>
      <vt:lpstr>Adding additional convolutional layer to CNN </vt:lpstr>
      <vt:lpstr>Searching for the best Dropout</vt:lpstr>
      <vt:lpstr>Tweaking the network</vt:lpstr>
      <vt:lpstr>Summary</vt:lpstr>
      <vt:lpstr>Future work</vt:lpstr>
      <vt:lpstr>References</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DATS 6203  Final Project Group 6</dc:title>
  <dc:creator>Vin B</dc:creator>
  <cp:lastModifiedBy>joe haaga</cp:lastModifiedBy>
  <cp:revision>30</cp:revision>
  <cp:lastPrinted>2018-04-25T21:02:35Z</cp:lastPrinted>
  <dcterms:created xsi:type="dcterms:W3CDTF">2018-04-25T03:19:05Z</dcterms:created>
  <dcterms:modified xsi:type="dcterms:W3CDTF">2018-04-25T21:02:35Z</dcterms:modified>
</cp:coreProperties>
</file>