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5"/>
  </p:notesMasterIdLst>
  <p:handoutMasterIdLst>
    <p:handoutMasterId r:id="rId26"/>
  </p:handoutMasterIdLst>
  <p:sldIdLst>
    <p:sldId id="260" r:id="rId2"/>
    <p:sldId id="285" r:id="rId3"/>
    <p:sldId id="286" r:id="rId4"/>
    <p:sldId id="262" r:id="rId5"/>
    <p:sldId id="288" r:id="rId6"/>
    <p:sldId id="287" r:id="rId7"/>
    <p:sldId id="289" r:id="rId8"/>
    <p:sldId id="269" r:id="rId9"/>
    <p:sldId id="278" r:id="rId10"/>
    <p:sldId id="291" r:id="rId11"/>
    <p:sldId id="292" r:id="rId12"/>
    <p:sldId id="268" r:id="rId13"/>
    <p:sldId id="293" r:id="rId14"/>
    <p:sldId id="294" r:id="rId15"/>
    <p:sldId id="273" r:id="rId16"/>
    <p:sldId id="274" r:id="rId17"/>
    <p:sldId id="295" r:id="rId18"/>
    <p:sldId id="281" r:id="rId19"/>
    <p:sldId id="296" r:id="rId20"/>
    <p:sldId id="298" r:id="rId21"/>
    <p:sldId id="279" r:id="rId22"/>
    <p:sldId id="280" r:id="rId23"/>
    <p:sldId id="297" r:id="rId2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E5E14-A107-1F48-976B-17295D164851}" v="2174" dt="2021-04-27T18:14:5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/>
  </p:normalViewPr>
  <p:slideViewPr>
    <p:cSldViewPr snapToGrid="0" snapToObjects="1">
      <p:cViewPr varScale="1">
        <p:scale>
          <a:sx n="77" d="100"/>
          <a:sy n="77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-4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/educative/the-7-most-important-software-design-patterns-d60e546afb0e, https://</a:t>
            </a:r>
            <a:r>
              <a:rPr lang="en-US" dirty="0" err="1"/>
              <a:t>www.amazon.com</a:t>
            </a:r>
            <a:r>
              <a:rPr lang="en-US" dirty="0"/>
              <a:t>/Design-Patterns-Elements-Reusable-Object-Oriented/</a:t>
            </a:r>
            <a:r>
              <a:rPr lang="en-US" dirty="0" err="1"/>
              <a:t>dp</a:t>
            </a:r>
            <a:r>
              <a:rPr lang="en-US" dirty="0"/>
              <a:t>/0201633612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www.docker.com</a:t>
            </a:r>
            <a:r>
              <a:rPr lang="en-US" dirty="0"/>
              <a:t>/use-cases</a:t>
            </a:r>
          </a:p>
          <a:p>
            <a:endParaRPr lang="en-US" dirty="0"/>
          </a:p>
          <a:p>
            <a:r>
              <a:rPr lang="en-US" dirty="0"/>
              <a:t>See also the amazing and utterly PITA </a:t>
            </a:r>
            <a:r>
              <a:rPr lang="en-US" dirty="0" err="1"/>
              <a:t>kubernetes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6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snakeviz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1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https://</a:t>
            </a:r>
            <a:r>
              <a:rPr lang="en-US" dirty="0" err="1"/>
              <a:t>hasil-sharma.github.io</a:t>
            </a:r>
            <a:r>
              <a:rPr lang="en-US" dirty="0"/>
              <a:t>/2017-05-13-python-ipdb/, C: 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gilpin</a:t>
            </a:r>
            <a:r>
              <a:rPr lang="en-US" dirty="0"/>
              <a:t>/tutorial/, R: https://adv-</a:t>
            </a:r>
            <a:r>
              <a:rPr lang="en-US" dirty="0" err="1"/>
              <a:t>r.hadley.nz</a:t>
            </a:r>
            <a:r>
              <a:rPr lang="en-US" dirty="0"/>
              <a:t>/</a:t>
            </a:r>
            <a:r>
              <a:rPr lang="en-US" dirty="0" err="1"/>
              <a:t>debugging.html</a:t>
            </a:r>
            <a:r>
              <a:rPr lang="en-US" dirty="0"/>
              <a:t>, </a:t>
            </a:r>
            <a:r>
              <a:rPr lang="en-US" dirty="0" err="1"/>
              <a:t>fortran</a:t>
            </a:r>
            <a:r>
              <a:rPr lang="en-US" dirty="0"/>
              <a:t>: https://</a:t>
            </a:r>
            <a:r>
              <a:rPr lang="en-US" dirty="0" err="1"/>
              <a:t>undo.io</a:t>
            </a:r>
            <a:r>
              <a:rPr lang="en-US" dirty="0"/>
              <a:t>/resources/debugging-</a:t>
            </a:r>
            <a:r>
              <a:rPr lang="en-US" dirty="0" err="1"/>
              <a:t>fortran</a:t>
            </a:r>
            <a:r>
              <a:rPr lang="en-US" dirty="0"/>
              <a:t>-code-</a:t>
            </a:r>
            <a:r>
              <a:rPr lang="en-US" dirty="0" err="1"/>
              <a:t>gdb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6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/books/</a:t>
            </a:r>
            <a:r>
              <a:rPr lang="en-US" dirty="0" err="1"/>
              <a:t>refactoring.html</a:t>
            </a:r>
            <a:r>
              <a:rPr lang="en-US" dirty="0"/>
              <a:t>, https://</a:t>
            </a:r>
            <a:r>
              <a:rPr lang="en-US" dirty="0" err="1"/>
              <a:t>refactoring.com</a:t>
            </a:r>
            <a:r>
              <a:rPr lang="en-US" dirty="0"/>
              <a:t>/catalog/, https://</a:t>
            </a:r>
            <a:r>
              <a:rPr lang="en-US" dirty="0" err="1"/>
              <a:t>www.jetbrains.com</a:t>
            </a:r>
            <a:r>
              <a:rPr lang="en-US" dirty="0"/>
              <a:t>/help/</a:t>
            </a:r>
            <a:r>
              <a:rPr lang="en-US" dirty="0" err="1"/>
              <a:t>pycharm</a:t>
            </a:r>
            <a:r>
              <a:rPr lang="en-US" dirty="0"/>
              <a:t>/refactoring-source-</a:t>
            </a:r>
            <a:r>
              <a:rPr lang="en-US" dirty="0" err="1"/>
              <a:t>code.html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1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April 27,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4/27/21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Carpentry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Joseph Hardin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Computational Scientist, Perennial critic of others code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April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F8EA4-5B82-1B4A-8E23-DF41A2A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E187DA-DF24-7B4F-9BD3-924DF352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9E4C16-AE23-5B40-BC2D-F709733CBA6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19307" y="1747156"/>
            <a:ext cx="12801600" cy="5486401"/>
          </a:xfrm>
        </p:spPr>
        <p:txBody>
          <a:bodyPr/>
          <a:lstStyle/>
          <a:p>
            <a:r>
              <a:rPr lang="en-US" dirty="0"/>
              <a:t>Many of us find bugs through “debugging by </a:t>
            </a:r>
            <a:r>
              <a:rPr lang="en-US" dirty="0" err="1"/>
              <a:t>printf</a:t>
            </a:r>
            <a:r>
              <a:rPr lang="en-US" dirty="0"/>
              <a:t>”</a:t>
            </a:r>
          </a:p>
          <a:p>
            <a:pPr lvl="1"/>
            <a:r>
              <a:rPr lang="en-US" sz="2800" dirty="0"/>
              <a:t>Which is to say randomly printing out values where we think errors are.</a:t>
            </a:r>
          </a:p>
          <a:p>
            <a:r>
              <a:rPr lang="en-US" dirty="0"/>
              <a:t>There is a much better way (In almost every language)!</a:t>
            </a:r>
          </a:p>
          <a:p>
            <a:r>
              <a:rPr lang="en-US" dirty="0"/>
              <a:t>Debuggers allow you to step through code as it runs, evaluate expressions, print values, and stop at specific conditions. </a:t>
            </a:r>
          </a:p>
          <a:p>
            <a:r>
              <a:rPr lang="en-US" dirty="0"/>
              <a:t>Example, </a:t>
            </a:r>
            <a:r>
              <a:rPr lang="en-US" dirty="0" err="1"/>
              <a:t>pdb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6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9D567-59D3-5647-AA65-E7DC818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9E05E-196B-6D4B-9739-B7858E08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396FC-413A-CE48-9B55-A898A89CACAF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b="1" dirty="0"/>
              <a:t>n[</a:t>
            </a:r>
            <a:r>
              <a:rPr lang="en-US" sz="2400" b="1" dirty="0" err="1"/>
              <a:t>ext</a:t>
            </a:r>
            <a:r>
              <a:rPr lang="en-US" sz="2400" b="1" dirty="0"/>
              <a:t>]</a:t>
            </a:r>
            <a:r>
              <a:rPr lang="en-US" sz="2400" dirty="0"/>
              <a:t> : n simply continues program execution to the next line in the current method</a:t>
            </a:r>
          </a:p>
          <a:p>
            <a:r>
              <a:rPr lang="en-US" sz="2400" b="1" dirty="0"/>
              <a:t>s[</a:t>
            </a:r>
            <a:r>
              <a:rPr lang="en-US" sz="2400" b="1" dirty="0" err="1"/>
              <a:t>tep</a:t>
            </a:r>
            <a:r>
              <a:rPr lang="en-US" sz="2400" b="1" dirty="0"/>
              <a:t>]</a:t>
            </a:r>
            <a:r>
              <a:rPr lang="en-US" sz="2400" dirty="0"/>
              <a:t> : s steps to the very next line of executable code, whether it is inside a called method or just on the next line</a:t>
            </a:r>
          </a:p>
          <a:p>
            <a:r>
              <a:rPr lang="en-US" sz="2400" b="1" dirty="0"/>
              <a:t>w[here]</a:t>
            </a:r>
            <a:r>
              <a:rPr lang="en-US" sz="2400" dirty="0"/>
              <a:t> : w prints a stack trace, with the most recent frame at the bottom. An arrow indicates the “current frame”, which determines the context of most </a:t>
            </a:r>
            <a:r>
              <a:rPr lang="en-US" sz="2400" dirty="0" err="1"/>
              <a:t>commonds</a:t>
            </a:r>
            <a:r>
              <a:rPr lang="en-US" sz="2400" dirty="0"/>
              <a:t>.</a:t>
            </a:r>
          </a:p>
          <a:p>
            <a:r>
              <a:rPr lang="en-US" sz="2400" b="1" dirty="0"/>
              <a:t>b[</a:t>
            </a:r>
            <a:r>
              <a:rPr lang="en-US" sz="2400" b="1" dirty="0" err="1"/>
              <a:t>reak</a:t>
            </a:r>
            <a:r>
              <a:rPr lang="en-US" sz="2400" b="1" dirty="0"/>
              <a:t>]</a:t>
            </a:r>
            <a:r>
              <a:rPr lang="en-US" sz="2400" dirty="0"/>
              <a:t> </a:t>
            </a:r>
            <a:r>
              <a:rPr lang="en-US" sz="2400" i="1" dirty="0"/>
              <a:t>([filename:]</a:t>
            </a:r>
            <a:r>
              <a:rPr lang="en-US" sz="2400" i="1" dirty="0" err="1"/>
              <a:t>lineno|function</a:t>
            </a:r>
            <a:r>
              <a:rPr lang="en-US" sz="2400" i="1" dirty="0"/>
              <a:t>)</a:t>
            </a:r>
            <a:r>
              <a:rPr lang="en-US" sz="2400" dirty="0"/>
              <a:t> : b </a:t>
            </a:r>
            <a:r>
              <a:rPr lang="en-US" sz="2400" dirty="0" err="1"/>
              <a:t>ddds</a:t>
            </a:r>
            <a:r>
              <a:rPr lang="en-US" sz="2400" dirty="0"/>
              <a:t> breakpoints to the specified locations. Example usage:</a:t>
            </a:r>
          </a:p>
          <a:p>
            <a:pPr lvl="1"/>
            <a:r>
              <a:rPr lang="en-US" sz="2000" dirty="0"/>
              <a:t>b sample-</a:t>
            </a:r>
            <a:r>
              <a:rPr lang="en-US" sz="2000" dirty="0" err="1"/>
              <a:t>filename.py</a:t>
            </a:r>
            <a:r>
              <a:rPr lang="en-US" sz="2000" dirty="0"/>
              <a:t>:&lt;line no&gt;</a:t>
            </a:r>
          </a:p>
          <a:p>
            <a:pPr lvl="1"/>
            <a:r>
              <a:rPr lang="en-US" sz="2000" dirty="0"/>
              <a:t>b &lt;function&gt;</a:t>
            </a:r>
          </a:p>
          <a:p>
            <a:pPr lvl="1"/>
            <a:r>
              <a:rPr lang="en-US" sz="2000" dirty="0"/>
              <a:t>b &lt;</a:t>
            </a:r>
            <a:r>
              <a:rPr lang="en-US" sz="2000" dirty="0" err="1"/>
              <a:t>lineno</a:t>
            </a:r>
            <a:r>
              <a:rPr lang="en-US" sz="2000" dirty="0"/>
              <a:t>&gt; (for the current file)</a:t>
            </a:r>
          </a:p>
          <a:p>
            <a:r>
              <a:rPr lang="en-US" sz="2400" b="1" dirty="0"/>
              <a:t>c[</a:t>
            </a:r>
            <a:r>
              <a:rPr lang="en-US" sz="2400" b="1" dirty="0" err="1"/>
              <a:t>ontinue</a:t>
            </a:r>
            <a:r>
              <a:rPr lang="en-US" sz="2400" b="1" dirty="0"/>
              <a:t>]</a:t>
            </a:r>
            <a:r>
              <a:rPr lang="en-US" sz="2400" dirty="0"/>
              <a:t> : c continues program execution until another breakpoint is hit or the program execution completes</a:t>
            </a:r>
          </a:p>
          <a:p>
            <a:r>
              <a:rPr lang="en-US" sz="2400" b="1" dirty="0"/>
              <a:t>a[</a:t>
            </a:r>
            <a:r>
              <a:rPr lang="en-US" sz="2400" b="1" dirty="0" err="1"/>
              <a:t>rgs</a:t>
            </a:r>
            <a:r>
              <a:rPr lang="en-US" sz="2400" b="1" dirty="0"/>
              <a:t>]</a:t>
            </a:r>
            <a:r>
              <a:rPr lang="en-US" sz="2400" dirty="0"/>
              <a:t> : a prints out all the arguments the current function received</a:t>
            </a:r>
          </a:p>
          <a:p>
            <a:r>
              <a:rPr lang="en-US" sz="2400" b="1" dirty="0"/>
              <a:t>r[</a:t>
            </a:r>
            <a:r>
              <a:rPr lang="en-US" sz="2400" b="1" dirty="0" err="1"/>
              <a:t>eturn</a:t>
            </a:r>
            <a:r>
              <a:rPr lang="en-US" sz="2400" b="1" dirty="0"/>
              <a:t>]</a:t>
            </a:r>
            <a:r>
              <a:rPr lang="en-US" sz="2400" dirty="0"/>
              <a:t> : r continues execution until the current function returns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4735B-B388-C642-A70C-9993F1BB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27494-5306-A344-9E34-4C01C74E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1A2DB8-8F36-974D-96D9-11DF4D4ACF2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Refactoring: Restructuring existing code without changing its external behavior</a:t>
            </a:r>
          </a:p>
          <a:p>
            <a:r>
              <a:rPr lang="en-US" dirty="0"/>
              <a:t>Essentially rewriting code to make it cleaner, better, easier to work with, etc.</a:t>
            </a:r>
          </a:p>
          <a:p>
            <a:r>
              <a:rPr lang="en-US" dirty="0"/>
              <a:t>We all do this but again, there are better tools and an entire body of knowledge on it. </a:t>
            </a:r>
          </a:p>
          <a:p>
            <a:r>
              <a:rPr lang="en-US" dirty="0"/>
              <a:t>Two good places to start with refactoring:</a:t>
            </a:r>
          </a:p>
          <a:p>
            <a:pPr lvl="1"/>
            <a:r>
              <a:rPr lang="en-US" dirty="0"/>
              <a:t>Standard </a:t>
            </a:r>
            <a:r>
              <a:rPr lang="en-US" dirty="0" err="1"/>
              <a:t>refactorings</a:t>
            </a:r>
            <a:endParaRPr lang="en-US" dirty="0"/>
          </a:p>
          <a:p>
            <a:pPr lvl="1"/>
            <a:r>
              <a:rPr lang="en-US" dirty="0"/>
              <a:t>Design patterns</a:t>
            </a:r>
          </a:p>
          <a:p>
            <a:pPr lvl="1"/>
            <a:endParaRPr lang="en-US" dirty="0"/>
          </a:p>
          <a:p>
            <a:r>
              <a:rPr lang="en-US" dirty="0"/>
              <a:t>Why do these matter? IDEs tend to implement these techniques for you.</a:t>
            </a:r>
          </a:p>
          <a:p>
            <a:r>
              <a:rPr lang="en-US" dirty="0"/>
              <a:t>Really helpful if you have unit tests before this.</a:t>
            </a:r>
          </a:p>
        </p:txBody>
      </p:sp>
    </p:spTree>
    <p:extLst>
      <p:ext uri="{BB962C8B-B14F-4D97-AF65-F5344CB8AC3E}">
        <p14:creationId xmlns:p14="http://schemas.microsoft.com/office/powerpoint/2010/main" val="27134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BC519-1A18-4845-A937-8298D393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53D87B-F363-3541-9537-1A06F563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Extract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50852-DE52-8A45-B8D1-A78B9891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64" y="1872534"/>
            <a:ext cx="8822871" cy="62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6CCD9-1BF5-E540-A673-4E77846D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05C34-6AF9-CB4C-83D0-E88E1CFE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876C-7C61-A24C-9DE3-85E82234B47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Mostly based around object oriented programming</a:t>
            </a:r>
          </a:p>
          <a:p>
            <a:r>
              <a:rPr lang="en-US" dirty="0"/>
              <a:t>Standard techniques for accomplishing a task with pros/cons known already.</a:t>
            </a:r>
          </a:p>
          <a:p>
            <a:endParaRPr lang="en-US" dirty="0"/>
          </a:p>
          <a:p>
            <a:r>
              <a:rPr lang="en-US" dirty="0"/>
              <a:t>These end up with names like strategy, observer, factory,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 because these are well known, it makes it easier to communicate with other developers.</a:t>
            </a:r>
          </a:p>
          <a:p>
            <a:endParaRPr lang="en-US" dirty="0"/>
          </a:p>
          <a:p>
            <a:r>
              <a:rPr lang="en-US" dirty="0"/>
              <a:t>Also be careful about overuse. It can be a bit tempting to over design pattern everything (see late 90’s java)</a:t>
            </a:r>
          </a:p>
        </p:txBody>
      </p:sp>
    </p:spTree>
    <p:extLst>
      <p:ext uri="{BB962C8B-B14F-4D97-AF65-F5344CB8AC3E}">
        <p14:creationId xmlns:p14="http://schemas.microsoft.com/office/powerpoint/2010/main" val="10350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6754E-172E-FD43-BD8F-FAD735EA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7F470B-87EB-5C4D-83FB-9128F7B9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5D6070-F504-B64D-9488-FC86834039C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8229600" cy="5486401"/>
          </a:xfrm>
        </p:spPr>
        <p:txBody>
          <a:bodyPr/>
          <a:lstStyle/>
          <a:p>
            <a:r>
              <a:rPr lang="en-US" dirty="0"/>
              <a:t>Does your code need a particular environment?</a:t>
            </a:r>
          </a:p>
          <a:p>
            <a:r>
              <a:rPr lang="en-US" dirty="0"/>
              <a:t>Tired of setting that environment up on other machines?</a:t>
            </a:r>
          </a:p>
          <a:p>
            <a:r>
              <a:rPr lang="en-US" dirty="0"/>
              <a:t>Docker allows you to ship an entire virtualized machine so that everyone is running exact same environment.</a:t>
            </a:r>
          </a:p>
          <a:p>
            <a:r>
              <a:rPr lang="en-US" dirty="0"/>
              <a:t>It is light weight compared to a full VM though so you can run many of these. 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Isolation, container apps, ship dependencies with app, legacy software, cloud, HPC, swarms(</a:t>
            </a:r>
            <a:r>
              <a:rPr lang="en-US" dirty="0" err="1"/>
              <a:t>kubernetes</a:t>
            </a:r>
            <a:r>
              <a:rPr lang="en-US" dirty="0"/>
              <a:t>)</a:t>
            </a:r>
          </a:p>
          <a:p>
            <a:r>
              <a:rPr lang="en-US" dirty="0"/>
              <a:t>Composites of other containers, interactions between containers</a:t>
            </a:r>
          </a:p>
          <a:p>
            <a:endParaRPr lang="en-US" dirty="0"/>
          </a:p>
        </p:txBody>
      </p:sp>
      <p:pic>
        <p:nvPicPr>
          <p:cNvPr id="6148" name="Picture 4" descr="It works on my machine... : ProgrammerHumor">
            <a:extLst>
              <a:ext uri="{FF2B5EF4-FFF2-40B4-BE49-F238E27FC236}">
                <a16:creationId xmlns:a16="http://schemas.microsoft.com/office/drawing/2014/main" id="{57B89565-0DD1-A54E-BD67-A4AB1CD3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76" y="926422"/>
            <a:ext cx="4506843" cy="62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2DD3F-EBCE-554C-A1FB-48D4BCDAB105}"/>
              </a:ext>
            </a:extLst>
          </p:cNvPr>
          <p:cNvSpPr txBox="1"/>
          <p:nvPr/>
        </p:nvSpPr>
        <p:spPr>
          <a:xfrm>
            <a:off x="9024239" y="7499826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!Example: docker hello world</a:t>
            </a:r>
          </a:p>
        </p:txBody>
      </p:sp>
    </p:spTree>
    <p:extLst>
      <p:ext uri="{BB962C8B-B14F-4D97-AF65-F5344CB8AC3E}">
        <p14:creationId xmlns:p14="http://schemas.microsoft.com/office/powerpoint/2010/main" val="6041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BF77A-9AC7-1A4E-9E6E-EBA8380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8285E4-FB7B-104E-B625-68B04578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Vagrant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27A9D-2DF1-4D41-AA10-631044DCA5F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Vagrant is like docker, but for setting up a full heavy weight VM</a:t>
            </a:r>
          </a:p>
          <a:p>
            <a:r>
              <a:rPr lang="en-US" dirty="0"/>
              <a:t>Most commonly used for setting up developer VMs</a:t>
            </a:r>
          </a:p>
          <a:p>
            <a:r>
              <a:rPr lang="en-US" dirty="0"/>
              <a:t>A lot more limitations, but allows for more comprehensive boxes.</a:t>
            </a:r>
          </a:p>
        </p:txBody>
      </p:sp>
    </p:spTree>
    <p:extLst>
      <p:ext uri="{BB962C8B-B14F-4D97-AF65-F5344CB8AC3E}">
        <p14:creationId xmlns:p14="http://schemas.microsoft.com/office/powerpoint/2010/main" val="19741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8772A-DEAA-F94A-92FA-92EFA0F9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F4F9E-65EB-5047-B15E-F41B7D76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E5F7-6507-7344-A8FC-EEC277C14B9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581912"/>
            <a:ext cx="6351816" cy="5486401"/>
          </a:xfrm>
        </p:spPr>
        <p:txBody>
          <a:bodyPr/>
          <a:lstStyle/>
          <a:p>
            <a:r>
              <a:rPr lang="en-US" dirty="0"/>
              <a:t>Why is your code so slow? </a:t>
            </a:r>
          </a:p>
          <a:p>
            <a:pPr lvl="1"/>
            <a:r>
              <a:rPr lang="en-US" dirty="0"/>
              <a:t>How do you figure it out? </a:t>
            </a:r>
          </a:p>
          <a:p>
            <a:r>
              <a:rPr lang="en-US" dirty="0"/>
              <a:t>Generally we run the code, and figure out how long each line took. </a:t>
            </a:r>
          </a:p>
          <a:p>
            <a:pPr lvl="1"/>
            <a:r>
              <a:rPr lang="en-US" dirty="0"/>
              <a:t>This is called profiling</a:t>
            </a:r>
          </a:p>
          <a:p>
            <a:r>
              <a:rPr lang="en-US" dirty="0"/>
              <a:t>Most languages have profiling tools</a:t>
            </a:r>
          </a:p>
          <a:p>
            <a:r>
              <a:rPr lang="en-US" dirty="0"/>
              <a:t>Allows you to decide where bottlenecks in code are before you prematurely optimize</a:t>
            </a:r>
          </a:p>
          <a:p>
            <a:r>
              <a:rPr lang="en-US" dirty="0"/>
              <a:t>Simplest version can be timing functions (%%</a:t>
            </a:r>
            <a:r>
              <a:rPr lang="en-US" dirty="0" err="1"/>
              <a:t>timeit</a:t>
            </a:r>
            <a:r>
              <a:rPr lang="en-US" dirty="0"/>
              <a:t> in </a:t>
            </a:r>
            <a:r>
              <a:rPr lang="en-US" dirty="0" err="1"/>
              <a:t>jupyter</a:t>
            </a:r>
            <a:r>
              <a:rPr lang="en-US" dirty="0"/>
              <a:t> for instance)</a:t>
            </a:r>
          </a:p>
          <a:p>
            <a:r>
              <a:rPr lang="en-US" dirty="0"/>
              <a:t>More complex is line by line and function by function timings. </a:t>
            </a:r>
          </a:p>
        </p:txBody>
      </p:sp>
      <p:pic>
        <p:nvPicPr>
          <p:cNvPr id="7170" name="Picture 2" descr="Profiling Python - NERSC Documentation">
            <a:extLst>
              <a:ext uri="{FF2B5EF4-FFF2-40B4-BE49-F238E27FC236}">
                <a16:creationId xmlns:a16="http://schemas.microsoft.com/office/drawing/2014/main" id="{91D2C5FD-A853-FB4A-9ED7-189D6DB7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416" y="1257976"/>
            <a:ext cx="6641874" cy="42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3CF6F-3D32-BF4D-8EA3-2D728CC732E3}"/>
              </a:ext>
            </a:extLst>
          </p:cNvPr>
          <p:cNvSpPr txBox="1"/>
          <p:nvPr/>
        </p:nvSpPr>
        <p:spPr>
          <a:xfrm>
            <a:off x="7723416" y="7187625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!Example: </a:t>
            </a:r>
            <a:r>
              <a:rPr lang="en-US" sz="3200" dirty="0" err="1">
                <a:solidFill>
                  <a:schemeClr val="bg1"/>
                </a:solidFill>
              </a:rPr>
              <a:t>snakeviz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profile.txt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C22E3-585B-BD4F-8032-99D2EDFB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8DB47-D70F-4E4D-972C-D0460E6A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Documentation:</a:t>
            </a:r>
            <a:r>
              <a:rPr lang="en-US" baseline="0" dirty="0"/>
              <a:t> Sphinx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C25DF-3D33-E341-A454-6F584F84F0E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Learn to use an appropriate documentation engine</a:t>
            </a:r>
          </a:p>
          <a:p>
            <a:r>
              <a:rPr lang="en-US" dirty="0"/>
              <a:t>Readmes are great, but being able to generate function signatures is crucial</a:t>
            </a:r>
          </a:p>
          <a:p>
            <a:endParaRPr lang="en-US" dirty="0"/>
          </a:p>
          <a:p>
            <a:r>
              <a:rPr lang="en-US" dirty="0"/>
              <a:t>Each language has their own recommended documentation engine:</a:t>
            </a:r>
          </a:p>
          <a:p>
            <a:r>
              <a:rPr lang="en-US" dirty="0"/>
              <a:t>Python: Sphinx, C: sphinx/</a:t>
            </a:r>
            <a:r>
              <a:rPr lang="en-US" dirty="0" err="1"/>
              <a:t>doxygen</a:t>
            </a:r>
            <a:r>
              <a:rPr lang="en-US" dirty="0"/>
              <a:t>, </a:t>
            </a:r>
            <a:r>
              <a:rPr lang="en-US" dirty="0" err="1"/>
              <a:t>java:javadoc</a:t>
            </a:r>
            <a:r>
              <a:rPr lang="en-US" dirty="0"/>
              <a:t>, etc. </a:t>
            </a:r>
          </a:p>
          <a:p>
            <a:r>
              <a:rPr lang="en-US" dirty="0"/>
              <a:t>These can read your code, combined with the comments and extra resources and generate rich documentation that stays up to date with your code. </a:t>
            </a:r>
          </a:p>
          <a:p>
            <a:r>
              <a:rPr lang="en-US" dirty="0"/>
              <a:t>Ideally automate this so you’re not running it by hand. </a:t>
            </a:r>
          </a:p>
          <a:p>
            <a:r>
              <a:rPr lang="en-US" dirty="0"/>
              <a:t>Example: http://</a:t>
            </a:r>
            <a:r>
              <a:rPr lang="en-US" dirty="0" err="1"/>
              <a:t>josephhardinee.github.io</a:t>
            </a:r>
            <a:r>
              <a:rPr lang="en-US" dirty="0"/>
              <a:t>/PyDSD/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3F4CF-5E71-244C-A42B-2298D9D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53BED5-293E-6349-BB28-B06CB019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Linting/Autoformatting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C3C7-5D64-6F40-8D2C-4CAC0BB6385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For sanity sake, use a linter and auto-formatter. </a:t>
            </a:r>
          </a:p>
          <a:p>
            <a:r>
              <a:rPr lang="en-US" dirty="0"/>
              <a:t>These look at your code and detect early errors</a:t>
            </a:r>
          </a:p>
          <a:p>
            <a:r>
              <a:rPr lang="en-US" dirty="0"/>
              <a:t>And </a:t>
            </a:r>
            <a:r>
              <a:rPr lang="en-US" dirty="0" err="1"/>
              <a:t>autoformatters</a:t>
            </a:r>
            <a:r>
              <a:rPr lang="en-US" dirty="0"/>
              <a:t> do what they say, they enforce code style automatically.</a:t>
            </a:r>
          </a:p>
          <a:p>
            <a:r>
              <a:rPr lang="en-US" dirty="0"/>
              <a:t>For Python I prefer black</a:t>
            </a:r>
          </a:p>
          <a:p>
            <a:pPr lvl="1"/>
            <a:r>
              <a:rPr lang="en-US" dirty="0"/>
              <a:t>“You can have it any color you want, as long as its black”</a:t>
            </a:r>
          </a:p>
        </p:txBody>
      </p:sp>
    </p:spTree>
    <p:extLst>
      <p:ext uri="{BB962C8B-B14F-4D97-AF65-F5344CB8AC3E}">
        <p14:creationId xmlns:p14="http://schemas.microsoft.com/office/powerpoint/2010/main" val="13084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426C3-313B-B144-8C13-E8E67C48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934B88-EC15-C845-89CE-1868B5A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even the purpose of this talk?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831487-27F3-5142-AA63-DA2E7CAA37E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7968343" cy="5437415"/>
          </a:xfrm>
        </p:spPr>
        <p:txBody>
          <a:bodyPr/>
          <a:lstStyle/>
          <a:p>
            <a:r>
              <a:rPr lang="en-US" dirty="0"/>
              <a:t>I was asked to come give some advice on how you can improve your code, how you write code, and just general development practices. </a:t>
            </a:r>
          </a:p>
          <a:p>
            <a:r>
              <a:rPr lang="en-US" dirty="0"/>
              <a:t>Most of this advice broadly falls under the heading of </a:t>
            </a:r>
            <a:r>
              <a:rPr lang="en-US" b="1" dirty="0"/>
              <a:t>software carpentry</a:t>
            </a:r>
            <a:r>
              <a:rPr lang="en-US" dirty="0"/>
              <a:t>. </a:t>
            </a:r>
          </a:p>
          <a:p>
            <a:r>
              <a:rPr lang="en-US" dirty="0"/>
              <a:t>My goal here is not for you to learn everything (or even much of ) what I have to say here today. There is far too much information to remember at once. </a:t>
            </a:r>
          </a:p>
          <a:p>
            <a:r>
              <a:rPr lang="en-US" dirty="0"/>
              <a:t>I just want to put together a roadmap for how you can start to improve your skills as a developer, and thus as a scientist. </a:t>
            </a:r>
          </a:p>
          <a:p>
            <a:r>
              <a:rPr lang="en-US" dirty="0"/>
              <a:t>Hopefully looking back at these slides is helpful!</a:t>
            </a:r>
          </a:p>
        </p:txBody>
      </p:sp>
      <p:pic>
        <p:nvPicPr>
          <p:cNvPr id="1026" name="Picture 2" descr="Drinking from a Firehose – Overwhelmed by Projects and Tasks? –  iLead/iServe:Servant Leadership Insights">
            <a:extLst>
              <a:ext uri="{FF2B5EF4-FFF2-40B4-BE49-F238E27FC236}">
                <a16:creationId xmlns:a16="http://schemas.microsoft.com/office/drawing/2014/main" id="{9DD41C8D-DB98-0F4A-B496-F6D81226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03" y="3135086"/>
            <a:ext cx="5179858" cy="29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3ABEA-F2AF-A647-9E8D-C13B6801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4E06A-58AF-4C4A-A15C-476A7AFB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5A54-52A6-E24B-A83A-747CC3B23D46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So how do you let someone demo your code as fast as possible? </a:t>
            </a:r>
          </a:p>
          <a:p>
            <a:r>
              <a:rPr lang="en-US" dirty="0"/>
              <a:t>There are a few options:</a:t>
            </a:r>
          </a:p>
          <a:p>
            <a:pPr lvl="1"/>
            <a:r>
              <a:rPr lang="en-US" dirty="0"/>
              <a:t>Make it installable and easy to use (</a:t>
            </a:r>
            <a:r>
              <a:rPr lang="en-US" dirty="0" err="1"/>
              <a:t>PyPI</a:t>
            </a:r>
            <a:r>
              <a:rPr lang="en-US" dirty="0"/>
              <a:t> or </a:t>
            </a:r>
            <a:r>
              <a:rPr lang="en-US" dirty="0" err="1"/>
              <a:t>conda</a:t>
            </a:r>
            <a:r>
              <a:rPr lang="en-US" dirty="0"/>
              <a:t>-forge for instance)</a:t>
            </a:r>
          </a:p>
          <a:p>
            <a:pPr lvl="1"/>
            <a:r>
              <a:rPr lang="en-US" dirty="0"/>
              <a:t>Release it inside a docker container</a:t>
            </a:r>
          </a:p>
          <a:p>
            <a:pPr lvl="1"/>
            <a:r>
              <a:rPr lang="en-US" dirty="0"/>
              <a:t>Host it in AWS/GCP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mybinder</a:t>
            </a:r>
            <a:r>
              <a:rPr lang="en-US" dirty="0"/>
              <a:t> (Create a docker repo and run it in the cloud)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Shifter (docker for NERSC)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38AC7-CB38-A448-81CC-10054104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15D30-546D-4D48-AA62-3C7418F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Books: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4F6A0-CBA2-1640-8B63-71C2EACD716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Books are still a great resource. I recommend the following:</a:t>
            </a:r>
          </a:p>
          <a:p>
            <a:pPr lvl="1"/>
            <a:r>
              <a:rPr lang="en-US" dirty="0"/>
              <a:t>Pragmatic Programmer</a:t>
            </a:r>
          </a:p>
          <a:p>
            <a:pPr lvl="1"/>
            <a:r>
              <a:rPr lang="en-US" dirty="0"/>
              <a:t>Code 2</a:t>
            </a:r>
          </a:p>
          <a:p>
            <a:pPr lvl="1"/>
            <a:r>
              <a:rPr lang="en-US" dirty="0"/>
              <a:t>Code Complete</a:t>
            </a:r>
          </a:p>
          <a:p>
            <a:pPr lvl="1"/>
            <a:r>
              <a:rPr lang="en-US" dirty="0"/>
              <a:t>Clean Code</a:t>
            </a:r>
          </a:p>
          <a:p>
            <a:pPr lvl="1"/>
            <a:r>
              <a:rPr lang="en-US" dirty="0"/>
              <a:t>The mythical man month</a:t>
            </a:r>
          </a:p>
          <a:p>
            <a:pPr lvl="1"/>
            <a:r>
              <a:rPr lang="en-US" dirty="0"/>
              <a:t>Working effectively with legacy code</a:t>
            </a:r>
          </a:p>
          <a:p>
            <a:pPr lvl="1"/>
            <a:r>
              <a:rPr lang="en-US" dirty="0"/>
              <a:t>Refactoring  (fowler) </a:t>
            </a:r>
          </a:p>
          <a:p>
            <a:pPr lvl="1"/>
            <a:r>
              <a:rPr lang="en-US" dirty="0"/>
              <a:t>Head first design patterns</a:t>
            </a:r>
          </a:p>
          <a:p>
            <a:pPr lvl="1"/>
            <a:r>
              <a:rPr lang="en-US" dirty="0"/>
              <a:t>Python testing with </a:t>
            </a:r>
            <a:r>
              <a:rPr lang="en-US" dirty="0" err="1"/>
              <a:t>pytest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EC35-A5B6-B144-AC3F-612B9DED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93130D-FAB5-7F42-9EC1-B8C0E09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9FCA-1F02-7E44-BEDC-227AECC7AD9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Software Carpentry (</a:t>
            </a:r>
            <a:r>
              <a:rPr lang="en-US" dirty="0">
                <a:hlinkClick r:id="rId3"/>
              </a:rPr>
              <a:t>https://software-carpentry.org/lessons/</a:t>
            </a:r>
            <a:r>
              <a:rPr lang="en-US" dirty="0"/>
              <a:t>)</a:t>
            </a:r>
          </a:p>
          <a:p>
            <a:r>
              <a:rPr lang="en-US" dirty="0" err="1"/>
              <a:t>Leetcode</a:t>
            </a:r>
            <a:r>
              <a:rPr lang="en-US" dirty="0"/>
              <a:t> (Test your actual programming skills, learn new structures/algorithms)</a:t>
            </a:r>
          </a:p>
          <a:p>
            <a:r>
              <a:rPr lang="en-US" dirty="0" err="1"/>
              <a:t>Stackoverflow</a:t>
            </a:r>
            <a:r>
              <a:rPr lang="en-US" dirty="0"/>
              <a:t> (Let’s be honest, most of us couldn’t code without this)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A40B4-0073-8D49-B778-053DBB51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47C23-704A-B44E-8081-42025AE3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really make it this far in time?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6A72-532D-0A41-AA73-35C6762B1F0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Overall advice:</a:t>
            </a:r>
          </a:p>
          <a:p>
            <a:pPr lvl="1"/>
            <a:r>
              <a:rPr lang="en-US" dirty="0"/>
              <a:t>USE GIT</a:t>
            </a:r>
          </a:p>
          <a:p>
            <a:pPr lvl="1"/>
            <a:r>
              <a:rPr lang="en-US" dirty="0"/>
              <a:t>Learn the tools that are standard for developers</a:t>
            </a:r>
          </a:p>
          <a:p>
            <a:pPr lvl="1"/>
            <a:r>
              <a:rPr lang="en-US" dirty="0"/>
              <a:t>Implement testing and automation where you can</a:t>
            </a:r>
          </a:p>
          <a:p>
            <a:pPr lvl="1"/>
            <a:r>
              <a:rPr lang="en-US" dirty="0"/>
              <a:t>USE version control</a:t>
            </a:r>
          </a:p>
          <a:p>
            <a:pPr lvl="1"/>
            <a:r>
              <a:rPr lang="en-US" dirty="0"/>
              <a:t>Spend some time improving your toolbox, but not all of your time.</a:t>
            </a:r>
          </a:p>
          <a:p>
            <a:pPr lvl="2"/>
            <a:r>
              <a:rPr lang="en-US" dirty="0"/>
              <a:t>There is a balance between being more effective at working, and actually getting work done. </a:t>
            </a:r>
          </a:p>
          <a:p>
            <a:pPr lvl="1"/>
            <a:r>
              <a:rPr lang="en-US" dirty="0"/>
              <a:t>If you find yourself doing something laborious, ask yourself if there is a better way. </a:t>
            </a:r>
          </a:p>
          <a:p>
            <a:pPr lvl="2"/>
            <a:r>
              <a:rPr lang="en-US" dirty="0"/>
              <a:t>Better yet ask someone else</a:t>
            </a:r>
          </a:p>
          <a:p>
            <a:pPr lvl="1"/>
            <a:r>
              <a:rPr lang="en-US" dirty="0"/>
              <a:t>USE GIT</a:t>
            </a:r>
          </a:p>
          <a:p>
            <a:pPr lvl="1"/>
            <a:r>
              <a:rPr lang="en-US" dirty="0"/>
              <a:t>Spend some time at the beginning of projects thinking through how you’d set things up right. </a:t>
            </a:r>
          </a:p>
          <a:p>
            <a:pPr lvl="1"/>
            <a:r>
              <a:rPr lang="en-US" dirty="0"/>
              <a:t>Don’t be afraid to build a proof of concept and throw it away to understand the space better. </a:t>
            </a:r>
          </a:p>
          <a:p>
            <a:pPr lvl="1"/>
            <a:r>
              <a:rPr lang="en-US" dirty="0"/>
              <a:t>USE GIT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Version controlling Munki and AutoPkg">
            <a:extLst>
              <a:ext uri="{FF2B5EF4-FFF2-40B4-BE49-F238E27FC236}">
                <a16:creationId xmlns:a16="http://schemas.microsoft.com/office/drawing/2014/main" id="{3EF1E604-21C6-8D49-A4F2-404D2B9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8" y="2383969"/>
            <a:ext cx="5143502" cy="41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8F1C-C27D-2446-BB26-BA8FDE8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1C1A2-5084-9245-962E-552B4604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all the things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09114-8C69-E54C-914F-22ACFC7FDAB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6955971" cy="5486401"/>
          </a:xfrm>
        </p:spPr>
        <p:txBody>
          <a:bodyPr/>
          <a:lstStyle/>
          <a:p>
            <a:r>
              <a:rPr lang="en-US" dirty="0"/>
              <a:t>If you’re not using version control (git) then do that before anything else in this presentation</a:t>
            </a:r>
          </a:p>
          <a:p>
            <a:pPr lvl="1"/>
            <a:r>
              <a:rPr lang="en-US" dirty="0"/>
              <a:t>Seriously, it’s 2021 and there is no excuse not to be using version control</a:t>
            </a:r>
          </a:p>
          <a:p>
            <a:pPr lvl="2"/>
            <a:r>
              <a:rPr lang="en-US" dirty="0"/>
              <a:t>No really, It is that important</a:t>
            </a:r>
          </a:p>
          <a:p>
            <a:pPr lvl="3"/>
            <a:r>
              <a:rPr lang="en-US" dirty="0"/>
              <a:t>If the sad decreasing text size isn’t making you feel guilty and anxious about not using the single most important thing you can use then I guess I’ll have to sell you on its benefits.</a:t>
            </a:r>
          </a:p>
          <a:p>
            <a:pPr lvl="3"/>
            <a:r>
              <a:rPr lang="en-US" dirty="0"/>
              <a:t>But really, if you don’t use git this cute puppy will be depressed.</a:t>
            </a:r>
          </a:p>
          <a:p>
            <a:pPr marL="2194560" lvl="4" indent="0">
              <a:buNone/>
            </a:pPr>
            <a:endParaRPr lang="en-US" dirty="0"/>
          </a:p>
        </p:txBody>
      </p:sp>
      <p:pic>
        <p:nvPicPr>
          <p:cNvPr id="2052" name="Picture 4" descr="The Cutest Puppy Of The Day - 17 pics - Viralovers.com | Cute puppies, Cute  animals, Cute dogs">
            <a:extLst>
              <a:ext uri="{FF2B5EF4-FFF2-40B4-BE49-F238E27FC236}">
                <a16:creationId xmlns:a16="http://schemas.microsoft.com/office/drawing/2014/main" id="{D54097E5-097B-0646-B6BD-BBF9DB79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8" y="2057398"/>
            <a:ext cx="5486402" cy="548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4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7C463-CEE3-AD4F-9B4D-6461A78E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E8E0CB-D73E-1C40-A5BF-848AC5AA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Control:</a:t>
            </a:r>
            <a:r>
              <a:rPr lang="en-US" baseline="0" dirty="0"/>
              <a:t> Git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F5A4D-52DB-EF44-BE37-BF1999C5EC2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8045298" cy="5486401"/>
          </a:xfrm>
        </p:spPr>
        <p:txBody>
          <a:bodyPr/>
          <a:lstStyle/>
          <a:p>
            <a:r>
              <a:rPr lang="en-US" dirty="0"/>
              <a:t>Version control (here: git) is used to </a:t>
            </a:r>
          </a:p>
          <a:p>
            <a:pPr lvl="1"/>
            <a:r>
              <a:rPr lang="en-US" dirty="0"/>
              <a:t>Track changes in code</a:t>
            </a:r>
          </a:p>
          <a:p>
            <a:pPr lvl="1"/>
            <a:r>
              <a:rPr lang="en-US" dirty="0"/>
              <a:t>Back up to historical versions</a:t>
            </a:r>
          </a:p>
          <a:p>
            <a:pPr lvl="1"/>
            <a:r>
              <a:rPr lang="en-US" dirty="0"/>
              <a:t>Merge code with others</a:t>
            </a:r>
          </a:p>
          <a:p>
            <a:pPr lvl="1"/>
            <a:r>
              <a:rPr lang="en-US" dirty="0"/>
              <a:t>Recover from the inevitable dumb mistake</a:t>
            </a:r>
          </a:p>
          <a:p>
            <a:r>
              <a:rPr lang="en-US" dirty="0"/>
              <a:t>Multiple ways to use it but a common method is git flow (right)</a:t>
            </a:r>
          </a:p>
          <a:p>
            <a:r>
              <a:rPr lang="en-US" dirty="0"/>
              <a:t>Even if you’re not collaborating with others, trust me when I say git will save your bacon at least once. </a:t>
            </a:r>
          </a:p>
          <a:p>
            <a:r>
              <a:rPr lang="en-US" dirty="0"/>
              <a:t>It’s standard to use git + </a:t>
            </a:r>
            <a:r>
              <a:rPr lang="en-US" dirty="0" err="1"/>
              <a:t>github</a:t>
            </a:r>
            <a:r>
              <a:rPr lang="en-US" dirty="0"/>
              <a:t> nowadays to share code with other scientists. </a:t>
            </a:r>
          </a:p>
        </p:txBody>
      </p:sp>
      <p:pic>
        <p:nvPicPr>
          <p:cNvPr id="3074" name="Picture 2" descr="A successful Git branching model » nvie.com">
            <a:extLst>
              <a:ext uri="{FF2B5EF4-FFF2-40B4-BE49-F238E27FC236}">
                <a16:creationId xmlns:a16="http://schemas.microsoft.com/office/drawing/2014/main" id="{591905EA-ECB6-034E-B1D4-FA4D03E6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898" y="1581912"/>
            <a:ext cx="4756302" cy="63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0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E620F-E04A-E740-88F3-DA0B30F8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415B28-A79A-3447-A323-49A06D07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Unit/Regression/Functional 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41BF-F1D9-794E-B550-B24F53BBAFD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How do we ensure the code we write is correct? </a:t>
            </a:r>
          </a:p>
          <a:p>
            <a:r>
              <a:rPr lang="en-US" dirty="0"/>
              <a:t>Generally we try to implement unit test (also functional and regression tests)</a:t>
            </a:r>
          </a:p>
          <a:p>
            <a:r>
              <a:rPr lang="en-US" dirty="0"/>
              <a:t>The general idea is you write a test that your code should pass, and when developing you regularly run this set of tests. </a:t>
            </a:r>
          </a:p>
          <a:p>
            <a:pPr lvl="1"/>
            <a:r>
              <a:rPr lang="en-US" dirty="0"/>
              <a:t>In python look up and read the documentation for “</a:t>
            </a:r>
            <a:r>
              <a:rPr lang="en-US" dirty="0" err="1"/>
              <a:t>pytest</a:t>
            </a:r>
            <a:r>
              <a:rPr lang="en-US" dirty="0"/>
              <a:t>”. Other languages: </a:t>
            </a:r>
            <a:r>
              <a:rPr lang="en-US" dirty="0" err="1"/>
              <a:t>xunit</a:t>
            </a:r>
            <a:endParaRPr lang="en-US" dirty="0"/>
          </a:p>
          <a:p>
            <a:pPr lvl="1"/>
            <a:r>
              <a:rPr lang="en-US" dirty="0"/>
              <a:t>Similarly when you fix a bug, you write a test to make sure you don’t reintroduce it</a:t>
            </a:r>
          </a:p>
          <a:p>
            <a:endParaRPr lang="en-US" dirty="0"/>
          </a:p>
          <a:p>
            <a:r>
              <a:rPr lang="en-US" dirty="0" err="1"/>
              <a:t>Example:bad_math.py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EB057-92E1-804C-909C-F8491456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D7D8E6-A6C8-674E-8FC3-0B6F64DD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7819-7E8F-134F-B2A0-90A5F8E665D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How do you ensure others don’t break your tests or you don’t?</a:t>
            </a:r>
          </a:p>
          <a:p>
            <a:r>
              <a:rPr lang="en-US" dirty="0"/>
              <a:t>Generally we set our repositories up to auto-run all of our tests before any code can be committed </a:t>
            </a:r>
          </a:p>
          <a:p>
            <a:r>
              <a:rPr lang="en-US" dirty="0"/>
              <a:t>This is generally called continuous integration/Continuous Deployment (CI/CD). </a:t>
            </a:r>
          </a:p>
          <a:p>
            <a:pPr lvl="1"/>
            <a:r>
              <a:rPr lang="en-US" dirty="0"/>
              <a:t>There is a little bit more to it than this, but we don’t want to get into the weeds here</a:t>
            </a:r>
          </a:p>
          <a:p>
            <a:pPr lvl="1"/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pPr marL="548640" lvl="1" indent="0">
              <a:buNone/>
            </a:pPr>
            <a:r>
              <a:rPr lang="en-US" dirty="0"/>
              <a:t>Example: </a:t>
            </a:r>
            <a:r>
              <a:rPr lang="en-US" dirty="0" err="1"/>
              <a:t>Pydsd</a:t>
            </a:r>
            <a:r>
              <a:rPr lang="en-US" dirty="0"/>
              <a:t> Travis CI Integration </a:t>
            </a:r>
          </a:p>
        </p:txBody>
      </p:sp>
    </p:spTree>
    <p:extLst>
      <p:ext uri="{BB962C8B-B14F-4D97-AF65-F5344CB8AC3E}">
        <p14:creationId xmlns:p14="http://schemas.microsoft.com/office/powerpoint/2010/main" val="15112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566EE2-CF11-8A46-88FB-829B3CF4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244A32-89B9-2B42-BA2C-76737BAA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Sharpen your tools!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4CA14-D9BB-4C46-BBEE-E207BA394B7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4000" dirty="0"/>
              <a:t>“If I only had an hour to chop down a </a:t>
            </a:r>
            <a:r>
              <a:rPr lang="en-US" sz="4000" b="1" dirty="0"/>
              <a:t>tree</a:t>
            </a:r>
            <a:r>
              <a:rPr lang="en-US" sz="4000" dirty="0"/>
              <a:t>, I would spend the first 45 minutes </a:t>
            </a:r>
            <a:r>
              <a:rPr lang="en-US" sz="4000" b="1" dirty="0"/>
              <a:t>sharpening</a:t>
            </a:r>
            <a:r>
              <a:rPr lang="en-US" sz="4000" dirty="0"/>
              <a:t> my </a:t>
            </a:r>
            <a:r>
              <a:rPr lang="en-US" sz="4000" b="1" dirty="0"/>
              <a:t>axe</a:t>
            </a:r>
            <a:r>
              <a:rPr lang="en-US" sz="4000" dirty="0"/>
              <a:t>.” – Abraham Lincoln.</a:t>
            </a:r>
          </a:p>
          <a:p>
            <a:r>
              <a:rPr lang="en-US" sz="4000" dirty="0"/>
              <a:t>Don’t waste all your time on it, but sharpen the tools you use everyday:</a:t>
            </a:r>
          </a:p>
          <a:p>
            <a:pPr lvl="1"/>
            <a:r>
              <a:rPr lang="en-US" sz="3600" dirty="0"/>
              <a:t>Editors</a:t>
            </a:r>
          </a:p>
          <a:p>
            <a:pPr lvl="1"/>
            <a:r>
              <a:rPr lang="en-US" sz="3600" dirty="0"/>
              <a:t>Shell</a:t>
            </a:r>
          </a:p>
          <a:p>
            <a:r>
              <a:rPr lang="en-US" sz="4000" dirty="0"/>
              <a:t>Developing skill with these tools speeds up every </a:t>
            </a:r>
            <a:r>
              <a:rPr lang="en-US" sz="4000" dirty="0" err="1"/>
              <a:t>othr</a:t>
            </a:r>
            <a:r>
              <a:rPr lang="en-US" sz="4000" dirty="0"/>
              <a:t> aspect of your work.</a:t>
            </a:r>
          </a:p>
          <a:p>
            <a:pPr lvl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122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E9387-5E5D-1043-9AD1-40F493FA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4D3D1-FDEC-AC42-AE05-F6D1CB30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8E2A17-E19D-2743-9C42-84AC6DE96E1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You can speed up development by using better tools, and learning to use these well. </a:t>
            </a:r>
          </a:p>
          <a:p>
            <a:r>
              <a:rPr lang="en-US" dirty="0"/>
              <a:t>If using vim/emacs learn to use the built in commands</a:t>
            </a:r>
          </a:p>
          <a:p>
            <a:pPr lvl="1" fontAlgn="base"/>
            <a:r>
              <a:rPr lang="en-US" dirty="0" err="1"/>
              <a:t>Ie</a:t>
            </a:r>
            <a:r>
              <a:rPr lang="en-US" dirty="0"/>
              <a:t>. “:%s/^\(Martin\)/</a:t>
            </a:r>
            <a:r>
              <a:rPr lang="en-US" dirty="0" err="1"/>
              <a:t>Mr</a:t>
            </a:r>
            <a:r>
              <a:rPr lang="en-US" dirty="0"/>
              <a:t> \1 Wicks/g”</a:t>
            </a:r>
          </a:p>
          <a:p>
            <a:r>
              <a:rPr lang="en-US" dirty="0"/>
              <a:t>When editing larger codebases, it can be worth it to switch to a proper IDE. </a:t>
            </a:r>
          </a:p>
          <a:p>
            <a:r>
              <a:rPr lang="en-US" dirty="0"/>
              <a:t>On the light side this can be something like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r>
              <a:rPr lang="en-US" dirty="0"/>
              <a:t>It can be worth it to truly learn tools like </a:t>
            </a:r>
            <a:r>
              <a:rPr lang="en-US" dirty="0" err="1"/>
              <a:t>pycharm</a:t>
            </a:r>
            <a:r>
              <a:rPr lang="en-US" dirty="0"/>
              <a:t> however (for python) or the equivalent for your language. </a:t>
            </a:r>
          </a:p>
          <a:p>
            <a:pPr lvl="1"/>
            <a:r>
              <a:rPr lang="en-US" dirty="0"/>
              <a:t>Makes it easier to refactor, debug, visualize, etc.</a:t>
            </a:r>
          </a:p>
          <a:p>
            <a:r>
              <a:rPr lang="en-US" dirty="0"/>
              <a:t>The better understanding	an IDE gives can make it faster to code and find bugs.  </a:t>
            </a:r>
          </a:p>
          <a:p>
            <a:pPr lvl="1"/>
            <a:r>
              <a:rPr lang="en-US" dirty="0"/>
              <a:t>Especially for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33503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F8EA4-5B82-1B4A-8E23-DF41A2A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E187DA-DF24-7B4F-9BD3-924DF352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9E4C16-AE23-5B40-BC2D-F709733CBA69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Many of us find bugs through “debugging by </a:t>
            </a:r>
            <a:r>
              <a:rPr lang="en-US" dirty="0" err="1"/>
              <a:t>printf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Which is to say randomly printing out values where we think errors are.</a:t>
            </a:r>
          </a:p>
          <a:p>
            <a:r>
              <a:rPr lang="en-US" dirty="0"/>
              <a:t>There is a much better way!</a:t>
            </a:r>
          </a:p>
        </p:txBody>
      </p:sp>
      <p:pic>
        <p:nvPicPr>
          <p:cNvPr id="4098" name="Picture 2" descr="What debug? A Beginners Guide to Navigating Errors in Your Rails App | by  Chine Anikwe | Medium">
            <a:extLst>
              <a:ext uri="{FF2B5EF4-FFF2-40B4-BE49-F238E27FC236}">
                <a16:creationId xmlns:a16="http://schemas.microsoft.com/office/drawing/2014/main" id="{1928372A-87F4-A34C-AC81-2209863F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648529"/>
            <a:ext cx="4123871" cy="41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D3F6FD5-BEC9-A14B-805A-FB89FBE410F7}" vid="{AAFA54BB-733B-004E-AAF9-DEAAA4944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4683</TotalTime>
  <Words>1935</Words>
  <Application>Microsoft Macintosh PowerPoint</Application>
  <PresentationFormat>Custom</PresentationFormat>
  <Paragraphs>219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PNNL_Option_4</vt:lpstr>
      <vt:lpstr>Software Carpentry</vt:lpstr>
      <vt:lpstr>What is even the purpose of this talk? </vt:lpstr>
      <vt:lpstr>Version control all the things</vt:lpstr>
      <vt:lpstr>Version Control: Git</vt:lpstr>
      <vt:lpstr>Unit/Regression/Functional Tests</vt:lpstr>
      <vt:lpstr>Continuous Integration</vt:lpstr>
      <vt:lpstr>Sharpen your tools!</vt:lpstr>
      <vt:lpstr>Integrated Development Environment</vt:lpstr>
      <vt:lpstr>Debuggers</vt:lpstr>
      <vt:lpstr>Debuggers</vt:lpstr>
      <vt:lpstr>PowerPoint Presentation</vt:lpstr>
      <vt:lpstr>Refactoring</vt:lpstr>
      <vt:lpstr>Example: Extract Function</vt:lpstr>
      <vt:lpstr>Design Patterns</vt:lpstr>
      <vt:lpstr>Docker</vt:lpstr>
      <vt:lpstr>Vagrant</vt:lpstr>
      <vt:lpstr>Profiling</vt:lpstr>
      <vt:lpstr>Documentation: Sphinx</vt:lpstr>
      <vt:lpstr>Linting/Autoformatting </vt:lpstr>
      <vt:lpstr>Sharing Code</vt:lpstr>
      <vt:lpstr>Books: </vt:lpstr>
      <vt:lpstr>Online Resources</vt:lpstr>
      <vt:lpstr>Did we really make it this far in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Carpentry</dc:title>
  <dc:creator>Hardin, Joseph C</dc:creator>
  <cp:lastModifiedBy>Hardin, Joseph C</cp:lastModifiedBy>
  <cp:revision>4</cp:revision>
  <dcterms:created xsi:type="dcterms:W3CDTF">2021-03-29T16:44:40Z</dcterms:created>
  <dcterms:modified xsi:type="dcterms:W3CDTF">2021-04-27T18:47:09Z</dcterms:modified>
</cp:coreProperties>
</file>