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9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4" r:id="rId5"/>
    <p:sldId id="265" r:id="rId6"/>
    <p:sldId id="266" r:id="rId7"/>
    <p:sldId id="269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68" r:id="rId20"/>
    <p:sldId id="26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605E"/>
    <a:srgbClr val="000066"/>
    <a:srgbClr val="008080"/>
    <a:srgbClr val="777777"/>
    <a:srgbClr val="CB7023"/>
    <a:srgbClr val="737373"/>
    <a:srgbClr val="C9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-22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45E99A56-194B-3E49-876E-4C49373DFE6D}" type="datetime1">
              <a:rPr lang="en-US"/>
              <a:pPr/>
              <a:t>11/21/16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7CEB86DE-B7BD-9A4B-98E3-876207C57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9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412863-D8B9-5E47-A361-09E0A6AB2B5C}" type="datetime1">
              <a:rPr lang="en-US"/>
              <a:pPr/>
              <a:t>11/21/16</a:t>
            </a:fld>
            <a:endParaRPr lang="en-US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4C1CC9-0188-D049-8BBB-99FAD7CEF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963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1E448BA7-F913-CE4D-A7D6-43F24566B3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C6EBF707-C64C-2547-93A5-84C4F1EE50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81CB9046-AABA-ED45-810F-557AC6038E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AD004502-D362-B544-AE6F-68D324D68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11B47556-FABA-8F4F-9668-522D0B49D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0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E5F978-C28D-8142-AE08-E9E27B5339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A1D76594-5F21-AA41-9FFA-44F334ED1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F6A44ADA-BBBD-6B4E-9C2B-DDC01D020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DD5A71E2-D77E-EC41-9969-74DE2F3E5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5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24F598-A4EB-4A4A-B735-9ED14CBE9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4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AC22D8-E38A-0640-8360-7825A8F7D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F4F7A0FA-9673-3D41-A1D2-12EE9C223C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9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FA0741-E32D-C648-B963-67CEB4D0B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4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E74566-F5AB-DD46-831F-9697201EE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2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D8055-29A6-034E-85B1-2947E08A2A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4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EA8BDB-A6BB-554A-AF27-303E1D027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5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20417C6D-C85F-4441-A51E-F34D7DD9A1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9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B7359E-5AD6-574D-8089-8ADB98F2AA82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DD88-D4D1-9449-B58D-8B0C9F00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7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B2415-5E13-3841-AAD3-3C50DD104553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7BB13-81AB-A347-BEB8-747B237EC9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E1A40C-6341-BF48-B657-8EB699BFE123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495A0-9959-4847-A544-EC3FAFF9B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1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BB444B-E499-8A49-8D31-F956CBD1F5AC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4BF32-9D10-A34C-9FFA-1974DDAE7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0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F56CE4-7ED5-7D48-8BD9-A3AD40B830C5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4A427-AE46-7743-B73D-F4915D54F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8766782E-BDC5-EF4C-93CD-19EB3345A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8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DE581-EEF1-C54C-9DAA-63E937CC707F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DE88F-E4E7-1245-B1BF-51EECF6D48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5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1ABCAB-81C9-FC47-9FAC-0011912A94EB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F5A4C-9A61-C247-8502-C7781B79D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53C3A-C842-5E46-845C-EF10EE6F8F23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C87F9-A4F2-174B-9A2D-DA5038284B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5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ED58F-39CE-DE41-AC57-CBFA625E1C94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B14C-5A39-A945-9927-070B6F25ED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E2D4-7D34-A947-B89B-A7E736CE409F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99A80-9452-9941-ABD7-FFE935F230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8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878BF-9C29-C441-B4F9-B4FB556BFFAD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236FB-B23D-6241-878E-CDF624002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F4192321-EE59-AD4E-8755-67D1E9246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70F08625-506A-434D-A0CA-8A6D9C191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E4CF424F-F98D-AF4F-86F0-B3C64533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0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63233419-86D0-5847-B48B-D1AB07176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CABE8183-FC92-CA47-8B47-C7F347965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5796D4B-451E-1A43-B707-C0240B08A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1BFF238-88A6-B74F-B5CE-DC59207FC6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  <p:sldLayoutId id="2147484781" r:id="rId12"/>
    <p:sldLayoutId id="2147484782" r:id="rId13"/>
    <p:sldLayoutId id="2147484783" r:id="rId14"/>
    <p:sldLayoutId id="2147484784" r:id="rId15"/>
    <p:sldLayoutId id="2147484785" r:id="rId16"/>
    <p:sldLayoutId id="2147484786" r:id="rId17"/>
    <p:sldLayoutId id="2147484787" r:id="rId18"/>
    <p:sldLayoutId id="2147484788" r:id="rId19"/>
    <p:sldLayoutId id="2147484789" r:id="rId20"/>
    <p:sldLayoutId id="2147484790" r:id="rId21"/>
    <p:sldLayoutId id="2147484791" r:id="rId22"/>
    <p:sldLayoutId id="2147484792" r:id="rId23"/>
    <p:sldLayoutId id="2147484793" r:id="rId2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 charset="0"/>
        </a:defRPr>
      </a:lvl1pPr>
      <a:lvl2pPr marL="742950" indent="-28575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22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6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B366A61-E945-554D-8108-7B53AD0A54EE}" type="datetimeFigureOut">
              <a:rPr lang="en-US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0965BF9-0E3A-A34C-AA23-B4D3F605F5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urcetreeap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/" TargetMode="External"/><Relationship Id="rId4" Type="http://schemas.openxmlformats.org/officeDocument/2006/relationships/hyperlink" Target="https://help.github.com/articles/good-resources-for-learning-git-and-githu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carpentry.github.io/git-novic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</a:rPr>
              <a:t>Git</a:t>
            </a:r>
            <a:r>
              <a:rPr lang="en-US" dirty="0" smtClean="0">
                <a:latin typeface="Arial" charset="0"/>
                <a:ea typeface="ＭＳ Ｐゴシック" charset="0"/>
              </a:rPr>
              <a:t> and </a:t>
            </a:r>
            <a:r>
              <a:rPr lang="en-US" dirty="0" err="1" smtClean="0">
                <a:latin typeface="Arial" charset="0"/>
                <a:ea typeface="ＭＳ Ｐゴシック" charset="0"/>
              </a:rPr>
              <a:t>Github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A </a:t>
            </a:r>
            <a:r>
              <a:rPr lang="en-US" b="1" dirty="0" smtClean="0">
                <a:latin typeface="Arial" charset="0"/>
                <a:ea typeface="ＭＳ Ｐゴシック" charset="0"/>
              </a:rPr>
              <a:t>Very</a:t>
            </a:r>
            <a:r>
              <a:rPr lang="en-US" dirty="0" smtClean="0">
                <a:latin typeface="Arial" charset="0"/>
                <a:ea typeface="ＭＳ Ｐゴシック" charset="0"/>
              </a:rPr>
              <a:t> short primer for the CMDV team.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6A4CA0-EAD3-FC48-BAF5-1A9F8785A3E5}" type="slidenum">
              <a:rPr lang="en-US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check this change into the repository.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commit”</a:t>
            </a:r>
          </a:p>
          <a:p>
            <a:pPr lvl="1"/>
            <a:r>
              <a:rPr lang="en-US" dirty="0" smtClean="0"/>
              <a:t>Add a commit message then save and exit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status” now shows nothing to commit</a:t>
            </a:r>
          </a:p>
          <a:p>
            <a:r>
              <a:rPr lang="en-US" dirty="0" smtClean="0"/>
              <a:t>Let’s repeat this process with a second file, and also modify the first.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status” shows one change not staged, and one untracked.</a:t>
            </a:r>
          </a:p>
          <a:p>
            <a:r>
              <a:rPr lang="en-US" dirty="0" smtClean="0"/>
              <a:t>Let’s stage and commit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and 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log” shows you the commit history</a:t>
            </a:r>
          </a:p>
          <a:p>
            <a:r>
              <a:rPr lang="en-US" dirty="0" smtClean="0"/>
              <a:t>Each commit shows a commit has(Long string of letters and numbers)</a:t>
            </a:r>
          </a:p>
          <a:p>
            <a:r>
              <a:rPr lang="en-US" dirty="0" smtClean="0"/>
              <a:t>Let’s go back to our first commit.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checkout b9ecda804 </a:t>
            </a:r>
            <a:r>
              <a:rPr lang="en-US" dirty="0" err="1" smtClean="0"/>
              <a:t>test.py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Nope we like the newer version better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checkout – </a:t>
            </a:r>
            <a:r>
              <a:rPr lang="en-US" dirty="0" err="1" smtClean="0"/>
              <a:t>test.py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don’t want certain files in </a:t>
            </a:r>
            <a:r>
              <a:rPr lang="en-US" dirty="0" err="1" smtClean="0"/>
              <a:t>git</a:t>
            </a:r>
            <a:r>
              <a:rPr lang="en-US" dirty="0" smtClean="0"/>
              <a:t> (Think .</a:t>
            </a:r>
            <a:r>
              <a:rPr lang="en-US" dirty="0" err="1" smtClean="0"/>
              <a:t>swp</a:t>
            </a:r>
            <a:r>
              <a:rPr lang="en-US" dirty="0" smtClean="0"/>
              <a:t> files, or compiled object files)</a:t>
            </a:r>
          </a:p>
          <a:p>
            <a:r>
              <a:rPr lang="en-US" dirty="0" smtClean="0"/>
              <a:t>You can enter wildcards into .</a:t>
            </a:r>
            <a:r>
              <a:rPr lang="en-US" dirty="0" err="1" smtClean="0"/>
              <a:t>gitignore</a:t>
            </a:r>
            <a:r>
              <a:rPr lang="en-US" dirty="0" smtClean="0"/>
              <a:t>. Let’s ignore .</a:t>
            </a:r>
            <a:r>
              <a:rPr lang="en-US" dirty="0" err="1" smtClean="0"/>
              <a:t>pyc</a:t>
            </a:r>
            <a:r>
              <a:rPr lang="en-US" dirty="0" smtClean="0"/>
              <a:t> files here.</a:t>
            </a:r>
          </a:p>
          <a:p>
            <a:r>
              <a:rPr lang="en-US" dirty="0" smtClean="0"/>
              <a:t>“vim .</a:t>
            </a:r>
            <a:r>
              <a:rPr lang="en-US" dirty="0" err="1" smtClean="0"/>
              <a:t>gitignore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two parallel versions of code?</a:t>
            </a:r>
          </a:p>
          <a:p>
            <a:pPr lvl="1"/>
            <a:r>
              <a:rPr lang="en-US" dirty="0" smtClean="0"/>
              <a:t>Maybe to test out a weird idea, or apply a </a:t>
            </a:r>
            <a:r>
              <a:rPr lang="en-US" dirty="0" err="1" smtClean="0"/>
              <a:t>bugfix</a:t>
            </a:r>
            <a:endParaRPr lang="en-US" dirty="0" smtClean="0"/>
          </a:p>
          <a:p>
            <a:r>
              <a:rPr lang="en-US" dirty="0" smtClean="0"/>
              <a:t>We create a branch. Think of it as an alternate history.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a_weird_change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 we can work on the repository without affecting “master”</a:t>
            </a:r>
          </a:p>
          <a:p>
            <a:r>
              <a:rPr lang="en-US" dirty="0" smtClean="0"/>
              <a:t>When we’re ready, we merge it back over into master.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checkout master; 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a_weird_change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branches on another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53" y="1205289"/>
            <a:ext cx="8186738" cy="3575050"/>
          </a:xfrm>
        </p:spPr>
        <p:txBody>
          <a:bodyPr/>
          <a:lstStyle/>
          <a:p>
            <a:r>
              <a:rPr lang="en-US" dirty="0" smtClean="0"/>
              <a:t>We can pull code between our version of a repository and someone </a:t>
            </a:r>
            <a:r>
              <a:rPr lang="en-US" dirty="0" err="1" smtClean="0"/>
              <a:t>elses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use </a:t>
            </a:r>
            <a:r>
              <a:rPr lang="en-US" dirty="0" err="1" smtClean="0"/>
              <a:t>Github</a:t>
            </a:r>
            <a:r>
              <a:rPr lang="en-US" dirty="0" smtClean="0"/>
              <a:t> as a go-between for this.</a:t>
            </a:r>
          </a:p>
          <a:p>
            <a:r>
              <a:rPr lang="en-US" dirty="0" smtClean="0"/>
              <a:t> “</a:t>
            </a:r>
            <a:r>
              <a:rPr lang="en-US" dirty="0" err="1" smtClean="0"/>
              <a:t>git</a:t>
            </a:r>
            <a:r>
              <a:rPr lang="en-US" dirty="0" smtClean="0"/>
              <a:t> clone” – Copy a repository to your computer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pull” – Pull a new version of a remote repository to your computer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push” – Push a new version of your repository to a remote</a:t>
            </a:r>
          </a:p>
          <a:p>
            <a:r>
              <a:rPr lang="en-US" dirty="0" smtClean="0"/>
              <a:t>Terminology: Pull request. On </a:t>
            </a:r>
            <a:r>
              <a:rPr lang="en-US" dirty="0" err="1" smtClean="0"/>
              <a:t>github</a:t>
            </a:r>
            <a:r>
              <a:rPr lang="en-US" dirty="0" smtClean="0"/>
              <a:t> you can request someone pulls your changes into their projects. Better etiquette than just doing it yourself on shared projects.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merging, if two people change the same line you can get a merge </a:t>
            </a:r>
            <a:r>
              <a:rPr lang="en-US" dirty="0" err="1" smtClean="0"/>
              <a:t>conflcit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 through the software carpentry material to cover this, we won’t have time here.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/articles/resolving-a-merge-conflict-from-the-command-line/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commandline</a:t>
            </a:r>
            <a:r>
              <a:rPr lang="en-US" dirty="0" smtClean="0"/>
              <a:t> is more powerful but…</a:t>
            </a:r>
          </a:p>
          <a:p>
            <a:pPr lvl="1"/>
            <a:r>
              <a:rPr lang="en-US" dirty="0" smtClean="0"/>
              <a:t>GUI’s might be easier.</a:t>
            </a:r>
          </a:p>
          <a:p>
            <a:r>
              <a:rPr lang="en-US" dirty="0" smtClean="0"/>
              <a:t>If your OS is Mac or Windows</a:t>
            </a:r>
          </a:p>
          <a:p>
            <a:pPr lvl="1"/>
            <a:r>
              <a:rPr lang="en-US" dirty="0" err="1" smtClean="0"/>
              <a:t>Sourcetree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https://www.sourcetreeapp.com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smtClean="0"/>
              <a:t>If your OS is Linux</a:t>
            </a:r>
          </a:p>
          <a:p>
            <a:pPr lvl="1"/>
            <a:r>
              <a:rPr lang="en-US" dirty="0" err="1" smtClean="0"/>
              <a:t>Smartgit</a:t>
            </a:r>
            <a:r>
              <a:rPr lang="en-US" dirty="0" smtClean="0"/>
              <a:t>, </a:t>
            </a:r>
            <a:r>
              <a:rPr lang="en-US" dirty="0" err="1" smtClean="0"/>
              <a:t>tig</a:t>
            </a:r>
            <a:r>
              <a:rPr lang="en-US" dirty="0" smtClean="0"/>
              <a:t>, </a:t>
            </a:r>
            <a:r>
              <a:rPr lang="en-US" dirty="0" err="1" smtClean="0"/>
              <a:t>gitk</a:t>
            </a:r>
            <a:r>
              <a:rPr lang="en-US" dirty="0" smtClean="0"/>
              <a:t>, </a:t>
            </a:r>
            <a:r>
              <a:rPr lang="en-US" dirty="0" err="1" smtClean="0"/>
              <a:t>gitcola</a:t>
            </a:r>
            <a:r>
              <a:rPr lang="en-US" dirty="0" smtClean="0"/>
              <a:t>, take your choice</a:t>
            </a:r>
          </a:p>
          <a:p>
            <a:r>
              <a:rPr lang="en-US" dirty="0" smtClean="0"/>
              <a:t>If your OS is </a:t>
            </a:r>
            <a:r>
              <a:rPr lang="en-US" dirty="0" err="1" smtClean="0"/>
              <a:t>emacs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Magit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5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neat </a:t>
            </a:r>
            <a:r>
              <a:rPr lang="en-US" dirty="0" err="1" smtClean="0"/>
              <a:t>git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very powerful. Spend some time looking up the following commands.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   (Create difference sets between two revisions)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blame    (See who wrote a particular line of code)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bisect     (Automate finding of bugs)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help 		(help)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	   (temporarily store changes)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    (Rewrite history)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80" y="969733"/>
            <a:ext cx="8186738" cy="3575050"/>
          </a:xfrm>
        </p:spPr>
        <p:txBody>
          <a:bodyPr/>
          <a:lstStyle/>
          <a:p>
            <a:r>
              <a:rPr lang="en-US" dirty="0" smtClean="0"/>
              <a:t>Software Carpentry – Version Control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https://swcarpentry.github.io/git-novice/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cheat sheet</a:t>
            </a:r>
          </a:p>
          <a:p>
            <a:pPr lvl="1"/>
            <a:r>
              <a:rPr lang="en-US" dirty="0" smtClean="0">
                <a:hlinkClick r:id="rId3"/>
              </a:rPr>
              <a:t>https://www.git-tower.com/blog/git-cheat-sheet/</a:t>
            </a:r>
            <a:r>
              <a:rPr lang="en-US" dirty="0" smtClean="0"/>
              <a:t>	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git-scm.com</a:t>
            </a:r>
            <a:r>
              <a:rPr lang="en-US" dirty="0" smtClean="0"/>
              <a:t>/downloads	</a:t>
            </a:r>
          </a:p>
          <a:p>
            <a:r>
              <a:rPr lang="en-US" dirty="0" smtClean="0"/>
              <a:t>Master Resource List:</a:t>
            </a:r>
          </a:p>
          <a:p>
            <a:pPr lvl="1"/>
            <a:r>
              <a:rPr lang="en-US" dirty="0" smtClean="0">
                <a:hlinkClick r:id="rId4"/>
              </a:rPr>
              <a:t>https://help.github.com/articles/good-resources-for-learning-git-and-github/</a:t>
            </a:r>
            <a:r>
              <a:rPr lang="en-US" dirty="0" smtClean="0"/>
              <a:t>	</a:t>
            </a:r>
          </a:p>
          <a:p>
            <a:r>
              <a:rPr lang="en-US" dirty="0" smtClean="0"/>
              <a:t>Interactive tutorial (highly recommended)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80AE7E-5384-0946-BE42-37D3C31D2B5B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What is </a:t>
            </a:r>
            <a:r>
              <a:rPr lang="en-US" dirty="0" err="1" smtClean="0">
                <a:latin typeface="Arial" charset="0"/>
                <a:ea typeface="ＭＳ Ｐゴシック" charset="0"/>
              </a:rPr>
              <a:t>git</a:t>
            </a:r>
            <a:r>
              <a:rPr lang="en-US" dirty="0" smtClean="0">
                <a:latin typeface="Arial" charset="0"/>
                <a:ea typeface="ＭＳ Ｐゴシック" charset="0"/>
              </a:rPr>
              <a:t>? 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" t="2005" r="-1303" b="-642"/>
          <a:stretch/>
        </p:blipFill>
        <p:spPr>
          <a:xfrm>
            <a:off x="2663052" y="1123345"/>
            <a:ext cx="4015063" cy="5236035"/>
          </a:xfrm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66DBAE-41ED-8D43-AE99-74C507D21AA8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8" y="1041396"/>
            <a:ext cx="8186738" cy="4560733"/>
          </a:xfrm>
        </p:spPr>
        <p:txBody>
          <a:bodyPr/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is a distributed version control system.</a:t>
            </a:r>
          </a:p>
          <a:p>
            <a:pPr lvl="1"/>
            <a:r>
              <a:rPr lang="en-US" sz="2000" dirty="0" smtClean="0"/>
              <a:t>Think CVS, RCS, or SVN without a central server.</a:t>
            </a:r>
          </a:p>
          <a:p>
            <a:r>
              <a:rPr lang="en-US" sz="2000" dirty="0" smtClean="0"/>
              <a:t>It’s a way of tracking changes (commits) to a document, whether that document be a latex file, a code file, or any other text file. </a:t>
            </a:r>
          </a:p>
          <a:p>
            <a:r>
              <a:rPr lang="en-US" sz="2000" dirty="0" smtClean="0"/>
              <a:t>If two people change the same file (and there are no conflicts between their changes), </a:t>
            </a:r>
            <a:r>
              <a:rPr lang="en-US" sz="2000" dirty="0" err="1" smtClean="0"/>
              <a:t>git</a:t>
            </a:r>
            <a:r>
              <a:rPr lang="en-US" sz="2000" dirty="0" smtClean="0"/>
              <a:t> can apply both changes together (merging)</a:t>
            </a:r>
          </a:p>
          <a:p>
            <a:r>
              <a:rPr lang="en-US" sz="2000" dirty="0" smtClean="0"/>
              <a:t>You can track code changes through time, and backup to old versions</a:t>
            </a:r>
          </a:p>
          <a:p>
            <a:pPr lvl="1"/>
            <a:r>
              <a:rPr lang="en-US" sz="2000" dirty="0" smtClean="0"/>
              <a:t>You can also have multiple simultaneous versions going at one time (Branches) and automate merging of these</a:t>
            </a:r>
          </a:p>
          <a:p>
            <a:r>
              <a:rPr lang="en-US" sz="2000" dirty="0" smtClean="0"/>
              <a:t>Code is stored in repositories. One repository might be a set of code for processing </a:t>
            </a:r>
            <a:r>
              <a:rPr lang="en-US" sz="2000" dirty="0" err="1" smtClean="0"/>
              <a:t>disdrometer</a:t>
            </a:r>
            <a:r>
              <a:rPr lang="en-US" sz="2000" dirty="0" smtClean="0"/>
              <a:t> data, while another may be a set of model analysis and visualization routines.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 complex </a:t>
            </a:r>
            <a:r>
              <a:rPr lang="en-US" dirty="0" err="1" smtClean="0"/>
              <a:t>git</a:t>
            </a:r>
            <a:r>
              <a:rPr lang="en-US" dirty="0" smtClean="0"/>
              <a:t> workflow.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0740" r="-3074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CMDV?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git</a:t>
            </a:r>
            <a:r>
              <a:rPr lang="en-US" dirty="0" smtClean="0"/>
              <a:t> as our official version control system for code.</a:t>
            </a:r>
          </a:p>
          <a:p>
            <a:pPr lvl="1"/>
            <a:r>
              <a:rPr lang="en-US" dirty="0" smtClean="0"/>
              <a:t>Not data. </a:t>
            </a:r>
          </a:p>
          <a:p>
            <a:r>
              <a:rPr lang="en-US" dirty="0" smtClean="0"/>
              <a:t>We felt it was necessary to have a brief primer on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will not be enough to teach you everything. Merely an introduction. Normally an introduction is ~3 hours.</a:t>
            </a:r>
          </a:p>
          <a:p>
            <a:pPr lvl="1"/>
            <a:r>
              <a:rPr lang="en-US" dirty="0" smtClean="0"/>
              <a:t>The goal is to give you the “flavor”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references at end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software program</a:t>
            </a:r>
          </a:p>
          <a:p>
            <a:r>
              <a:rPr lang="en-US" dirty="0" smtClean="0"/>
              <a:t>We will use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as our central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Kai will present more on this later.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 – Initializing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hypothetical project that tells us hello world</a:t>
            </a:r>
          </a:p>
          <a:p>
            <a:r>
              <a:rPr lang="en-US" dirty="0" smtClean="0"/>
              <a:t>First we initialize a repository in our project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cmdv_hello</a:t>
            </a:r>
            <a:r>
              <a:rPr lang="en-US" dirty="0"/>
              <a:t> </a:t>
            </a:r>
            <a:r>
              <a:rPr lang="en-US" dirty="0" smtClean="0"/>
              <a:t>; cd </a:t>
            </a:r>
            <a:r>
              <a:rPr lang="en-US" dirty="0" err="1" smtClean="0"/>
              <a:t>cmdv_hello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.”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stores everything in a hidden directory .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file to track</a:t>
            </a:r>
          </a:p>
          <a:p>
            <a:r>
              <a:rPr lang="en-US" dirty="0" smtClean="0"/>
              <a:t>“touch </a:t>
            </a:r>
            <a:r>
              <a:rPr lang="en-US" dirty="0" err="1" smtClean="0"/>
              <a:t>test.py</a:t>
            </a:r>
            <a:r>
              <a:rPr lang="en-US" dirty="0" smtClean="0"/>
              <a:t>; vim </a:t>
            </a:r>
            <a:r>
              <a:rPr lang="en-US" dirty="0" err="1" smtClean="0"/>
              <a:t>test.py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Insert into this file “print(‘Hello World’)”</a:t>
            </a:r>
          </a:p>
          <a:p>
            <a:r>
              <a:rPr lang="en-US" dirty="0" smtClean="0"/>
              <a:t>Now let’s look at the status of our repository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status”</a:t>
            </a:r>
          </a:p>
          <a:p>
            <a:pPr lvl="1"/>
            <a:r>
              <a:rPr lang="en-US" dirty="0" smtClean="0"/>
              <a:t>We see we have one untracked file. </a:t>
            </a:r>
          </a:p>
          <a:p>
            <a:r>
              <a:rPr lang="en-US" dirty="0" smtClean="0"/>
              <a:t>Let’s add this file to be tracked.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test.py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Let’s check status again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status”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just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has three “areas” for files.</a:t>
            </a:r>
          </a:p>
          <a:p>
            <a:r>
              <a:rPr lang="en-US" dirty="0" smtClean="0"/>
              <a:t>The first is the working directory. These are the files in the directory being tracked.</a:t>
            </a:r>
          </a:p>
          <a:p>
            <a:r>
              <a:rPr lang="en-US" dirty="0" smtClean="0"/>
              <a:t>The second is staging. These files have had a </a:t>
            </a:r>
            <a:r>
              <a:rPr lang="en-US" dirty="0" err="1" smtClean="0"/>
              <a:t>changeset</a:t>
            </a:r>
            <a:r>
              <a:rPr lang="en-US" dirty="0" smtClean="0"/>
              <a:t> “staged” for checking in.</a:t>
            </a:r>
          </a:p>
          <a:p>
            <a:r>
              <a:rPr lang="en-US" dirty="0" smtClean="0"/>
              <a:t>The third is committed. These are changes that have now been added for the repository.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add” stages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7A0FA-9673-3D41-A1D2-12EE9C223C4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28" y="4128725"/>
            <a:ext cx="3881843" cy="1360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9596" y="5403190"/>
            <a:ext cx="339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(https://</a:t>
            </a:r>
            <a:r>
              <a:rPr lang="en-US" sz="1400" dirty="0" err="1" smtClean="0"/>
              <a:t>swcarpentry.github.io</a:t>
            </a:r>
            <a:r>
              <a:rPr lang="en-US" sz="1400" dirty="0" smtClean="0"/>
              <a:t>/</a:t>
            </a:r>
            <a:r>
              <a:rPr lang="en-US" sz="1400" dirty="0" err="1" smtClean="0"/>
              <a:t>git</a:t>
            </a:r>
            <a:r>
              <a:rPr lang="en-US" sz="1400" dirty="0" smtClean="0"/>
              <a:t>-novice/)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6762245"/>
      </p:ext>
    </p:extLst>
  </p:cSld>
  <p:clrMapOvr>
    <a:masterClrMapping/>
  </p:clrMapOvr>
</p:sld>
</file>

<file path=ppt/theme/theme1.xml><?xml version="1.0" encoding="utf-8"?>
<a:theme xmlns:a="http://schemas.openxmlformats.org/drawingml/2006/main" name="PNNL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PNNL_PowerPoint_Template.pot</Template>
  <TotalTime>296</TotalTime>
  <Words>1042</Words>
  <Application>Microsoft Macintosh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ＭＳ Ｐゴシック</vt:lpstr>
      <vt:lpstr>Times New Roman</vt:lpstr>
      <vt:lpstr>Calibri</vt:lpstr>
      <vt:lpstr>PNNL_PowerPoint_Template</vt:lpstr>
      <vt:lpstr>Office Theme</vt:lpstr>
      <vt:lpstr>Git and Github</vt:lpstr>
      <vt:lpstr>What is git? </vt:lpstr>
      <vt:lpstr>Git</vt:lpstr>
      <vt:lpstr>An example of a complex git workflow.</vt:lpstr>
      <vt:lpstr>What does this mean for CMDV?</vt:lpstr>
      <vt:lpstr>Github</vt:lpstr>
      <vt:lpstr>Let’s get started – Initializing a repository</vt:lpstr>
      <vt:lpstr>Adding files</vt:lpstr>
      <vt:lpstr>What did we just do?</vt:lpstr>
      <vt:lpstr>Git commit</vt:lpstr>
      <vt:lpstr>Git log and git checkout</vt:lpstr>
      <vt:lpstr>Git ignore</vt:lpstr>
      <vt:lpstr>Git branch</vt:lpstr>
      <vt:lpstr>How about branches on another computer?</vt:lpstr>
      <vt:lpstr>Merge Conflicts</vt:lpstr>
      <vt:lpstr>GUI clients</vt:lpstr>
      <vt:lpstr>A few other neat git tricks</vt:lpstr>
      <vt:lpstr>Resources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Meredith Willingham</dc:creator>
  <cp:lastModifiedBy>Joseph Hardin</cp:lastModifiedBy>
  <cp:revision>71</cp:revision>
  <dcterms:created xsi:type="dcterms:W3CDTF">2009-01-16T00:58:11Z</dcterms:created>
  <dcterms:modified xsi:type="dcterms:W3CDTF">2016-11-21T17:29:39Z</dcterms:modified>
</cp:coreProperties>
</file>