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08" r:id="rId7"/>
    <p:sldId id="412" r:id="rId8"/>
    <p:sldId id="403" r:id="rId9"/>
    <p:sldId id="413" r:id="rId10"/>
    <p:sldId id="414" r:id="rId11"/>
    <p:sldId id="411" r:id="rId12"/>
    <p:sldId id="415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FFFFF"/>
    <a:srgbClr val="5D7D40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2ECB-51C0-27C3-D745-BE81AE6EF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FDACBE-BEF9-6BE4-D31A-03EE35F77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21974-F75B-3C00-B0E3-280B4162B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326C-69E5-CC16-255B-FAD3392B8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3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BCCA-CF54-5814-243F-F85D9C0C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F7D48-47BA-5F64-B3C7-933378173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71911-6FB2-2D7A-B852-6ED4072C2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F1AA-132B-B08A-E8A6-F754C3A5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8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49B8D-562E-687E-FA7F-2EF2BED3C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C2260-2DDB-0797-56C8-C6424AA16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C769B-4174-0AF5-13A7-FB75A2DF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7BB-97CA-A63D-A78F-BCB7A6E7B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5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9E13-6D72-135E-ECB9-33063E53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14A89-04B1-BE21-6917-B5DD30F70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0E23-2D7E-7A40-ACDB-8FA3E508D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D169-C89A-3784-A63A-AD56B0C1B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7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D557A-232A-6DB4-5CA7-00FAA060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76162-5A0D-66ED-02F3-BE15484C0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C7916-FC73-CE54-52E3-A11AD4555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B41C-A0D6-8589-132E-B539929E4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4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59" y="339429"/>
            <a:ext cx="7879912" cy="3291840"/>
          </a:xfrm>
        </p:spPr>
        <p:txBody>
          <a:bodyPr/>
          <a:lstStyle/>
          <a:p>
            <a:r>
              <a:rPr lang="en-US" sz="5400" dirty="0"/>
              <a:t>Healthcare Billing Prediction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1D20-CDCA-24A5-89EE-EACDA89EB4EA}"/>
              </a:ext>
            </a:extLst>
          </p:cNvPr>
          <p:cNvSpPr txBox="1">
            <a:spLocks/>
          </p:cNvSpPr>
          <p:nvPr/>
        </p:nvSpPr>
        <p:spPr>
          <a:xfrm>
            <a:off x="6096000" y="4362817"/>
            <a:ext cx="5486400" cy="85921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5D7D40"/>
                </a:solidFill>
              </a:rPr>
              <a:t>Name</a:t>
            </a:r>
            <a:r>
              <a:rPr lang="en-US" sz="2400" dirty="0"/>
              <a:t>: Joseph Choi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D7D40"/>
                </a:solidFill>
              </a:rPr>
              <a:t>Class</a:t>
            </a:r>
            <a:r>
              <a:rPr lang="en-US" sz="2400" dirty="0"/>
              <a:t>: DSC410-T301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2788941"/>
            <a:ext cx="5486400" cy="9256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CCF961-56AC-3BBC-B874-D671DBCDF930}"/>
              </a:ext>
            </a:extLst>
          </p:cNvPr>
          <p:cNvSpPr txBox="1">
            <a:spLocks/>
          </p:cNvSpPr>
          <p:nvPr/>
        </p:nvSpPr>
        <p:spPr>
          <a:xfrm>
            <a:off x="609600" y="4267926"/>
            <a:ext cx="5486400" cy="85921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5D7D40"/>
                </a:solidFill>
              </a:rPr>
              <a:t>Name</a:t>
            </a:r>
            <a:r>
              <a:rPr lang="en-US" sz="2400" dirty="0"/>
              <a:t>: Joseph Choi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5D7D40"/>
                </a:solidFill>
              </a:rPr>
              <a:t>Class</a:t>
            </a:r>
            <a:r>
              <a:rPr lang="en-US" sz="2400" dirty="0"/>
              <a:t>: DSC410-T301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3645766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Application Overview</a:t>
            </a:r>
          </a:p>
          <a:p>
            <a:r>
              <a:rPr lang="en-US" dirty="0">
                <a:solidFill>
                  <a:schemeClr val="bg1"/>
                </a:solidFill>
              </a:rPr>
              <a:t>User Instructions</a:t>
            </a:r>
          </a:p>
          <a:p>
            <a:r>
              <a:rPr lang="en-US" dirty="0">
                <a:solidFill>
                  <a:schemeClr val="bg1"/>
                </a:solidFill>
              </a:rPr>
              <a:t>Model Selection</a:t>
            </a:r>
          </a:p>
          <a:p>
            <a:r>
              <a:rPr lang="en-US" dirty="0">
                <a:solidFill>
                  <a:schemeClr val="bg1"/>
                </a:solidFill>
              </a:rPr>
              <a:t>Project Methodology</a:t>
            </a:r>
          </a:p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  <a:p>
            <a:r>
              <a:rPr lang="en-US" dirty="0">
                <a:solidFill>
                  <a:schemeClr val="bg1"/>
                </a:solidFill>
              </a:rPr>
              <a:t>Reflection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827E6-F05A-00AC-CA61-591B4AF7504D}"/>
              </a:ext>
            </a:extLst>
          </p:cNvPr>
          <p:cNvSpPr/>
          <p:nvPr/>
        </p:nvSpPr>
        <p:spPr>
          <a:xfrm>
            <a:off x="434109" y="832619"/>
            <a:ext cx="3645766" cy="5525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D387E-E770-E682-70F4-F84E4CCE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88" y="866775"/>
            <a:ext cx="368668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671738" cy="3597470"/>
          </a:xfrm>
        </p:spPr>
        <p:txBody>
          <a:bodyPr/>
          <a:lstStyle/>
          <a:p>
            <a:pPr lvl="1"/>
            <a:r>
              <a:rPr lang="en-US" dirty="0"/>
              <a:t>Built a predictive healthcare billing app for DSC410-T301</a:t>
            </a:r>
          </a:p>
          <a:p>
            <a:pPr lvl="1"/>
            <a:r>
              <a:rPr lang="en-US" dirty="0"/>
              <a:t>Designed to forecast medical bills for better financial planning</a:t>
            </a:r>
          </a:p>
          <a:p>
            <a:pPr lvl="1"/>
            <a:r>
              <a:rPr lang="en-US" dirty="0"/>
              <a:t>Intended to support healthcare providers and patients in managing finances more effectively</a:t>
            </a:r>
          </a:p>
          <a:p>
            <a:pPr lvl="1"/>
            <a:r>
              <a:rPr lang="en-US" dirty="0"/>
              <a:t>Used the Random Forest Regressor model to predict output</a:t>
            </a:r>
          </a:p>
          <a:p>
            <a:pPr lvl="1"/>
            <a:r>
              <a:rPr lang="en-US" dirty="0"/>
              <a:t>Allows users to input patient data including: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Age, Gender, Blood Type, Insurance Provider, Admission Type, </a:t>
            </a:r>
            <a:br>
              <a:rPr lang="en-US" dirty="0"/>
            </a:br>
            <a:r>
              <a:rPr lang="en-US" dirty="0"/>
              <a:t>Medication, Test Results, and Medical Condition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8D498-B5F8-65CC-6711-7CB6A7E7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AE96-FEBC-A1FE-B0BD-7937576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User Instructions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69BA-5960-41D2-0166-B43FDE67A8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r>
              <a:rPr lang="en-US" b="1" dirty="0"/>
              <a:t>Instructions on application use</a:t>
            </a:r>
            <a:r>
              <a:rPr lang="en-US" dirty="0"/>
              <a:t>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Enter the patient information in the input boxes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When all details are updated, click the button to see the forecasted billing amount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Use the cheat sheet provided in the next slide for features that require encoded value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3B974F-9F50-2A8A-071B-D6C5CADB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00" y="2581204"/>
            <a:ext cx="4558433" cy="317983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D68F26D-D536-C363-07A8-B23B842645C4}"/>
              </a:ext>
            </a:extLst>
          </p:cNvPr>
          <p:cNvSpPr/>
          <p:nvPr/>
        </p:nvSpPr>
        <p:spPr>
          <a:xfrm>
            <a:off x="10025947" y="3805361"/>
            <a:ext cx="365760" cy="365760"/>
          </a:xfrm>
          <a:prstGeom prst="ellipse">
            <a:avLst/>
          </a:prstGeom>
          <a:solidFill>
            <a:srgbClr val="7CA655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86AD0D-DA65-DA79-A117-CE74DD627373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9147161" y="2743694"/>
            <a:ext cx="489674" cy="1633659"/>
          </a:xfrm>
          <a:prstGeom prst="bentConnector2">
            <a:avLst/>
          </a:prstGeom>
          <a:ln>
            <a:solidFill>
              <a:srgbClr val="449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DEAC8C0-9BB2-10A4-927F-468A44EB40E3}"/>
              </a:ext>
            </a:extLst>
          </p:cNvPr>
          <p:cNvCxnSpPr>
            <a:stCxn id="13" idx="4"/>
          </p:cNvCxnSpPr>
          <p:nvPr/>
        </p:nvCxnSpPr>
        <p:spPr>
          <a:xfrm rot="5400000">
            <a:off x="9523422" y="4162640"/>
            <a:ext cx="676924" cy="693887"/>
          </a:xfrm>
          <a:prstGeom prst="bentConnector2">
            <a:avLst/>
          </a:prstGeom>
          <a:ln>
            <a:solidFill>
              <a:srgbClr val="449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56CA12-ECD8-F593-84B8-6E393847FF6C}"/>
              </a:ext>
            </a:extLst>
          </p:cNvPr>
          <p:cNvSpPr/>
          <p:nvPr/>
        </p:nvSpPr>
        <p:spPr>
          <a:xfrm>
            <a:off x="8780868" y="5251724"/>
            <a:ext cx="365760" cy="365760"/>
          </a:xfrm>
          <a:prstGeom prst="ellipse">
            <a:avLst/>
          </a:prstGeom>
          <a:solidFill>
            <a:srgbClr val="F9D448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65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User Instructions Pt. 2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08795490"/>
              </p:ext>
            </p:extLst>
          </p:nvPr>
        </p:nvGraphicFramePr>
        <p:xfrm>
          <a:off x="593725" y="2628900"/>
          <a:ext cx="10991085" cy="3322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469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209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  <a:gridCol w="1664138">
                  <a:extLst>
                    <a:ext uri="{9D8B030D-6E8A-4147-A177-3AD203B41FA5}">
                      <a16:colId xmlns:a16="http://schemas.microsoft.com/office/drawing/2014/main" val="836372967"/>
                    </a:ext>
                  </a:extLst>
                </a:gridCol>
                <a:gridCol w="1570155">
                  <a:extLst>
                    <a:ext uri="{9D8B030D-6E8A-4147-A177-3AD203B41FA5}">
                      <a16:colId xmlns:a16="http://schemas.microsoft.com/office/drawing/2014/main" val="1481152233"/>
                    </a:ext>
                  </a:extLst>
                </a:gridCol>
                <a:gridCol w="1570155">
                  <a:extLst>
                    <a:ext uri="{9D8B030D-6E8A-4147-A177-3AD203B41FA5}">
                      <a16:colId xmlns:a16="http://schemas.microsoft.com/office/drawing/2014/main" val="688667655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Blood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Insurance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Admission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Medication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Test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Medical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Male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A+</a:t>
                      </a:r>
                      <a:r>
                        <a:rPr lang="en-US" sz="1600" dirty="0"/>
                        <a:t>”: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UnitedHealthcare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Emergency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Aspirin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Abnormal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Pneumonia</a:t>
                      </a:r>
                      <a:r>
                        <a:rPr lang="en-US" sz="1600" dirty="0"/>
                        <a:t>: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Female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O+</a:t>
                      </a:r>
                      <a:r>
                        <a:rPr lang="en-US" sz="1600" dirty="0"/>
                        <a:t>”: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BlueCross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Elective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Lipitor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Inconclusive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Cancer</a:t>
                      </a:r>
                      <a:r>
                        <a:rPr lang="en-US" sz="1600" dirty="0"/>
                        <a:t>: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90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A-</a:t>
                      </a:r>
                      <a:r>
                        <a:rPr lang="en-US" sz="1600" dirty="0"/>
                        <a:t>”: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Cigna</a:t>
                      </a:r>
                      <a:r>
                        <a:rPr lang="en-US" sz="1600" dirty="0"/>
                        <a:t>: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Urgent</a:t>
                      </a:r>
                      <a:r>
                        <a:rPr lang="en-US" sz="1600" dirty="0"/>
                        <a:t>: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Penicillin</a:t>
                      </a:r>
                      <a:r>
                        <a:rPr lang="en-US" sz="1600" dirty="0"/>
                        <a:t>: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Normal</a:t>
                      </a:r>
                      <a:r>
                        <a:rPr lang="en-US" sz="1600" dirty="0"/>
                        <a:t>: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Diabetes</a:t>
                      </a:r>
                      <a:r>
                        <a:rPr lang="en-US" sz="1600" dirty="0"/>
                        <a:t>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7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B+</a:t>
                      </a:r>
                      <a:r>
                        <a:rPr lang="en-US" sz="1600" dirty="0"/>
                        <a:t>”: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Aetna</a:t>
                      </a:r>
                      <a:r>
                        <a:rPr lang="en-US" sz="1600" dirty="0"/>
                        <a:t>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Paracetamol</a:t>
                      </a:r>
                      <a:r>
                        <a:rPr lang="en-US" sz="1600" dirty="0"/>
                        <a:t>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Hypertension</a:t>
                      </a:r>
                      <a:r>
                        <a:rPr lang="en-US" sz="1600" dirty="0"/>
                        <a:t>: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38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B-</a:t>
                      </a:r>
                      <a:r>
                        <a:rPr lang="en-US" sz="1600" dirty="0"/>
                        <a:t>”: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Medicare</a:t>
                      </a:r>
                      <a:r>
                        <a:rPr lang="en-US" sz="1600" dirty="0"/>
                        <a:t>: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Ibuprofen</a:t>
                      </a:r>
                      <a:r>
                        <a:rPr lang="en-US" sz="1600" dirty="0"/>
                        <a:t>: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Bronchitis</a:t>
                      </a:r>
                      <a:r>
                        <a:rPr lang="en-US" sz="1600" dirty="0"/>
                        <a:t>: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572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AB-</a:t>
                      </a:r>
                      <a:r>
                        <a:rPr lang="en-US" sz="1600" dirty="0"/>
                        <a:t>”: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Asthma</a:t>
                      </a:r>
                      <a:r>
                        <a:rPr lang="en-US" sz="1600" dirty="0"/>
                        <a:t>: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16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AB+</a:t>
                      </a:r>
                      <a:r>
                        <a:rPr lang="en-US" sz="1600" dirty="0"/>
                        <a:t>”: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03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“</a:t>
                      </a:r>
                      <a:r>
                        <a:rPr lang="en-US" sz="1600" b="1" dirty="0">
                          <a:solidFill>
                            <a:srgbClr val="5D7D40"/>
                          </a:solidFill>
                        </a:rPr>
                        <a:t>O-</a:t>
                      </a:r>
                      <a:r>
                        <a:rPr lang="en-US" sz="1600" dirty="0"/>
                        <a:t>”: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498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E4E4ABE-FCB2-43C7-0B6F-E34602A77D28}"/>
              </a:ext>
            </a:extLst>
          </p:cNvPr>
          <p:cNvSpPr/>
          <p:nvPr/>
        </p:nvSpPr>
        <p:spPr>
          <a:xfrm>
            <a:off x="11398143" y="2402887"/>
            <a:ext cx="365760" cy="365760"/>
          </a:xfrm>
          <a:prstGeom prst="ellipse">
            <a:avLst/>
          </a:prstGeom>
          <a:solidFill>
            <a:srgbClr val="4495A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BE97-71A5-82B4-60AE-DFCA171E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C335-9FB2-9E60-B401-63BCCED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561D8-B4A8-865E-72A5-EA61754627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671738" cy="4008947"/>
          </a:xfrm>
        </p:spPr>
        <p:txBody>
          <a:bodyPr>
            <a:noAutofit/>
          </a:bodyPr>
          <a:lstStyle/>
          <a:p>
            <a:pPr lvl="1"/>
            <a:r>
              <a:rPr lang="en-US" sz="1900" dirty="0"/>
              <a:t>Selected Random Forest Regressor model based on the model’s strengths and dataset characteristics</a:t>
            </a:r>
          </a:p>
          <a:p>
            <a:pPr lvl="1"/>
            <a:r>
              <a:rPr lang="en-US" sz="1900" b="1" dirty="0"/>
              <a:t>Dataset Characteristics</a:t>
            </a:r>
            <a:r>
              <a:rPr lang="en-US" sz="1900" dirty="0"/>
              <a:t>: Conducted thorough EDA and identified that my dataset included both numerical and categorical features, as well as outliers</a:t>
            </a:r>
          </a:p>
          <a:p>
            <a:pPr lvl="1"/>
            <a:r>
              <a:rPr lang="en-US" sz="1900" b="1" dirty="0"/>
              <a:t>Model Benefits</a:t>
            </a:r>
            <a:r>
              <a:rPr lang="en-US" sz="1900" dirty="0"/>
              <a:t>: Random Forest Regressor models can effectively manage various data types and are less sensitive to outliers, reducing the risk of overfitting</a:t>
            </a:r>
          </a:p>
          <a:p>
            <a:pPr lvl="1"/>
            <a:r>
              <a:rPr lang="en-US" sz="1900" dirty="0"/>
              <a:t>My RF Regressor model’s evaluation metrics indicate strong performance, demonstrating great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961C1-BC06-87F2-D521-8112CF40A7C0}"/>
              </a:ext>
            </a:extLst>
          </p:cNvPr>
          <p:cNvSpPr txBox="1"/>
          <p:nvPr/>
        </p:nvSpPr>
        <p:spPr>
          <a:xfrm>
            <a:off x="478768" y="5466762"/>
            <a:ext cx="1841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0896" lvl="2" indent="0">
              <a:buNone/>
            </a:pPr>
            <a:r>
              <a:rPr lang="en-US" b="1" dirty="0">
                <a:solidFill>
                  <a:schemeClr val="bg1"/>
                </a:solidFill>
              </a:rPr>
              <a:t>MSE</a:t>
            </a:r>
            <a:r>
              <a:rPr lang="en-US" dirty="0">
                <a:solidFill>
                  <a:schemeClr val="bg1"/>
                </a:solidFill>
              </a:rPr>
              <a:t>: 57M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MAE</a:t>
            </a:r>
            <a:r>
              <a:rPr lang="en-US" dirty="0">
                <a:solidFill>
                  <a:schemeClr val="bg1"/>
                </a:solidFill>
              </a:rPr>
              <a:t>: 4K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R2</a:t>
            </a:r>
            <a:r>
              <a:rPr lang="en-US" dirty="0">
                <a:solidFill>
                  <a:schemeClr val="bg1"/>
                </a:solidFill>
              </a:rPr>
              <a:t>: 97%</a:t>
            </a:r>
          </a:p>
        </p:txBody>
      </p:sp>
    </p:spTree>
    <p:extLst>
      <p:ext uri="{BB962C8B-B14F-4D97-AF65-F5344CB8AC3E}">
        <p14:creationId xmlns:p14="http://schemas.microsoft.com/office/powerpoint/2010/main" val="8538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A6787-4C96-8C40-3433-67752DAE9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5B57-2536-E950-D1FB-E623768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F0A86C-E1D8-EE67-9D45-3AF6249999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201927" cy="359747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/>
              <a:t>Project Workflow</a:t>
            </a:r>
            <a:r>
              <a:rPr lang="en-US" dirty="0"/>
              <a:t>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Model Training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Hyperparameter Tuning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3BB809-954A-6008-E84C-6D8E1BC0326C}"/>
              </a:ext>
            </a:extLst>
          </p:cNvPr>
          <p:cNvSpPr txBox="1">
            <a:spLocks/>
          </p:cNvSpPr>
          <p:nvPr/>
        </p:nvSpPr>
        <p:spPr>
          <a:xfrm>
            <a:off x="4718653" y="2670235"/>
            <a:ext cx="5727939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dirty="0"/>
              <a:t>Additional Steps</a:t>
            </a:r>
            <a:r>
              <a:rPr lang="en-US" dirty="0"/>
              <a:t>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Deployment to Dash app for user interaction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Iterative approach with continuous testing and adjustments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EA1A06-B945-6380-1BD0-822793F5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22" y="4486222"/>
            <a:ext cx="4114800" cy="16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7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66E7-5DC1-6ECD-F5C5-2B141EE1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1B27-3B5C-94F3-ECDB-61FA3264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676F18-EF03-0DEC-12F3-2F0300129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671738" cy="359747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Future Direction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 a larger dataset for improved accuracy and broader learning, as the current model was trained and tested on a small dataset (100 rows)</a:t>
            </a:r>
          </a:p>
          <a:p>
            <a:pPr lvl="1"/>
            <a:r>
              <a:rPr lang="en-US" dirty="0"/>
              <a:t>Explore alternative techniques such as deep learning and ensemble learning to improve predictive capabilities</a:t>
            </a:r>
          </a:p>
          <a:p>
            <a:pPr lvl="1"/>
            <a:r>
              <a:rPr lang="en-US" dirty="0"/>
              <a:t>Continuously iterate on the model development process by using new data, techniques, and feedback for ongoing improvement in 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5942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23705-29F0-F643-D43B-5F3C0A4C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E3C0-694F-5478-02ED-F1E3664C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ECB4DA-1822-62AB-6B1A-82185C22B8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679700" cy="3597470"/>
          </a:xfrm>
        </p:spPr>
        <p:txBody>
          <a:bodyPr/>
          <a:lstStyle/>
          <a:p>
            <a:pPr lvl="1"/>
            <a:r>
              <a:rPr lang="en-US" dirty="0"/>
              <a:t>Great learning experience in model building and deployment</a:t>
            </a:r>
          </a:p>
          <a:p>
            <a:pPr lvl="1"/>
            <a:r>
              <a:rPr lang="en-US" dirty="0"/>
              <a:t>Gained insight into the importance of iterative workflow and trial-and-error process</a:t>
            </a:r>
          </a:p>
          <a:p>
            <a:pPr lvl="1"/>
            <a:r>
              <a:rPr lang="en-US" dirty="0"/>
              <a:t>Learned the significance of staying flexible while uncovering new information through the project</a:t>
            </a:r>
          </a:p>
          <a:p>
            <a:pPr lvl="1"/>
            <a:r>
              <a:rPr lang="en-US" dirty="0"/>
              <a:t>Despite the project’s simplicity compared to real-world data science projects, it offered valuable perspective</a:t>
            </a:r>
          </a:p>
        </p:txBody>
      </p:sp>
    </p:spTree>
    <p:extLst>
      <p:ext uri="{BB962C8B-B14F-4D97-AF65-F5344CB8AC3E}">
        <p14:creationId xmlns:p14="http://schemas.microsoft.com/office/powerpoint/2010/main" val="15902730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{DDF1C4C5-381A-45ED-90FA-4DEAD7A1EF95}tf78853419_win32</Template>
  <TotalTime>143</TotalTime>
  <Words>523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Healthcare Billing Prediction Application</vt:lpstr>
      <vt:lpstr>Agenda</vt:lpstr>
      <vt:lpstr>Application Overview</vt:lpstr>
      <vt:lpstr>User Instructions Pt. 1</vt:lpstr>
      <vt:lpstr>User Instructions Pt. 2</vt:lpstr>
      <vt:lpstr>Model Selection</vt:lpstr>
      <vt:lpstr>Project Methodology</vt:lpstr>
      <vt:lpstr>Next Steps…</vt:lpstr>
      <vt:lpstr>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Billing Prediction Application</dc:title>
  <dc:creator>Joseph Choi</dc:creator>
  <cp:lastModifiedBy>Joseph Choi</cp:lastModifiedBy>
  <cp:revision>1</cp:revision>
  <dcterms:created xsi:type="dcterms:W3CDTF">2024-02-29T03:54:03Z</dcterms:created>
  <dcterms:modified xsi:type="dcterms:W3CDTF">2024-02-29T06:17:26Z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