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9" r:id="rId4"/>
  </p:sldMasterIdLst>
  <p:notesMasterIdLst>
    <p:notesMasterId r:id="rId18"/>
  </p:notesMasterIdLst>
  <p:handoutMasterIdLst>
    <p:handoutMasterId r:id="rId19"/>
  </p:handoutMasterIdLst>
  <p:sldIdLst>
    <p:sldId id="260" r:id="rId5"/>
    <p:sldId id="257" r:id="rId6"/>
    <p:sldId id="262" r:id="rId7"/>
    <p:sldId id="261" r:id="rId8"/>
    <p:sldId id="641" r:id="rId9"/>
    <p:sldId id="643" r:id="rId10"/>
    <p:sldId id="645" r:id="rId11"/>
    <p:sldId id="603" r:id="rId12"/>
    <p:sldId id="644" r:id="rId13"/>
    <p:sldId id="265" r:id="rId14"/>
    <p:sldId id="266" r:id="rId15"/>
    <p:sldId id="646"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C76640-B081-165D-3E50-EAD55F1C5B20}" name="Carr, Tara" initials="CT" userId="S::carrt@ad.unc.edu::01261301-3993-45d7-8631-aacf7b57183e" providerId="AD"/>
  <p188:author id="{36530485-E602-2CC6-3DE0-039FED5E7BD6}" name="McKelvy, Josephine" initials="MJ" userId="S::mckelvy@ad.unc.edu::c6ceb2de-200b-47d9-a76f-95e71f1e3cc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F15"/>
    <a:srgbClr val="08A8A5"/>
    <a:srgbClr val="9DC858"/>
    <a:srgbClr val="F4F1E9"/>
    <a:srgbClr val="FFD100"/>
    <a:srgbClr val="550051"/>
    <a:srgbClr val="00539B"/>
    <a:srgbClr val="4B9CD3"/>
    <a:srgbClr val="474D57"/>
    <a:srgbClr val="F3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32EF9-C9FE-4F20-9C25-1B80A5861C6E}" v="6" dt="2023-04-28T15:10:02.540"/>
    <p1510:client id="{443635E2-2FFD-DD3F-5A6B-C4C05D649620}" v="10" dt="2023-05-16T15:16:49.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28" autoAdjust="0"/>
    <p:restoredTop sz="54386" autoAdjust="0"/>
  </p:normalViewPr>
  <p:slideViewPr>
    <p:cSldViewPr snapToGrid="0">
      <p:cViewPr varScale="1">
        <p:scale>
          <a:sx n="62" d="100"/>
          <a:sy n="62" d="100"/>
        </p:scale>
        <p:origin x="190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124" d="100"/>
          <a:sy n="124" d="100"/>
        </p:scale>
        <p:origin x="4496"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714CCE-C971-7028-3E70-5BE2973AD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77E6B4-8B4B-42F3-D7F6-7CEB73F76C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7D834-2B53-A440-9A46-66462C6F5430}" type="datetimeFigureOut">
              <a:t>3/3/2024</a:t>
            </a:fld>
            <a:endParaRPr lang="en-US"/>
          </a:p>
        </p:txBody>
      </p:sp>
      <p:sp>
        <p:nvSpPr>
          <p:cNvPr id="4" name="Footer Placeholder 3">
            <a:extLst>
              <a:ext uri="{FF2B5EF4-FFF2-40B4-BE49-F238E27FC236}">
                <a16:creationId xmlns:a16="http://schemas.microsoft.com/office/drawing/2014/main" id="{E6B715DD-E5B6-BDAE-BAFE-0E9E52C074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1AA83F-A3B4-B3A1-12B3-79E5F386E6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CE1BEA-FE0E-654B-B661-F00767ED5788}" type="slidenum">
              <a:t>‹#›</a:t>
            </a:fld>
            <a:endParaRPr lang="en-US"/>
          </a:p>
        </p:txBody>
      </p:sp>
    </p:spTree>
    <p:extLst>
      <p:ext uri="{BB962C8B-B14F-4D97-AF65-F5344CB8AC3E}">
        <p14:creationId xmlns:p14="http://schemas.microsoft.com/office/powerpoint/2010/main" val="257447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894D6-53C6-2842-B029-1031D5C60512}" type="datetimeFigureOut">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74556-4104-1847-99E9-B7F20D0A6733}" type="slidenum">
              <a:t>‹#›</a:t>
            </a:fld>
            <a:endParaRPr lang="en-US"/>
          </a:p>
        </p:txBody>
      </p:sp>
    </p:spTree>
    <p:extLst>
      <p:ext uri="{BB962C8B-B14F-4D97-AF65-F5344CB8AC3E}">
        <p14:creationId xmlns:p14="http://schemas.microsoft.com/office/powerpoint/2010/main" val="297153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dminliveunc.sharepoint.com/:x:/r/sites/RADx-UPPublicationsAnalysis/Shared%20Documents/Network%20Analysis/NA_Codebooks/author_affiliations_codebook.xlsx?d=w10bccf6e74b74002bebf2258f1ad042a&amp;csf=1&amp;web=1&amp;e=GdvuRI"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Hello! My name is Josephine McKelvy from the Tracking &amp; Evaluation team, and I'll be presenting findings from the network analysis conducted by our former analyst, Jeffrey Smith, on RADx-UP publications.</a:t>
            </a:r>
          </a:p>
        </p:txBody>
      </p:sp>
      <p:sp>
        <p:nvSpPr>
          <p:cNvPr id="4" name="Slide Number Placeholder 3"/>
          <p:cNvSpPr>
            <a:spLocks noGrp="1"/>
          </p:cNvSpPr>
          <p:nvPr>
            <p:ph type="sldNum" sz="quarter" idx="5"/>
          </p:nvPr>
        </p:nvSpPr>
        <p:spPr/>
        <p:txBody>
          <a:bodyPr/>
          <a:lstStyle/>
          <a:p>
            <a:fld id="{1EF74556-4104-1847-99E9-B7F20D0A6733}" type="slidenum">
              <a:rPr lang="en-US" smtClean="0"/>
              <a:t>1</a:t>
            </a:fld>
            <a:endParaRPr lang="en-US"/>
          </a:p>
        </p:txBody>
      </p:sp>
    </p:spTree>
    <p:extLst>
      <p:ext uri="{BB962C8B-B14F-4D97-AF65-F5344CB8AC3E}">
        <p14:creationId xmlns:p14="http://schemas.microsoft.com/office/powerpoint/2010/main" val="2740468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Almost half (13, or 47%) of the 28 clusters published </a:t>
            </a:r>
            <a:r>
              <a:rPr lang="en-US" sz="1800" b="1" i="0" u="none" strike="noStrike" dirty="0">
                <a:solidFill>
                  <a:srgbClr val="000000"/>
                </a:solidFill>
                <a:effectLst/>
                <a:latin typeface="Calibri" panose="020F0502020204030204" pitchFamily="34" charset="0"/>
              </a:rPr>
              <a:t>2 or more </a:t>
            </a:r>
            <a:r>
              <a:rPr lang="en-US" sz="1800" b="0" i="0" u="none" strike="noStrike" dirty="0">
                <a:solidFill>
                  <a:srgbClr val="000000"/>
                </a:solidFill>
                <a:effectLst/>
                <a:latin typeface="Calibri" panose="020F0502020204030204" pitchFamily="34" charset="0"/>
              </a:rPr>
              <a:t>(i.e., 2 to 15) </a:t>
            </a:r>
            <a:r>
              <a:rPr lang="en-US" sz="1800" b="1" i="0" u="none" strike="noStrike" dirty="0">
                <a:solidFill>
                  <a:srgbClr val="000000"/>
                </a:solidFill>
                <a:effectLst/>
                <a:latin typeface="Calibri" panose="020F0502020204030204" pitchFamily="34" charset="0"/>
              </a:rPr>
              <a:t>papers</a:t>
            </a:r>
            <a:r>
              <a:rPr lang="en-US" sz="1800" b="0" i="0" u="none" strike="noStrike" dirty="0">
                <a:solidFill>
                  <a:srgbClr val="000000"/>
                </a:solidFill>
                <a:effectLst/>
                <a:latin typeface="Calibri" panose="020F0502020204030204" pitchFamily="34" charset="0"/>
              </a:rPr>
              <a:t>.</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Collaborations on papers tended to be </a:t>
            </a:r>
            <a:r>
              <a:rPr lang="en-US" sz="1800" b="1" i="0" u="none" strike="noStrike" dirty="0">
                <a:solidFill>
                  <a:srgbClr val="000000"/>
                </a:solidFill>
                <a:effectLst/>
                <a:latin typeface="Calibri" panose="020F0502020204030204" pitchFamily="34" charset="0"/>
              </a:rPr>
              <a:t>based on existing projects; </a:t>
            </a:r>
            <a:r>
              <a:rPr lang="en-US" sz="1800" b="0" i="0" u="none" strike="noStrike" dirty="0">
                <a:solidFill>
                  <a:srgbClr val="000000"/>
                </a:solidFill>
                <a:effectLst/>
                <a:latin typeface="Calibri" panose="020F0502020204030204" pitchFamily="34" charset="0"/>
              </a:rPr>
              <a:t>or mapped strongly onto projects. </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84% of coauthor </a:t>
            </a:r>
            <a:r>
              <a:rPr lang="en-US" sz="1800" b="0" i="0" u="sng" dirty="0">
                <a:solidFill>
                  <a:srgbClr val="000000"/>
                </a:solidFill>
                <a:effectLst/>
                <a:latin typeface="Calibri" panose="020F0502020204030204" pitchFamily="34" charset="0"/>
              </a:rPr>
              <a:t>ties</a:t>
            </a:r>
            <a:r>
              <a:rPr lang="en-US" sz="1800" b="0" i="0" u="none" strike="noStrike" dirty="0">
                <a:solidFill>
                  <a:srgbClr val="000000"/>
                </a:solidFill>
                <a:effectLst/>
                <a:latin typeface="Calibri" panose="020F0502020204030204" pitchFamily="34" charset="0"/>
              </a:rPr>
              <a:t> (or the lines between people) are within a single project</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observed relatively few collaborations across projects. [2 (or 7%) of the 28 </a:t>
            </a:r>
            <a:r>
              <a:rPr lang="en-US" sz="1800" b="0" i="0" u="sng" dirty="0">
                <a:solidFill>
                  <a:srgbClr val="000000"/>
                </a:solidFill>
                <a:effectLst/>
                <a:latin typeface="Calibri" panose="020F0502020204030204" pitchFamily="34" charset="0"/>
              </a:rPr>
              <a:t>clusters</a:t>
            </a:r>
            <a:r>
              <a:rPr lang="en-US" sz="1800" b="0" i="0" u="none" strike="noStrike" dirty="0">
                <a:solidFill>
                  <a:srgbClr val="000000"/>
                </a:solidFill>
                <a:effectLst/>
                <a:latin typeface="Calibri" panose="020F0502020204030204" pitchFamily="34" charset="0"/>
              </a:rPr>
              <a:t> had 2+ projects]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[MC: The components largely correspond to RADx-UP projects. There were two article publications that included co-authors from different RADx-UP projects.]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 terms of </a:t>
            </a:r>
            <a:r>
              <a:rPr lang="en-US" sz="1800" b="1" i="0" u="none" strike="noStrike" dirty="0">
                <a:solidFill>
                  <a:srgbClr val="000000"/>
                </a:solidFill>
                <a:effectLst/>
                <a:latin typeface="Calibri" panose="020F0502020204030204" pitchFamily="34" charset="0"/>
              </a:rPr>
              <a:t>collaboration by affiliation</a:t>
            </a:r>
            <a:r>
              <a:rPr lang="en-US" sz="1800" b="0" i="0" u="none" strike="noStrike" dirty="0">
                <a:solidFill>
                  <a:srgbClr val="000000"/>
                </a:solidFill>
                <a:effectLst/>
                <a:latin typeface="Calibri" panose="020F0502020204030204" pitchFamily="34" charset="0"/>
              </a:rPr>
              <a:t>, co-authors from different types of organizations did collaborate.</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But community-based organizations were concentrated in a small number of clusters. They were less likely coauthor with academics, compared to authors from healthcare or professional organizations. </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10</a:t>
            </a:fld>
            <a:endParaRPr lang="en-US"/>
          </a:p>
        </p:txBody>
      </p:sp>
    </p:spTree>
    <p:extLst>
      <p:ext uri="{BB962C8B-B14F-4D97-AF65-F5344CB8AC3E}">
        <p14:creationId xmlns:p14="http://schemas.microsoft.com/office/powerpoint/2010/main" val="952747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a:buFont typeface="Arial" panose="020B0604020202020204" pitchFamily="34" charset="0"/>
              <a:buChar char="•"/>
            </a:pPr>
            <a:r>
              <a:rPr lang="en-US" sz="1800" b="0" i="0" u="none" strike="noStrike" dirty="0">
                <a:solidFill>
                  <a:srgbClr val="000000"/>
                </a:solidFill>
                <a:effectLst/>
                <a:latin typeface="Calibri"/>
                <a:cs typeface="Calibri"/>
              </a:rPr>
              <a:t>T&amp;E expects</a:t>
            </a:r>
            <a:r>
              <a:rPr lang="en-US" sz="1800" b="1" i="0" u="none" strike="noStrike" dirty="0">
                <a:solidFill>
                  <a:srgbClr val="000000"/>
                </a:solidFill>
                <a:effectLst/>
                <a:latin typeface="Calibri"/>
                <a:cs typeface="Calibri"/>
              </a:rPr>
              <a:t> cross project and community-based organizational involvement </a:t>
            </a:r>
            <a:r>
              <a:rPr lang="en-US" sz="1800" b="0" i="0" u="none" strike="noStrike" dirty="0">
                <a:solidFill>
                  <a:srgbClr val="000000"/>
                </a:solidFill>
                <a:effectLst/>
                <a:latin typeface="Calibri"/>
                <a:cs typeface="Calibri"/>
              </a:rPr>
              <a:t>to increase over time</a:t>
            </a:r>
            <a:r>
              <a:rPr lang="en-US" sz="1800" b="0" i="0">
                <a:solidFill>
                  <a:srgbClr val="444444"/>
                </a:solidFill>
                <a:effectLst/>
                <a:latin typeface="Calibri"/>
                <a:cs typeface="Calibri"/>
              </a:rPr>
              <a:t>​</a:t>
            </a:r>
            <a:r>
              <a:rPr lang="en-US" sz="1800">
                <a:solidFill>
                  <a:srgbClr val="444444"/>
                </a:solidFill>
                <a:latin typeface="Calibri"/>
                <a:cs typeface="Calibri"/>
              </a:rPr>
              <a:t>, especially in our new dataset. </a:t>
            </a:r>
            <a:endParaRPr lang="en-US" sz="1800" b="0" i="0">
              <a:solidFill>
                <a:srgbClr val="444444"/>
              </a:solidFill>
              <a:effectLst/>
              <a:latin typeface="Arial" panose="020B0604020202020204" pitchFamily="34" charset="0"/>
              <a:cs typeface="Arial"/>
            </a:endParaRPr>
          </a:p>
          <a:p>
            <a:pPr marL="742950" lvl="1" indent="-285750" fontAlgn="base">
              <a:buFont typeface="Arial" panose="020B0604020202020204" pitchFamily="34" charset="0"/>
              <a:buChar char="•"/>
            </a:pPr>
            <a:r>
              <a:rPr lang="en-US" sz="1800" b="0" i="0" u="none" strike="noStrike" dirty="0">
                <a:solidFill>
                  <a:srgbClr val="000000"/>
                </a:solidFill>
                <a:effectLst/>
                <a:latin typeface="Calibri"/>
                <a:cs typeface="Calibri"/>
              </a:rPr>
              <a:t>We have already seen increases compared to data from </a:t>
            </a:r>
            <a:r>
              <a:rPr lang="en-US" sz="1800" dirty="0">
                <a:solidFill>
                  <a:srgbClr val="000000"/>
                </a:solidFill>
                <a:latin typeface="Calibri"/>
                <a:cs typeface="Calibri"/>
              </a:rPr>
              <a:t>publications</a:t>
            </a:r>
            <a:r>
              <a:rPr lang="en-US" sz="1800" b="0" i="0" u="none" strike="noStrike" dirty="0">
                <a:solidFill>
                  <a:srgbClr val="000000"/>
                </a:solidFill>
                <a:effectLst/>
                <a:latin typeface="Calibri"/>
                <a:cs typeface="Calibri"/>
              </a:rPr>
              <a:t> tracking</a:t>
            </a:r>
            <a:r>
              <a:rPr lang="en-US" sz="1800" dirty="0">
                <a:solidFill>
                  <a:srgbClr val="000000"/>
                </a:solidFill>
                <a:latin typeface="Calibri"/>
                <a:cs typeface="Calibri"/>
              </a:rPr>
              <a:t> in the prior quarter and</a:t>
            </a:r>
            <a:r>
              <a:rPr lang="en-US" dirty="0"/>
              <a:t> have a year's worth of new publications to analyze.</a:t>
            </a:r>
            <a:endParaRPr lang="en-US" sz="1800" dirty="0">
              <a:solidFill>
                <a:srgbClr val="444444"/>
              </a:solidFill>
              <a:latin typeface="Arial" panose="020B0604020202020204" pitchFamily="34" charset="0"/>
              <a:cs typeface="Arial" panose="020B0604020202020204" pitchFamily="34" charset="0"/>
            </a:endParaRPr>
          </a:p>
          <a:p>
            <a:pPr marL="285750" lvl="0" indent="-285750" algn="l">
              <a:buFont typeface="Arial" panose="020B0604020202020204" pitchFamily="34" charset="0"/>
              <a:buChar char="•"/>
            </a:pPr>
            <a:r>
              <a:rPr lang="en-US" sz="1800" b="0" i="0" u="none" strike="noStrike" dirty="0">
                <a:solidFill>
                  <a:srgbClr val="000000"/>
                </a:solidFill>
                <a:effectLst/>
                <a:latin typeface="Calibri"/>
                <a:cs typeface="Calibri"/>
              </a:rPr>
              <a:t>T&amp;E will examine possible </a:t>
            </a:r>
            <a:r>
              <a:rPr lang="en-US" sz="1800" b="1" i="0" u="none" strike="noStrike" dirty="0">
                <a:solidFill>
                  <a:srgbClr val="000000"/>
                </a:solidFill>
                <a:effectLst/>
                <a:latin typeface="Calibri"/>
                <a:cs typeface="Calibri"/>
              </a:rPr>
              <a:t>causes and interventions </a:t>
            </a:r>
            <a:r>
              <a:rPr lang="en-US" sz="1800" b="0" i="0" u="none" strike="noStrike" dirty="0">
                <a:solidFill>
                  <a:srgbClr val="000000"/>
                </a:solidFill>
                <a:effectLst/>
                <a:latin typeface="Calibri"/>
                <a:cs typeface="Calibri"/>
              </a:rPr>
              <a:t>for:</a:t>
            </a:r>
            <a:r>
              <a:rPr lang="en-US" sz="1800" b="0" i="0" dirty="0">
                <a:solidFill>
                  <a:srgbClr val="444444"/>
                </a:solidFill>
                <a:effectLst/>
                <a:latin typeface="Calibri"/>
                <a:cs typeface="Calibri"/>
              </a:rPr>
              <a:t>​</a:t>
            </a:r>
            <a:endParaRPr lang="en-US" sz="1800" b="0" i="0" dirty="0">
              <a:solidFill>
                <a:srgbClr val="444444"/>
              </a:solidFill>
              <a:effectLst/>
              <a:latin typeface="Arial"/>
              <a:cs typeface="Arial"/>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differential authorship </a:t>
            </a:r>
            <a:r>
              <a:rPr lang="en-US" sz="1800" b="1" i="0" u="none" strike="noStrike" dirty="0">
                <a:solidFill>
                  <a:srgbClr val="000000"/>
                </a:solidFill>
                <a:effectLst/>
                <a:latin typeface="Calibri" panose="020F0502020204030204" pitchFamily="34" charset="0"/>
              </a:rPr>
              <a:t>participation rates by type of organization</a:t>
            </a:r>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742950" lvl="1"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lack of </a:t>
            </a:r>
            <a:r>
              <a:rPr lang="en-US" sz="1800" b="1" i="0" u="none" strike="noStrike" dirty="0">
                <a:solidFill>
                  <a:srgbClr val="000000"/>
                </a:solidFill>
                <a:effectLst/>
                <a:latin typeface="Calibri" panose="020F0502020204030204" pitchFamily="34" charset="0"/>
              </a:rPr>
              <a:t>collaboration between projects</a:t>
            </a:r>
            <a:r>
              <a:rPr lang="en-US" sz="1800" b="0" i="0" u="none" strike="noStrike" dirty="0">
                <a:solidFill>
                  <a:srgbClr val="000000"/>
                </a:solidFill>
                <a:effectLst/>
                <a:latin typeface="Calibri" panose="020F0502020204030204" pitchFamily="34" charset="0"/>
              </a:rPr>
              <a:t>. </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lvl="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T&amp;E will continue to monitor patterns of scientific collaboration to confirm observed trends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sngStrike" dirty="0">
                <a:solidFill>
                  <a:srgbClr val="000000"/>
                </a:solidFill>
                <a:effectLst/>
                <a:latin typeface="Calibri" panose="020F0502020204030204" pitchFamily="34" charset="0"/>
              </a:rPr>
              <a:t>Our next presentation will focus on the topics or types of content in the scientific output, or publications from RADx-UP projects.</a:t>
            </a:r>
            <a:r>
              <a:rPr lang="en-US" sz="1800" b="0" i="0" strike="sngStrike" dirty="0">
                <a:solidFill>
                  <a:srgbClr val="444444"/>
                </a:solidFill>
                <a:effectLst/>
                <a:latin typeface="Calibri" panose="020F0502020204030204" pitchFamily="34" charset="0"/>
              </a:rPr>
              <a:t>​</a:t>
            </a:r>
            <a:endParaRPr lang="en-US" sz="1800" b="0" i="0" strike="sngStrike" dirty="0">
              <a:solidFill>
                <a:srgbClr val="44444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11</a:t>
            </a:fld>
            <a:endParaRPr lang="en-US"/>
          </a:p>
        </p:txBody>
      </p:sp>
    </p:spTree>
    <p:extLst>
      <p:ext uri="{BB962C8B-B14F-4D97-AF65-F5344CB8AC3E}">
        <p14:creationId xmlns:p14="http://schemas.microsoft.com/office/powerpoint/2010/main" val="211531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Arial" panose="020B0604020202020204" pitchFamily="34" charset="0"/>
              <a:buChar char="•"/>
            </a:pPr>
            <a:r>
              <a:rPr lang="en-US" b="0" i="0" dirty="0">
                <a:solidFill>
                  <a:srgbClr val="1D1C1D"/>
                </a:solidFill>
                <a:effectLst/>
                <a:latin typeface="Slack-Lato"/>
              </a:rPr>
              <a:t>1. probes for lessons learned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how they envision CBO co-authors contributing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what does a successful co-authorship look like for them </a:t>
            </a:r>
          </a:p>
          <a:p>
            <a:pPr marL="685800" lvl="1" indent="-228600" algn="l">
              <a:buFont typeface="Arial" panose="020B0604020202020204" pitchFamily="34" charset="0"/>
              <a:buChar char="•"/>
            </a:pPr>
            <a:endParaRPr lang="en-US" b="0" i="0" dirty="0">
              <a:solidFill>
                <a:srgbClr val="1D1C1D"/>
              </a:solidFill>
              <a:effectLst/>
              <a:latin typeface="Slack-Lato"/>
            </a:endParaRPr>
          </a:p>
          <a:p>
            <a:pPr marL="228600" indent="-228600" algn="l">
              <a:buFont typeface="Arial" panose="020B0604020202020204" pitchFamily="34" charset="0"/>
              <a:buChar char="•"/>
            </a:pPr>
            <a:r>
              <a:rPr lang="en-US" b="0" i="0" dirty="0">
                <a:solidFill>
                  <a:srgbClr val="1D1C1D"/>
                </a:solidFill>
                <a:effectLst/>
                <a:latin typeface="Slack-Lato"/>
              </a:rPr>
              <a:t>2. probes for resources</a:t>
            </a:r>
          </a:p>
          <a:p>
            <a:pPr marL="685800" lvl="1" indent="-228600" algn="l">
              <a:buFont typeface="Arial" panose="020B0604020202020204" pitchFamily="34" charset="0"/>
              <a:buChar char="•"/>
            </a:pPr>
            <a:r>
              <a:rPr lang="en-US" b="0" i="0" dirty="0">
                <a:solidFill>
                  <a:srgbClr val="1D1C1D"/>
                </a:solidFill>
                <a:effectLst/>
                <a:latin typeface="Slack-Lato"/>
              </a:rPr>
              <a:t>how to onboard CBOs as co-authors </a:t>
            </a:r>
          </a:p>
          <a:p>
            <a:pPr marL="685800" lvl="1" indent="-228600" algn="l">
              <a:buFont typeface="Arial" panose="020B0604020202020204" pitchFamily="34" charset="0"/>
              <a:buChar char="•"/>
            </a:pPr>
            <a:r>
              <a:rPr lang="en-US" b="0" i="0" dirty="0">
                <a:solidFill>
                  <a:srgbClr val="1D1C1D"/>
                </a:solidFill>
                <a:effectLst/>
                <a:latin typeface="Slack-Lato"/>
              </a:rPr>
              <a:t>CDCC updates on resources for projects to engage community partners in scholarly dissemination</a:t>
            </a:r>
          </a:p>
          <a:p>
            <a:pPr marL="685800" lvl="1" indent="-228600" algn="l">
              <a:buFont typeface="Arial" panose="020B0604020202020204" pitchFamily="34" charset="0"/>
              <a:buChar char="•"/>
            </a:pPr>
            <a:endParaRPr lang="en-US" b="0" i="0" dirty="0">
              <a:solidFill>
                <a:srgbClr val="1D1C1D"/>
              </a:solidFill>
              <a:effectLst/>
              <a:latin typeface="Slack-Lato"/>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12</a:t>
            </a:fld>
            <a:endParaRPr lang="en-US"/>
          </a:p>
        </p:txBody>
      </p:sp>
    </p:spTree>
    <p:extLst>
      <p:ext uri="{BB962C8B-B14F-4D97-AF65-F5344CB8AC3E}">
        <p14:creationId xmlns:p14="http://schemas.microsoft.com/office/powerpoint/2010/main" val="353924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a:buFont typeface="Arial" panose="020B0604020202020204" pitchFamily="34" charset="0"/>
              <a:buChar char="•"/>
            </a:pPr>
            <a:r>
              <a:rPr lang="en-US" sz="1800" b="0" i="0" u="none" strike="noStrike" dirty="0">
                <a:solidFill>
                  <a:srgbClr val="000000"/>
                </a:solidFill>
                <a:effectLst/>
                <a:latin typeface="Calibri"/>
                <a:cs typeface="Calibri"/>
              </a:rPr>
              <a:t>In this presentation, I'll </a:t>
            </a:r>
            <a:r>
              <a:rPr lang="en-US" sz="1800" dirty="0">
                <a:solidFill>
                  <a:srgbClr val="000000"/>
                </a:solidFill>
                <a:latin typeface="Calibri"/>
                <a:cs typeface="Calibri"/>
              </a:rPr>
              <a:t>touch on our </a:t>
            </a:r>
            <a:r>
              <a:rPr lang="en-US" sz="1800" b="1" dirty="0">
                <a:solidFill>
                  <a:srgbClr val="000000"/>
                </a:solidFill>
                <a:latin typeface="Calibri"/>
                <a:cs typeface="Calibri"/>
              </a:rPr>
              <a:t>study aims </a:t>
            </a:r>
            <a:r>
              <a:rPr lang="en-US" sz="1800" dirty="0">
                <a:solidFill>
                  <a:srgbClr val="000000"/>
                </a:solidFill>
                <a:latin typeface="Calibri"/>
                <a:cs typeface="Calibri"/>
              </a:rPr>
              <a:t>for analyzing </a:t>
            </a:r>
            <a:r>
              <a:rPr lang="en-US" sz="1800" b="0" i="0" u="none" strike="noStrike" dirty="0">
                <a:solidFill>
                  <a:srgbClr val="000000"/>
                </a:solidFill>
                <a:effectLst/>
                <a:latin typeface="Calibri"/>
                <a:cs typeface="Calibri"/>
              </a:rPr>
              <a:t>scientific collaboration (or co-authorship) among RADx-UP projects as well as describe our </a:t>
            </a:r>
            <a:r>
              <a:rPr lang="en-US" sz="1800" b="1" i="0" u="none" strike="noStrike" dirty="0">
                <a:solidFill>
                  <a:srgbClr val="000000"/>
                </a:solidFill>
                <a:effectLst/>
                <a:latin typeface="Calibri"/>
                <a:cs typeface="Calibri"/>
              </a:rPr>
              <a:t>data collection and analysis methods.</a:t>
            </a:r>
            <a:r>
              <a:rPr lang="en-US" sz="1800" b="0" i="0" dirty="0">
                <a:solidFill>
                  <a:srgbClr val="444444"/>
                </a:solidFill>
                <a:effectLst/>
                <a:latin typeface="Calibri"/>
                <a:cs typeface="Calibri"/>
              </a:rPr>
              <a:t>​</a:t>
            </a: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While we have results on patterns of collaboration </a:t>
            </a:r>
            <a:r>
              <a:rPr lang="en-US" sz="1800" b="0" i="0" u="sng" strike="noStrike" dirty="0">
                <a:solidFill>
                  <a:srgbClr val="000000"/>
                </a:solidFill>
                <a:effectLst/>
                <a:latin typeface="Calibri" panose="020F0502020204030204" pitchFamily="34" charset="0"/>
              </a:rPr>
              <a:t>and</a:t>
            </a:r>
            <a:r>
              <a:rPr lang="en-US" sz="1800" b="0" i="0" u="none" strike="noStrike" dirty="0">
                <a:solidFill>
                  <a:srgbClr val="000000"/>
                </a:solidFill>
                <a:effectLst/>
                <a:latin typeface="Calibri" panose="020F0502020204030204" pitchFamily="34" charset="0"/>
              </a:rPr>
              <a:t> the content of scientific output (or publications), I'll focus on the </a:t>
            </a:r>
            <a:r>
              <a:rPr lang="en-US" sz="1800" b="1" i="0" u="none" strike="noStrike" dirty="0">
                <a:solidFill>
                  <a:srgbClr val="000000"/>
                </a:solidFill>
                <a:effectLst/>
                <a:latin typeface="Calibri" panose="020F0502020204030204" pitchFamily="34" charset="0"/>
              </a:rPr>
              <a:t>results, key takeaways &amp; next steps </a:t>
            </a:r>
            <a:r>
              <a:rPr lang="en-US" sz="1800" b="0" i="0" u="none" strike="noStrike" dirty="0">
                <a:solidFill>
                  <a:srgbClr val="000000"/>
                </a:solidFill>
                <a:effectLst/>
                <a:latin typeface="Calibri" panose="020F0502020204030204" pitchFamily="34" charset="0"/>
              </a:rPr>
              <a:t>of the</a:t>
            </a:r>
            <a:r>
              <a:rPr lang="en-US" sz="1800" b="1" i="0" u="none" strike="noStrike" dirty="0">
                <a:solidFill>
                  <a:srgbClr val="000000"/>
                </a:solidFill>
                <a:effectLst/>
                <a:latin typeface="Calibri" panose="020F0502020204030204" pitchFamily="34" charset="0"/>
              </a:rPr>
              <a:t> patterns of scientific collaboration </a:t>
            </a:r>
            <a:r>
              <a:rPr lang="en-US" sz="1800" b="0" i="0" u="none" strike="noStrike" dirty="0">
                <a:solidFill>
                  <a:srgbClr val="000000"/>
                </a:solidFill>
                <a:effectLst/>
                <a:latin typeface="Calibri" panose="020F0502020204030204" pitchFamily="34" charset="0"/>
              </a:rPr>
              <a:t>in this presentation.</a:t>
            </a:r>
          </a:p>
          <a:p>
            <a:pPr marL="285750" indent="-285750" fontAlgn="base">
              <a:buFont typeface="Arial" panose="020B0604020202020204" pitchFamily="34" charset="0"/>
              <a:buChar char="•"/>
            </a:pPr>
            <a:r>
              <a:rPr lang="en-US" sz="1800" b="0" i="0" u="none" strike="sngStrike" dirty="0">
                <a:solidFill>
                  <a:srgbClr val="000000"/>
                </a:solidFill>
                <a:effectLst/>
                <a:latin typeface="Calibri"/>
                <a:cs typeface="Calibri"/>
              </a:rPr>
              <a:t>We presented on the contents of publications at the NIH meetings</a:t>
            </a:r>
            <a:r>
              <a:rPr lang="en-US" sz="1800" strike="sngStrike" dirty="0">
                <a:solidFill>
                  <a:srgbClr val="000000"/>
                </a:solidFill>
                <a:latin typeface="Calibri"/>
                <a:cs typeface="Calibri"/>
              </a:rPr>
              <a:t> </a:t>
            </a:r>
            <a:endParaRPr lang="en-US" sz="1800" b="0" i="0" dirty="0">
              <a:solidFill>
                <a:srgbClr val="444444"/>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EF74556-4104-1847-99E9-B7F20D0A6733}" type="slidenum">
              <a:rPr lang="en-US" smtClean="0"/>
              <a:t>2</a:t>
            </a:fld>
            <a:endParaRPr lang="en-US"/>
          </a:p>
        </p:txBody>
      </p:sp>
    </p:spTree>
    <p:extLst>
      <p:ext uri="{BB962C8B-B14F-4D97-AF65-F5344CB8AC3E}">
        <p14:creationId xmlns:p14="http://schemas.microsoft.com/office/powerpoint/2010/main" val="2271079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Why study scientific collaboration or co-authorship? Scientific collaboration offers many </a:t>
            </a:r>
            <a:r>
              <a:rPr lang="en-US" sz="1800" b="1" i="0" u="none" strike="noStrike" dirty="0">
                <a:solidFill>
                  <a:srgbClr val="000000"/>
                </a:solidFill>
                <a:effectLst/>
                <a:latin typeface="Calibri" panose="020F0502020204030204" pitchFamily="34" charset="0"/>
              </a:rPr>
              <a:t>advantages</a:t>
            </a:r>
            <a:r>
              <a:rPr lang="en-US" sz="1800" b="0" i="0" u="none" strike="noStrike" dirty="0">
                <a:solidFill>
                  <a:srgbClr val="000000"/>
                </a:solidFill>
                <a:effectLst/>
                <a:latin typeface="Calibri" panose="020F0502020204030204" pitchFamily="34" charset="0"/>
              </a:rPr>
              <a:t>. It:</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increases research </a:t>
            </a:r>
            <a:r>
              <a:rPr lang="en-US" sz="1800" b="1" i="0" u="none" strike="noStrike" dirty="0">
                <a:solidFill>
                  <a:srgbClr val="000000"/>
                </a:solidFill>
                <a:effectLst/>
                <a:latin typeface="Calibri" panose="020F0502020204030204" pitchFamily="34" charset="0"/>
              </a:rPr>
              <a:t>productivity </a:t>
            </a:r>
            <a:r>
              <a:rPr lang="en-US" sz="1800" b="0" i="0" u="none" strike="noStrike" dirty="0">
                <a:solidFill>
                  <a:srgbClr val="000000"/>
                </a:solidFill>
                <a:effectLst/>
                <a:latin typeface="Calibri" panose="020F0502020204030204" pitchFamily="34" charset="0"/>
              </a:rPr>
              <a:t>in terms of publications and other outputs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increases </a:t>
            </a:r>
            <a:r>
              <a:rPr lang="en-US" sz="1800" b="1" i="0" u="none" strike="noStrike" dirty="0">
                <a:solidFill>
                  <a:srgbClr val="000000"/>
                </a:solidFill>
                <a:effectLst/>
                <a:latin typeface="Calibri" panose="020F0502020204030204" pitchFamily="34" charset="0"/>
              </a:rPr>
              <a:t>accuracy </a:t>
            </a:r>
            <a:r>
              <a:rPr lang="en-US" sz="1800" b="0" i="0" u="none" strike="noStrike" dirty="0">
                <a:solidFill>
                  <a:srgbClr val="000000"/>
                </a:solidFill>
                <a:effectLst/>
                <a:latin typeface="Calibri" panose="020F0502020204030204" pitchFamily="34" charset="0"/>
              </a:rPr>
              <a:t>and reduces errors when investigators study the same issue through multiple methods, samples, and settings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enhances </a:t>
            </a:r>
            <a:r>
              <a:rPr lang="en-US" sz="1800" b="1" i="0" u="none" strike="noStrike" dirty="0">
                <a:solidFill>
                  <a:srgbClr val="000000"/>
                </a:solidFill>
                <a:effectLst/>
                <a:latin typeface="Calibri" panose="020F0502020204030204" pitchFamily="34" charset="0"/>
              </a:rPr>
              <a:t>cross-fertilization </a:t>
            </a:r>
            <a:r>
              <a:rPr lang="en-US" sz="1800" b="0" i="0" u="none" strike="noStrike" dirty="0">
                <a:solidFill>
                  <a:srgbClr val="000000"/>
                </a:solidFill>
                <a:effectLst/>
                <a:latin typeface="Calibri" panose="020F0502020204030204" pitchFamily="34" charset="0"/>
              </a:rPr>
              <a:t>of knowledge</a:t>
            </a:r>
            <a:r>
              <a:rPr lang="en-US" sz="1800" b="1"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across disciplines and fosters </a:t>
            </a:r>
            <a:r>
              <a:rPr lang="en-US" sz="1800" b="1" i="0" u="none" strike="noStrike" dirty="0">
                <a:solidFill>
                  <a:srgbClr val="000000"/>
                </a:solidFill>
                <a:effectLst/>
                <a:latin typeface="Calibri" panose="020F0502020204030204" pitchFamily="34" charset="0"/>
              </a:rPr>
              <a:t>innovation</a:t>
            </a:r>
            <a:r>
              <a:rPr lang="en-US" sz="1800" b="0" i="0" u="none" strike="noStrike" dirty="0">
                <a:solidFill>
                  <a:srgbClr val="000000"/>
                </a:solidFill>
                <a:effectLst/>
                <a:latin typeface="Calibri" panose="020F0502020204030204" pitchFamily="34" charset="0"/>
              </a:rPr>
              <a:t> in research</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promotes </a:t>
            </a:r>
            <a:r>
              <a:rPr lang="en-US" sz="1800" b="1" i="0" u="none" strike="noStrike" dirty="0">
                <a:solidFill>
                  <a:srgbClr val="000000"/>
                </a:solidFill>
                <a:effectLst/>
                <a:latin typeface="Calibri" panose="020F0502020204030204" pitchFamily="34" charset="0"/>
              </a:rPr>
              <a:t>social capital </a:t>
            </a:r>
            <a:r>
              <a:rPr lang="en-US" sz="1800" b="0" i="0" u="none" strike="noStrike" dirty="0">
                <a:solidFill>
                  <a:srgbClr val="000000"/>
                </a:solidFill>
                <a:effectLst/>
                <a:latin typeface="Calibri" panose="020F0502020204030204" pitchFamily="34" charset="0"/>
              </a:rPr>
              <a:t>for teams that collaborate beyond this project</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A social network analysis can reveal mechanisms that drive collaborative work. We can explore opportunities for collaboration among researchers to create new knowledge and innovate using this approach. </a:t>
            </a:r>
          </a:p>
          <a:p>
            <a:pPr algn="l" rtl="0" fontAlgn="base"/>
            <a:endParaRPr lang="en-US" sz="1800" b="0" i="0" u="none" strike="noStrike" dirty="0">
              <a:solidFill>
                <a:srgbClr val="000000"/>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sngStrike" dirty="0">
                <a:solidFill>
                  <a:srgbClr val="000000"/>
                </a:solidFill>
                <a:effectLst/>
                <a:latin typeface="Calibri"/>
                <a:cs typeface="Calibri"/>
              </a:rPr>
              <a:t>From that analysis, we can ask:</a:t>
            </a:r>
            <a:r>
              <a:rPr lang="en-US" sz="1800" b="0" i="0" strike="sngStrike" dirty="0">
                <a:solidFill>
                  <a:srgbClr val="444444"/>
                </a:solidFill>
                <a:effectLst/>
                <a:latin typeface="Calibri"/>
                <a:cs typeface="Calibri"/>
              </a:rPr>
              <a:t>​</a:t>
            </a:r>
          </a:p>
          <a:p>
            <a:pPr marL="742950" lvl="1" indent="-285750" algn="l" rtl="0" fontAlgn="base">
              <a:buFont typeface="Arial" panose="020B0604020202020204" pitchFamily="34" charset="0"/>
              <a:buChar char="•"/>
            </a:pPr>
            <a:r>
              <a:rPr lang="en-US" sz="1800" b="0" i="0" u="none" strike="sngStrike" dirty="0">
                <a:solidFill>
                  <a:srgbClr val="000000"/>
                </a:solidFill>
                <a:effectLst/>
                <a:latin typeface="Calibri"/>
                <a:cs typeface="Calibri"/>
              </a:rPr>
              <a:t>How strong are the connections (or ties) between collaborators?</a:t>
            </a:r>
            <a:r>
              <a:rPr lang="en-US" sz="1800" b="0" i="0" strike="sngStrike" dirty="0">
                <a:solidFill>
                  <a:srgbClr val="444444"/>
                </a:solidFill>
                <a:effectLst/>
                <a:latin typeface="Calibri"/>
                <a:cs typeface="Calibri"/>
              </a:rPr>
              <a:t>​</a:t>
            </a:r>
          </a:p>
          <a:p>
            <a:pPr marL="742950" lvl="1" indent="-285750" algn="l" rtl="0" fontAlgn="base">
              <a:buFont typeface="Arial" panose="020B0604020202020204" pitchFamily="34" charset="0"/>
              <a:buChar char="•"/>
            </a:pPr>
            <a:r>
              <a:rPr lang="en-US" sz="1800" b="0" i="0" u="none" strike="sngStrike" dirty="0">
                <a:solidFill>
                  <a:srgbClr val="000000"/>
                </a:solidFill>
                <a:effectLst/>
                <a:latin typeface="Calibri"/>
                <a:cs typeface="Calibri"/>
              </a:rPr>
              <a:t>Are research networks diverse?</a:t>
            </a:r>
            <a:r>
              <a:rPr lang="en-US" sz="1800" b="0" i="0" strike="sngStrike" dirty="0">
                <a:solidFill>
                  <a:srgbClr val="444444"/>
                </a:solidFill>
                <a:effectLst/>
                <a:latin typeface="Calibri"/>
                <a:cs typeface="Calibri"/>
              </a:rPr>
              <a:t>​</a:t>
            </a:r>
          </a:p>
          <a:p>
            <a:pPr marL="742950" lvl="1" indent="-285750" algn="l" rtl="0" fontAlgn="base">
              <a:buFont typeface="Arial" panose="020B0604020202020204" pitchFamily="34" charset="0"/>
              <a:buChar char="•"/>
            </a:pPr>
            <a:r>
              <a:rPr lang="en-US" sz="1800" b="0" i="0" u="none" strike="sngStrike" dirty="0">
                <a:solidFill>
                  <a:srgbClr val="000000"/>
                </a:solidFill>
                <a:effectLst/>
                <a:latin typeface="Calibri"/>
                <a:cs typeface="Calibri"/>
              </a:rPr>
              <a:t>Who contributes to scholarly output?</a:t>
            </a:r>
            <a:r>
              <a:rPr lang="en-US" sz="1800" b="0" i="0" strike="sngStrike" dirty="0">
                <a:solidFill>
                  <a:srgbClr val="444444"/>
                </a:solidFill>
                <a:effectLst/>
                <a:latin typeface="Calibri"/>
                <a:cs typeface="Calibri"/>
              </a:rPr>
              <a:t>​</a:t>
            </a:r>
          </a:p>
          <a:p>
            <a:pPr algn="l" rtl="0" fontAlgn="base"/>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3</a:t>
            </a:fld>
            <a:endParaRPr lang="en-US"/>
          </a:p>
        </p:txBody>
      </p:sp>
    </p:spTree>
    <p:extLst>
      <p:ext uri="{BB962C8B-B14F-4D97-AF65-F5344CB8AC3E}">
        <p14:creationId xmlns:p14="http://schemas.microsoft.com/office/powerpoint/2010/main" val="42755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a:buFont typeface="Arial" panose="020B0604020202020204" pitchFamily="34" charset="0"/>
              <a:buChar char="•"/>
            </a:pPr>
            <a:r>
              <a:rPr lang="en-US" sz="1800" b="0" i="0" u="none" strike="noStrike" dirty="0">
                <a:solidFill>
                  <a:srgbClr val="000000"/>
                </a:solidFill>
                <a:effectLst/>
                <a:latin typeface="Calibri"/>
                <a:cs typeface="Calibri"/>
              </a:rPr>
              <a:t>In these findings, imagine that a </a:t>
            </a:r>
            <a:r>
              <a:rPr lang="en-US" sz="1800" b="1" i="0" u="none" strike="noStrike" dirty="0">
                <a:solidFill>
                  <a:srgbClr val="000000"/>
                </a:solidFill>
                <a:effectLst/>
                <a:latin typeface="Calibri"/>
                <a:cs typeface="Calibri"/>
              </a:rPr>
              <a:t>network</a:t>
            </a:r>
            <a:r>
              <a:rPr lang="en-US" sz="1800" b="0" i="0" u="none" strike="noStrike" dirty="0">
                <a:solidFill>
                  <a:srgbClr val="000000"/>
                </a:solidFill>
                <a:effectLst/>
                <a:latin typeface="Calibri"/>
                <a:cs typeface="Calibri"/>
              </a:rPr>
              <a:t> is a set of relationships between co-authors on a given paper (or scholarly output</a:t>
            </a:r>
            <a:r>
              <a:rPr lang="en-US" sz="1800" dirty="0">
                <a:solidFill>
                  <a:srgbClr val="000000"/>
                </a:solidFill>
                <a:latin typeface="Calibri"/>
                <a:cs typeface="Calibri"/>
              </a:rPr>
              <a:t>).</a:t>
            </a:r>
            <a:r>
              <a:rPr lang="en-US" sz="1800" b="0" i="0" u="none" strike="noStrike" dirty="0">
                <a:solidFill>
                  <a:srgbClr val="000000"/>
                </a:solidFill>
                <a:effectLst/>
                <a:latin typeface="Calibri"/>
                <a:cs typeface="Calibri"/>
              </a:rPr>
              <a:t> There is an example of that </a:t>
            </a:r>
            <a:r>
              <a:rPr lang="en-US" sz="1800" dirty="0">
                <a:solidFill>
                  <a:srgbClr val="000000"/>
                </a:solidFill>
                <a:latin typeface="Calibri"/>
                <a:cs typeface="Calibri"/>
              </a:rPr>
              <a:t>visualization</a:t>
            </a:r>
            <a:r>
              <a:rPr lang="en-US" sz="1800" b="0" i="0" u="none" strike="noStrike" dirty="0">
                <a:solidFill>
                  <a:srgbClr val="000000"/>
                </a:solidFill>
                <a:effectLst/>
                <a:latin typeface="Calibri"/>
                <a:cs typeface="Calibri"/>
              </a:rPr>
              <a:t> on the left. The collection of all authors and their connections forms a </a:t>
            </a:r>
            <a:r>
              <a:rPr lang="en-US" sz="1800" b="1" i="0" u="none" strike="noStrike" dirty="0">
                <a:solidFill>
                  <a:srgbClr val="000000"/>
                </a:solidFill>
                <a:effectLst/>
                <a:latin typeface="Calibri"/>
                <a:cs typeface="Calibri"/>
              </a:rPr>
              <a:t>map</a:t>
            </a:r>
            <a:r>
              <a:rPr lang="en-US" sz="1800" b="0" i="0" u="none" strike="noStrike" dirty="0">
                <a:solidFill>
                  <a:srgbClr val="000000"/>
                </a:solidFill>
                <a:effectLst/>
                <a:latin typeface="Calibri"/>
                <a:cs typeface="Calibri"/>
              </a:rPr>
              <a:t> that can reveal patterns of scientific collaboration. </a:t>
            </a:r>
            <a:r>
              <a:rPr lang="en-US" sz="1800" b="0" i="0" dirty="0">
                <a:solidFill>
                  <a:srgbClr val="444444"/>
                </a:solidFill>
                <a:effectLst/>
                <a:latin typeface="Calibri"/>
                <a:cs typeface="Calibri"/>
              </a:rPr>
              <a:t>​</a:t>
            </a: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Now let’s zoom in on this top right corner of the map, circled in orange.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nodes</a:t>
            </a:r>
            <a:r>
              <a:rPr lang="en-US" sz="1800" b="0" i="0" u="none" strike="noStrike" dirty="0">
                <a:solidFill>
                  <a:srgbClr val="000000"/>
                </a:solidFill>
                <a:effectLst/>
                <a:latin typeface="Calibri" panose="020F0502020204030204" pitchFamily="34" charset="0"/>
              </a:rPr>
              <a:t> (or dots) represent authors and papers. The smaller light blue nodes are authors while the larger dark blue dots are papers.</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edges</a:t>
            </a:r>
            <a:r>
              <a:rPr lang="en-US" sz="1800" b="0" i="0" u="none" strike="noStrike" dirty="0">
                <a:solidFill>
                  <a:srgbClr val="000000"/>
                </a:solidFill>
                <a:effectLst/>
                <a:latin typeface="Calibri" panose="020F0502020204030204" pitchFamily="34" charset="0"/>
              </a:rPr>
              <a:t> (or lines) represent the connections between co-authors on a paper. </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sngStrike" dirty="0">
                <a:solidFill>
                  <a:srgbClr val="000000"/>
                </a:solidFill>
                <a:effectLst/>
                <a:latin typeface="Calibri" panose="020F0502020204030204" pitchFamily="34" charset="0"/>
              </a:rPr>
              <a:t>[The width of the edges (or thickness of the lines) represent the number of articles that researchers have co-authored on)]</a:t>
            </a:r>
            <a:r>
              <a:rPr lang="en-US" sz="1800" b="0" i="0" strike="sngStrike" dirty="0">
                <a:solidFill>
                  <a:srgbClr val="444444"/>
                </a:solidFill>
                <a:effectLst/>
                <a:latin typeface="Calibri" panose="020F0502020204030204" pitchFamily="34" charset="0"/>
              </a:rPr>
              <a:t>​</a:t>
            </a:r>
            <a:endParaRPr lang="en-US" sz="1800" b="0" i="0" strike="sngStrike" dirty="0">
              <a:solidFill>
                <a:srgbClr val="444444"/>
              </a:solidFill>
              <a:effectLst/>
              <a:latin typeface="Arial" panose="020B0604020202020204" pitchFamily="34" charset="0"/>
            </a:endParaRPr>
          </a:p>
          <a:p>
            <a:pPr marL="285750" indent="-285750">
              <a:buFont typeface="Arial" panose="020B0604020202020204" pitchFamily="34" charset="0"/>
              <a:buChar char="•"/>
            </a:pPr>
            <a:r>
              <a:rPr lang="en-US" sz="1800" dirty="0">
                <a:solidFill>
                  <a:srgbClr val="444444"/>
                </a:solidFill>
                <a:latin typeface="Calibri"/>
                <a:cs typeface="Calibri"/>
              </a:rPr>
              <a:t>So in this example, Author X and Author Y are co-authors on Paper Z, a </a:t>
            </a:r>
            <a:r>
              <a:rPr lang="en-US" sz="1800" dirty="0" err="1">
                <a:solidFill>
                  <a:srgbClr val="444444"/>
                </a:solidFill>
                <a:latin typeface="Calibri"/>
                <a:cs typeface="Calibri"/>
              </a:rPr>
              <a:t>RADx</a:t>
            </a:r>
            <a:r>
              <a:rPr lang="en-US" sz="1800" dirty="0">
                <a:solidFill>
                  <a:srgbClr val="444444"/>
                </a:solidFill>
                <a:latin typeface="Calibri"/>
                <a:cs typeface="Calibri"/>
              </a:rPr>
              <a:t>-UP scholarly product.</a:t>
            </a:r>
            <a:endParaRPr lang="en-US" sz="1800" strike="sngStrike" dirty="0">
              <a:solidFill>
                <a:srgbClr val="444444"/>
              </a:solidFill>
              <a:latin typeface="Calibri"/>
              <a:cs typeface="Calibri"/>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4</a:t>
            </a:fld>
            <a:endParaRPr lang="en-US"/>
          </a:p>
        </p:txBody>
      </p:sp>
    </p:spTree>
    <p:extLst>
      <p:ext uri="{BB962C8B-B14F-4D97-AF65-F5344CB8AC3E}">
        <p14:creationId xmlns:p14="http://schemas.microsoft.com/office/powerpoint/2010/main" val="387511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defRPr/>
            </a:pPr>
            <a:r>
              <a:rPr lang="en-US" dirty="0"/>
              <a:t>So what were our methods of data collection to run a network analysis?</a:t>
            </a:r>
          </a:p>
          <a:p>
            <a:pPr>
              <a:defRPr/>
            </a:pPr>
            <a:endParaRPr lang="en-US" dirty="0"/>
          </a:p>
          <a:p>
            <a:pPr>
              <a:defRPr/>
            </a:pPr>
            <a:r>
              <a:rPr lang="en-US" dirty="0"/>
              <a:t>First is </a:t>
            </a:r>
            <a:r>
              <a:rPr lang="en-US" b="1" dirty="0"/>
              <a:t>data collection</a:t>
            </a:r>
            <a:r>
              <a:rPr lang="en-US" dirty="0"/>
              <a:t>. We gathered information about scholarly products as data sources for this analysis, and these products can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published journal articles,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conference papers (already presented and pending)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grants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might sound familiar if you completed the quarterly publications tracking survey that we send out to RADx-UP project leads. We also run</a:t>
            </a:r>
            <a:r>
              <a:rPr lang="en-US" sz="1200" dirty="0"/>
              <a:t> automated searches of RADx-UP grant numbers in PubMed and Scopus databases.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[Information about scholarly outputs can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the authors,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author affiliation,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article title,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article abstract,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trike="sngStrike" dirty="0"/>
              <a:t>keywords, etc.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trike="sngStrike" dirty="0"/>
          </a:p>
          <a:p>
            <a:pPr>
              <a:defRPr/>
            </a:pPr>
            <a:r>
              <a:rPr lang="en-US" dirty="0"/>
              <a:t>From Sep 2021 to</a:t>
            </a:r>
            <a:r>
              <a:rPr lang="en-US" sz="1200" dirty="0"/>
              <a:t> </a:t>
            </a:r>
            <a:r>
              <a:rPr lang="en-US" dirty="0"/>
              <a:t>Mar</a:t>
            </a:r>
            <a:r>
              <a:rPr lang="en-US" sz="1200" dirty="0"/>
              <a:t> 15, 2022, there were 76 </a:t>
            </a:r>
            <a:r>
              <a:rPr lang="en-US" sz="1200" dirty="0" err="1"/>
              <a:t>RADx</a:t>
            </a:r>
            <a:r>
              <a:rPr lang="en-US" sz="1200" dirty="0"/>
              <a:t>-UP publications.</a:t>
            </a:r>
            <a:r>
              <a:rPr lang="en-US" dirty="0"/>
              <a:t> To date there are now around 200 </a:t>
            </a:r>
            <a:r>
              <a:rPr lang="en-US" dirty="0" err="1"/>
              <a:t>RADx</a:t>
            </a:r>
            <a:r>
              <a:rPr lang="en-US" dirty="0"/>
              <a:t>-UP publications. We presented these findings to the NIH back in January of 2023 and plan to run a new network analysis on scholarly products published in the last year (from March to March), so more analyses and findings to come from our new analyst!</a:t>
            </a:r>
            <a:endParaRPr lang="en-US" sz="1200"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a:t>Next is </a:t>
            </a:r>
            <a:r>
              <a:rPr lang="en-US" b="1" dirty="0"/>
              <a:t>Data Curation</a:t>
            </a:r>
            <a:r>
              <a:rPr lang="en-US" dirty="0"/>
              <a:t>. In our quality control, we excluded 6 papers that did not focus on COVID-19 specifically </a:t>
            </a:r>
            <a:r>
              <a:rPr lang="en-US" sz="1200" dirty="0"/>
              <a:t>and coded coauthors’ affiliations as academic, healthcare, government, professional, community, or K-12 schools</a:t>
            </a:r>
            <a:endParaRPr lang="en-US" sz="1200"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[Exclusion criteria: The criterion for exclusion was whether articles dealt with covid at their core or not. For example, one article’s key topic was diabetes. However, its abstract also mentioned new medical technologies are being used during the covid pandemic. If the discussion of covid was only tangential (as in the example discussed), the article was coded as irrelevant for covid. Published articles included in the corpus have information about their title and their abstract and/or keywords.]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sz="1200" dirty="0"/>
              <a:t>Finally, we used </a:t>
            </a:r>
            <a:r>
              <a:rPr lang="en-US" dirty="0"/>
              <a:t>exploratory </a:t>
            </a:r>
            <a:r>
              <a:rPr lang="en-US" b="1" dirty="0"/>
              <a:t>Network</a:t>
            </a:r>
            <a:r>
              <a:rPr lang="en-US" sz="1200" b="1" dirty="0"/>
              <a:t> Analysis </a:t>
            </a:r>
            <a:r>
              <a:rPr lang="en-US" sz="1200" dirty="0"/>
              <a:t>to </a:t>
            </a:r>
            <a:r>
              <a:rPr lang="en-US" dirty="0"/>
              <a:t>assess the strength and diversity of co-authorship networks.</a:t>
            </a:r>
            <a:endParaRPr lang="en-US" dirty="0">
              <a:cs typeface="Calibri"/>
            </a:endParaRPr>
          </a:p>
        </p:txBody>
      </p:sp>
      <p:sp>
        <p:nvSpPr>
          <p:cNvPr id="4" name="Slide Number Placeholder 3"/>
          <p:cNvSpPr>
            <a:spLocks noGrp="1"/>
          </p:cNvSpPr>
          <p:nvPr>
            <p:ph type="sldNum" sz="quarter" idx="5"/>
          </p:nvPr>
        </p:nvSpPr>
        <p:spPr/>
        <p:txBody>
          <a:bodyPr/>
          <a:lstStyle/>
          <a:p>
            <a:fld id="{FFE7D01B-9512-7C4C-A071-216E09671EB7}" type="slidenum">
              <a:rPr lang="en-US" smtClean="0"/>
              <a:t>5</a:t>
            </a:fld>
            <a:endParaRPr lang="en-US"/>
          </a:p>
        </p:txBody>
      </p:sp>
    </p:spTree>
    <p:extLst>
      <p:ext uri="{BB962C8B-B14F-4D97-AF65-F5344CB8AC3E}">
        <p14:creationId xmlns:p14="http://schemas.microsoft.com/office/powerpoint/2010/main" val="1937047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[The methodology employed includes 3 steps/phases:</a:t>
            </a:r>
          </a:p>
          <a:p>
            <a:pPr marL="228600" indent="-228600">
              <a:buAutoNum type="arabicPeriod"/>
            </a:pPr>
            <a:r>
              <a:rPr lang="en-US" strike="sngStrike" dirty="0"/>
              <a:t>Data Curation in which irrelevant articles are removed, </a:t>
            </a:r>
          </a:p>
          <a:p>
            <a:pPr marL="228600" indent="-228600">
              <a:buAutoNum type="arabicPeriod"/>
            </a:pPr>
            <a:r>
              <a:rPr lang="en-US" strike="sngStrike" dirty="0"/>
              <a:t>Exploratory Analyses and assessment of preliminary results is conducted, </a:t>
            </a:r>
          </a:p>
          <a:p>
            <a:pPr marL="228600" indent="-228600">
              <a:buAutoNum type="arabicPeriod"/>
            </a:pPr>
            <a:r>
              <a:rPr lang="en-US" strike="sngStrike" dirty="0"/>
              <a:t>Defining Final Strategy: an adaption of the analytical strategy based on those preliminary results.]</a:t>
            </a:r>
          </a:p>
          <a:p>
            <a:pPr marL="0" indent="0">
              <a:buNone/>
            </a:pPr>
            <a:endParaRPr lang="en-US" dirty="0"/>
          </a:p>
          <a:p>
            <a:pPr marL="0" indent="0">
              <a:buNone/>
            </a:pPr>
            <a:r>
              <a:rPr lang="en-US" dirty="0"/>
              <a:t>So what did we find?</a:t>
            </a:r>
          </a:p>
          <a:p>
            <a:pPr marL="228600" indent="-228600">
              <a:buFont typeface="Arial" panose="020B0604020202020204" pitchFamily="34" charset="0"/>
              <a:buChar char="•"/>
            </a:pPr>
            <a:r>
              <a:rPr lang="en-US" dirty="0"/>
              <a:t>Our results show that, among the 70 RADx-UP papers that focused on COVID-19, there were 28 clusters of co-authors, largely based on existing RADx-UP project teams. They are numbered by size in this slide.</a:t>
            </a:r>
          </a:p>
          <a:p>
            <a:pPr marL="685800" lvl="1" indent="-228600">
              <a:buFont typeface="Arial" panose="020B0604020202020204" pitchFamily="34" charset="0"/>
              <a:buChar char="•"/>
            </a:pPr>
            <a:r>
              <a:rPr lang="en-US" strike="sngStrike" dirty="0"/>
              <a:t>[In the Sept. 29, 2021 (to Dec 31, 2021?) dataset of 26 COVID-relevant papers, scientific collaboration was grouped into 16 co-authorship clusters that also mapped strongly onto existing projects.]</a:t>
            </a:r>
            <a:endParaRPr lang="en-US" strike="sngStrike" dirty="0">
              <a:cs typeface="Calibri"/>
            </a:endParaRPr>
          </a:p>
          <a:p>
            <a:pPr marL="228600" indent="-228600">
              <a:buFont typeface="Arial" panose="020B0604020202020204" pitchFamily="34" charset="0"/>
              <a:buChar char="•"/>
            </a:pPr>
            <a:r>
              <a:rPr lang="en-US" dirty="0"/>
              <a:t>Almost half (13, or 47%) of the 28 clusters </a:t>
            </a:r>
            <a:r>
              <a:rPr lang="en-US" b="0" dirty="0"/>
              <a:t>published anywhere from 2 to 15 papers, as indicated by the larger dark blue dots.</a:t>
            </a:r>
            <a:endParaRPr lang="en-US" dirty="0"/>
          </a:p>
          <a:p>
            <a:pPr marL="228600" indent="-228600">
              <a:buFont typeface="Arial" panose="020B0604020202020204" pitchFamily="34" charset="0"/>
              <a:buChar char="•"/>
            </a:pPr>
            <a:r>
              <a:rPr lang="en-US" dirty="0"/>
              <a:t>We’ll take a deep dive into Cluster No. 2 circled in orange</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6</a:t>
            </a:fld>
            <a:endParaRPr lang="en-US"/>
          </a:p>
        </p:txBody>
      </p:sp>
    </p:spTree>
    <p:extLst>
      <p:ext uri="{BB962C8B-B14F-4D97-AF65-F5344CB8AC3E}">
        <p14:creationId xmlns:p14="http://schemas.microsoft.com/office/powerpoint/2010/main" val="156166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
            <a:r>
              <a:rPr lang="en-US" dirty="0"/>
              <a:t>Cluster 2 (the second largest cluster) represents publications and authors from Project </a:t>
            </a:r>
            <a:r>
              <a:rPr lang="en-US" sz="1400" b="0" i="0" u="none" strike="noStrike" kern="1200" dirty="0">
                <a:solidFill>
                  <a:srgbClr val="57606C"/>
                </a:solidFill>
                <a:effectLst/>
                <a:latin typeface="Corbel"/>
              </a:rPr>
              <a:t>20: </a:t>
            </a:r>
            <a:r>
              <a:rPr lang="en-US" sz="1200" b="0" i="0" u="none" strike="noStrike" kern="1200" baseline="0" dirty="0">
                <a:solidFill>
                  <a:srgbClr val="57606C"/>
                </a:solidFill>
                <a:effectLst/>
                <a:latin typeface="Corbel"/>
              </a:rPr>
              <a:t>Improved Testing for COVID-19 in Skilled Nursing Facilities: IMPACT-C</a:t>
            </a:r>
            <a:endParaRPr lang="en-US" sz="2000" b="0" i="0" u="none" strike="noStrike" dirty="0">
              <a:effectLst/>
              <a:latin typeface="Corbel"/>
            </a:endParaRPr>
          </a:p>
          <a:p>
            <a:pPr algn="l">
              <a:spcBef>
                <a:spcPts val="200"/>
              </a:spcBef>
            </a:pPr>
            <a:endParaRPr lang="en-US" sz="1200" dirty="0">
              <a:ea typeface="+mn-lt"/>
              <a:cs typeface="+mn-lt"/>
            </a:endParaRPr>
          </a:p>
          <a:p>
            <a:pPr algn="l">
              <a:spcBef>
                <a:spcPts val="200"/>
              </a:spcBef>
            </a:pPr>
            <a:r>
              <a:rPr lang="en-US" sz="1200" dirty="0">
                <a:ea typeface="+mn-lt"/>
                <a:cs typeface="+mn-lt"/>
              </a:rPr>
              <a:t>This cluster (2) shows 54 co-authors (represented by the smaller light blue dots) distributed among 11 papers (represented by the larger dark blue dots). We’ve included a summary of each paper, which centered on improved COVID-19 testing in skilled nursing facilities. This map indicates that this is a: </a:t>
            </a:r>
          </a:p>
          <a:p>
            <a:pPr marL="285750" indent="-285750">
              <a:buFont typeface="Arial"/>
              <a:buChar char="•"/>
            </a:pPr>
            <a:r>
              <a:rPr lang="en-US" dirty="0">
                <a:ea typeface="+mn-lt"/>
                <a:cs typeface="+mn-lt"/>
              </a:rPr>
              <a:t>This is an example of a highly</a:t>
            </a:r>
            <a:r>
              <a:rPr lang="en-US" sz="1200" dirty="0">
                <a:ea typeface="+mn-lt"/>
                <a:cs typeface="+mn-lt"/>
              </a:rPr>
              <a:t> integrated project across papers and authors that influenced collaboration on publications.</a:t>
            </a:r>
          </a:p>
          <a:p>
            <a:pPr marL="285750" indent="-285750">
              <a:buFont typeface="Arial"/>
              <a:buChar char="•"/>
            </a:pPr>
            <a:r>
              <a:rPr lang="en-US" sz="1200" dirty="0">
                <a:ea typeface="+mn-lt"/>
                <a:cs typeface="+mn-lt"/>
              </a:rPr>
              <a:t>But many authors still isolated to a single paper (like the papers on the top and outer perimeter), with a few linking co-authors </a:t>
            </a:r>
            <a:r>
              <a:rPr lang="en-US" dirty="0">
                <a:ea typeface="+mn-lt"/>
                <a:cs typeface="+mn-lt"/>
              </a:rPr>
              <a:t>(toward the middle and bottom right) that</a:t>
            </a:r>
            <a:r>
              <a:rPr lang="en-US" sz="1200" dirty="0">
                <a:ea typeface="+mn-lt"/>
                <a:cs typeface="+mn-lt"/>
              </a:rPr>
              <a:t> connect a few papers together in this cluster</a:t>
            </a:r>
            <a:r>
              <a:rPr lang="en-US" dirty="0">
                <a:ea typeface="+mn-lt"/>
                <a:cs typeface="+mn-lt"/>
              </a:rPr>
              <a:t>. </a:t>
            </a:r>
            <a:endParaRPr lang="en-US" dirty="0">
              <a:cs typeface="Calibri" panose="020F0502020204030204"/>
            </a:endParaRPr>
          </a:p>
          <a:p>
            <a:endParaRPr lang="en-US" dirty="0">
              <a:cs typeface="Calibri" panose="020F0502020204030204"/>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7</a:t>
            </a:fld>
            <a:endParaRPr lang="en-US"/>
          </a:p>
        </p:txBody>
      </p:sp>
    </p:spTree>
    <p:extLst>
      <p:ext uri="{BB962C8B-B14F-4D97-AF65-F5344CB8AC3E}">
        <p14:creationId xmlns:p14="http://schemas.microsoft.com/office/powerpoint/2010/main" val="81504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One measure of interest in Network Analysis is </a:t>
            </a:r>
            <a:r>
              <a:rPr lang="en-US" b="1" dirty="0">
                <a:cs typeface="Calibri"/>
              </a:rPr>
              <a:t>degree</a:t>
            </a:r>
            <a:r>
              <a:rPr lang="en-US" b="0" dirty="0">
                <a:cs typeface="Calibri"/>
              </a:rPr>
              <a:t>, or how many</a:t>
            </a:r>
            <a:r>
              <a:rPr lang="en-US" dirty="0">
                <a:cs typeface="Calibri"/>
              </a:rPr>
              <a:t> direct connections a person in the network has (or in this case, how many authors collaborated with you). </a:t>
            </a:r>
          </a:p>
          <a:p>
            <a:endParaRPr lang="en-US" sz="1200" kern="1200" dirty="0">
              <a:solidFill>
                <a:schemeClr val="tx1"/>
              </a:solidFill>
              <a:effectLst/>
              <a:latin typeface="+mn-lt"/>
              <a:ea typeface="+mn-ea"/>
              <a:cs typeface="+mn-cs"/>
            </a:endParaRPr>
          </a:p>
          <a:p>
            <a:r>
              <a:rPr lang="en-US" sz="1200" strike="sngStrike" kern="1200" dirty="0">
                <a:solidFill>
                  <a:schemeClr val="tx1"/>
                </a:solidFill>
                <a:effectLst/>
                <a:latin typeface="+mn-lt"/>
                <a:ea typeface="+mn-ea"/>
                <a:cs typeface="+mn-cs"/>
              </a:rPr>
              <a:t>(Average degree: 14.37)</a:t>
            </a:r>
            <a:endParaRPr lang="en-US" sz="1200" strike="sngStrike" kern="1200" dirty="0">
              <a:solidFill>
                <a:schemeClr val="tx1"/>
              </a:solidFill>
              <a:effectLst/>
              <a:latin typeface="+mn-lt"/>
              <a:cs typeface="Calibri"/>
            </a:endParaRPr>
          </a:p>
          <a:p>
            <a:pPr marL="171450" indent="-171450">
              <a:buFont typeface="Arial" panose="020B0604020202020204" pitchFamily="34" charset="0"/>
              <a:buChar char="•"/>
            </a:pPr>
            <a:r>
              <a:rPr lang="en-US" sz="1200" strike="sngStrike" kern="1200" dirty="0">
                <a:solidFill>
                  <a:schemeClr val="tx1"/>
                </a:solidFill>
                <a:effectLst/>
                <a:latin typeface="+mn-lt"/>
                <a:ea typeface="+mn-ea"/>
                <a:cs typeface="+mn-cs"/>
              </a:rPr>
              <a:t>Researchers are connected to an average of 14 other authors. </a:t>
            </a:r>
            <a:endParaRPr lang="en-US" sz="1200" strike="sngStrike"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were some outliers (like when a paper may have many, many more co-authors), so we calculated a median degree of 11. That is, researchers are connected to a median of 11 other authors.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 in this figure, Author X and Authors 1-11 have co-authored together.</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Some additional details worth noting:</a:t>
            </a:r>
          </a:p>
          <a:p>
            <a:pPr marL="171450" indent="-171450" algn="l">
              <a:spcBef>
                <a:spcPts val="200"/>
              </a:spcBef>
              <a:buSzPct val="100000"/>
              <a:buFont typeface="Arial" panose="020B0604020202020204" pitchFamily="34" charset="0"/>
              <a:buChar char="•"/>
            </a:pPr>
            <a:r>
              <a:rPr lang="en-US" sz="1200" dirty="0">
                <a:solidFill>
                  <a:schemeClr val="tx1">
                    <a:lumMod val="75000"/>
                  </a:schemeClr>
                </a:solidFill>
              </a:rPr>
              <a:t>84% of coauthor ties (or the lines between people) are within a single project</a:t>
            </a:r>
          </a:p>
          <a:p>
            <a:pPr marL="171450" indent="-171450" algn="l">
              <a:spcBef>
                <a:spcPts val="200"/>
              </a:spcBef>
              <a:buSzPct val="100000"/>
              <a:buFont typeface="Arial" panose="020B0604020202020204" pitchFamily="34" charset="0"/>
              <a:buChar char="•"/>
            </a:pPr>
            <a:r>
              <a:rPr lang="en-US" sz="1200" strike="sngStrike" dirty="0">
                <a:solidFill>
                  <a:schemeClr val="tx1">
                    <a:lumMod val="75000"/>
                  </a:schemeClr>
                </a:solidFill>
              </a:rPr>
              <a:t>[16% of coauthor ties involve multiple projects, or are between projects]</a:t>
            </a:r>
          </a:p>
          <a:p>
            <a:pPr marL="171450" marR="0" lvl="0" indent="-1714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lang="en-US" sz="1200" strike="sngStrike" kern="1200" dirty="0">
                <a:solidFill>
                  <a:schemeClr val="tx1"/>
                </a:solidFill>
                <a:effectLst/>
                <a:latin typeface="+mn-lt"/>
                <a:ea typeface="+mn-ea"/>
                <a:cs typeface="+mn-cs"/>
              </a:rPr>
              <a:t>[Most authors collaborated in one paper (2830 pairs)</a:t>
            </a:r>
            <a:r>
              <a:rPr lang="en-US" strike="sngStrike" dirty="0"/>
              <a:t>.</a:t>
            </a:r>
            <a:r>
              <a:rPr lang="en-US" sz="1200" strike="sngStrike" kern="1200" dirty="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lang="en-US" strike="sngStrike" dirty="0"/>
              <a:t>381 pairs</a:t>
            </a:r>
            <a:r>
              <a:rPr lang="en-US" sz="1200" strike="sngStrike" kern="1200" dirty="0">
                <a:solidFill>
                  <a:schemeClr val="tx1"/>
                </a:solidFill>
                <a:effectLst/>
                <a:latin typeface="+mn-lt"/>
                <a:ea typeface="+mn-ea"/>
                <a:cs typeface="+mn-cs"/>
              </a:rPr>
              <a:t> of authors collaborated on 2 papers </a:t>
            </a:r>
          </a:p>
          <a:p>
            <a:pPr marL="628650" marR="0" lvl="1" indent="-1714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lang="en-US" strike="sngStrike" dirty="0"/>
              <a:t>  43</a:t>
            </a:r>
            <a:r>
              <a:rPr lang="en-US" sz="1200" strike="sngStrike" kern="1200" dirty="0">
                <a:solidFill>
                  <a:schemeClr val="tx1"/>
                </a:solidFill>
                <a:effectLst/>
                <a:latin typeface="+mn-lt"/>
                <a:ea typeface="+mn-ea"/>
                <a:cs typeface="+mn-cs"/>
              </a:rPr>
              <a:t> pairs of authors collaborated on 3 papers </a:t>
            </a:r>
          </a:p>
          <a:p>
            <a:pPr marL="628650" marR="0" lvl="1" indent="-1714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lang="en-US" sz="1200" strike="sngStrike" kern="1200" dirty="0">
                <a:solidFill>
                  <a:schemeClr val="tx1"/>
                </a:solidFill>
                <a:effectLst/>
                <a:latin typeface="+mn-lt"/>
                <a:ea typeface="+mn-ea"/>
                <a:cs typeface="+mn-cs"/>
              </a:rPr>
              <a:t>    9 pairs of authors collaborated on 4 papers</a:t>
            </a:r>
            <a:r>
              <a:rPr lang="en-US" strike="sngStrike" dirty="0"/>
              <a:t> </a:t>
            </a:r>
          </a:p>
          <a:p>
            <a:pPr marL="628650" marR="0" lvl="1" indent="-171450" algn="l" defTabSz="914400" rtl="0" eaLnBrk="1" fontAlgn="auto" latinLnBrk="0" hangingPunct="1">
              <a:lnSpc>
                <a:spcPct val="100000"/>
              </a:lnSpc>
              <a:spcBef>
                <a:spcPts val="200"/>
              </a:spcBef>
              <a:spcAft>
                <a:spcPts val="0"/>
              </a:spcAft>
              <a:buClrTx/>
              <a:buSzPct val="100000"/>
              <a:buFont typeface="Arial" panose="020B0604020202020204" pitchFamily="34" charset="0"/>
              <a:buChar char="•"/>
              <a:tabLst/>
              <a:defRPr/>
            </a:pPr>
            <a:r>
              <a:rPr lang="en-US" strike="sngStrike" dirty="0"/>
              <a:t>    7 pairs of authors collaborated on 5+ papers]</a:t>
            </a:r>
            <a:endParaRPr lang="en-US" sz="1200" strike="sngStrike" kern="1200" dirty="0">
              <a:solidFill>
                <a:schemeClr val="tx1"/>
              </a:solidFill>
              <a:effectLst/>
              <a:latin typeface="+mn-lt"/>
              <a:ea typeface="+mn-ea"/>
              <a:cs typeface="+mn-cs"/>
            </a:endParaRPr>
          </a:p>
          <a:p>
            <a:pPr marL="171450" indent="-171450" algn="l">
              <a:spcBef>
                <a:spcPts val="200"/>
              </a:spcBef>
              <a:buSzPct val="100000"/>
              <a:buFont typeface="Arial" panose="020B0604020202020204" pitchFamily="34" charset="0"/>
              <a:buChar char="•"/>
            </a:pPr>
            <a:endParaRPr lang="en-US" sz="1200" dirty="0">
              <a:solidFill>
                <a:schemeClr val="tx1">
                  <a:lumMod val="75000"/>
                </a:schemeClr>
              </a:solidFill>
            </a:endParaRPr>
          </a:p>
          <a:p>
            <a:pPr marL="171450" indent="-171450">
              <a:buFont typeface="Arial" panose="020B0604020202020204" pitchFamily="34" charset="0"/>
              <a:buChar char="•"/>
            </a:pPr>
            <a:r>
              <a:rPr lang="en-US" dirty="0">
                <a:ea typeface="Calibri"/>
                <a:cs typeface="Calibri"/>
              </a:rPr>
              <a:t>Again, this is an initial analysis, so </a:t>
            </a:r>
            <a:r>
              <a:rPr lang="en-US" dirty="0" err="1">
                <a:ea typeface="Calibri"/>
                <a:cs typeface="Calibri"/>
              </a:rPr>
              <a:t>coauthorship</a:t>
            </a:r>
            <a:r>
              <a:rPr lang="en-US" dirty="0">
                <a:ea typeface="Calibri"/>
                <a:cs typeface="Calibri"/>
              </a:rPr>
              <a:t> is minimal.</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FE7D01B-9512-7C4C-A071-216E09671EB7}" type="slidenum">
              <a:rPr lang="en-US" smtClean="0"/>
              <a:t>8</a:t>
            </a:fld>
            <a:endParaRPr lang="en-US"/>
          </a:p>
        </p:txBody>
      </p:sp>
    </p:spTree>
    <p:extLst>
      <p:ext uri="{BB962C8B-B14F-4D97-AF65-F5344CB8AC3E}">
        <p14:creationId xmlns:p14="http://schemas.microsoft.com/office/powerpoint/2010/main" val="82985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also looked at the types of organizations that authors were affiliated with</a:t>
            </a:r>
          </a:p>
          <a:p>
            <a:pPr marL="400050" lvl="1" indent="-228600">
              <a:buFont typeface="Arial" panose="020B0604020202020204" pitchFamily="34" charset="0"/>
              <a:buChar char="•"/>
              <a:defRPr/>
            </a:pPr>
            <a:r>
              <a:rPr lang="en-US" dirty="0">
                <a:cs typeface="Calibri" panose="020F0502020204030204"/>
              </a:rPr>
              <a:t>The light blue dots are authors from academic settings, orange is community-based organizations, green is K-12 schools, purple is healthcare, etc.</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22 (or 79%) of the 28 clusters included co-authors from more than one type of organization</a:t>
            </a:r>
            <a:endParaRPr lang="en-US" sz="1200" dirty="0">
              <a:cs typeface="Calibri" panose="020F0502020204030204"/>
            </a:endParaRPr>
          </a:p>
          <a:p>
            <a:pPr marL="685800" lvl="1" indent="-228600">
              <a:buFont typeface="Arial" panose="020B0604020202020204" pitchFamily="34" charset="0"/>
              <a:buChar char="•"/>
              <a:defRPr/>
            </a:pPr>
            <a:r>
              <a:rPr lang="en-US" dirty="0"/>
              <a:t>but only</a:t>
            </a:r>
            <a:r>
              <a:rPr lang="en-US" sz="1200" dirty="0"/>
              <a:t> 5 (or 18%) of the 28 clusters included co-authors from </a:t>
            </a:r>
            <a:r>
              <a:rPr lang="en-US" sz="1200" b="1" dirty="0"/>
              <a:t>community organizations </a:t>
            </a:r>
            <a:r>
              <a:rPr lang="en-US" sz="1200" b="0" dirty="0"/>
              <a:t>(</a:t>
            </a:r>
            <a:r>
              <a:rPr lang="en-US" dirty="0"/>
              <a:t>which are clusters with orange dots, and also highlighted in orange):</a:t>
            </a:r>
            <a:endParaRPr lang="en-US" dirty="0">
              <a:cs typeface="Calibri"/>
            </a:endParaRPr>
          </a:p>
          <a:p>
            <a:pPr lvl="2" indent="-228600">
              <a:buFont typeface="Arial" panose="020B0604020202020204" pitchFamily="34" charset="0"/>
              <a:buChar char="•"/>
              <a:defRPr/>
            </a:pPr>
            <a:r>
              <a:rPr lang="en-US" strike="sngStrike" dirty="0"/>
              <a:t>1/Projects 1, 71-79 (right)</a:t>
            </a:r>
            <a:endParaRPr lang="en-US" strike="sngStrike" dirty="0">
              <a:cs typeface="Calibri"/>
            </a:endParaRPr>
          </a:p>
          <a:p>
            <a:pPr lvl="2" indent="-228600">
              <a:buFont typeface="Arial" panose="020B0604020202020204" pitchFamily="34" charset="0"/>
              <a:buChar char="•"/>
              <a:defRPr/>
            </a:pPr>
            <a:r>
              <a:rPr lang="en-US" sz="1200" b="0" strike="sngStrike" dirty="0"/>
              <a:t>4</a:t>
            </a:r>
            <a:r>
              <a:rPr lang="en-US" strike="sngStrike" dirty="0"/>
              <a:t>/</a:t>
            </a:r>
            <a:r>
              <a:rPr lang="en-US" strike="sngStrike" dirty="0" err="1"/>
              <a:t>Proj</a:t>
            </a:r>
            <a:r>
              <a:rPr lang="en-US" strike="sngStrike" dirty="0"/>
              <a:t> 14 (top)</a:t>
            </a:r>
            <a:endParaRPr lang="en-US" strike="sngStrike" dirty="0">
              <a:cs typeface="Calibri"/>
            </a:endParaRPr>
          </a:p>
          <a:p>
            <a:pPr lvl="2" indent="-228600">
              <a:buFont typeface="Arial" panose="020B0604020202020204" pitchFamily="34" charset="0"/>
              <a:buChar char="•"/>
              <a:defRPr/>
            </a:pPr>
            <a:r>
              <a:rPr lang="en-US" strike="sngStrike" dirty="0"/>
              <a:t>6/SYCT (left)</a:t>
            </a:r>
            <a:endParaRPr lang="en-US" strike="sngStrike" dirty="0">
              <a:cs typeface="Calibri"/>
            </a:endParaRPr>
          </a:p>
          <a:p>
            <a:pPr lvl="2" indent="-228600">
              <a:buFont typeface="Arial" panose="020B0604020202020204" pitchFamily="34" charset="0"/>
              <a:buChar char="•"/>
              <a:defRPr/>
            </a:pPr>
            <a:r>
              <a:rPr lang="en-US" sz="1200" b="0" strike="sngStrike" dirty="0"/>
              <a:t>11</a:t>
            </a:r>
            <a:r>
              <a:rPr lang="en-US" strike="sngStrike" dirty="0"/>
              <a:t>/</a:t>
            </a:r>
            <a:r>
              <a:rPr lang="en-US" strike="sngStrike" dirty="0" err="1"/>
              <a:t>Proj</a:t>
            </a:r>
            <a:r>
              <a:rPr lang="en-US" strike="sngStrike" dirty="0"/>
              <a:t> 7 (bottom)</a:t>
            </a:r>
            <a:endParaRPr lang="en-US" strike="sngStrike" dirty="0">
              <a:cs typeface="Calibri"/>
            </a:endParaRPr>
          </a:p>
          <a:p>
            <a:pPr lvl="2" indent="-228600">
              <a:buFont typeface="Arial" panose="020B0604020202020204" pitchFamily="34" charset="0"/>
              <a:buChar char="•"/>
              <a:defRPr/>
            </a:pPr>
            <a:r>
              <a:rPr lang="en-US" sz="1200" b="0" strike="sngStrike" dirty="0"/>
              <a:t>17</a:t>
            </a:r>
            <a:r>
              <a:rPr lang="en-US" strike="sngStrike" dirty="0"/>
              <a:t>/</a:t>
            </a:r>
            <a:r>
              <a:rPr lang="en-US" strike="sngStrike" dirty="0" err="1"/>
              <a:t>Proj</a:t>
            </a:r>
            <a:r>
              <a:rPr lang="en-US" strike="sngStrike" dirty="0"/>
              <a:t> 4 (top left)</a:t>
            </a:r>
            <a:endParaRPr lang="en-US" strike="sngStrike" dirty="0">
              <a:cs typeface="Calibri"/>
            </a:endParaRPr>
          </a:p>
          <a:p>
            <a:pPr lvl="2" indent="-228600">
              <a:buFont typeface="Arial" panose="020B0604020202020204" pitchFamily="34" charset="0"/>
              <a:buChar char="•"/>
              <a:defRPr/>
            </a:pPr>
            <a:r>
              <a:rPr lang="en-US" strike="sngStrike" dirty="0"/>
              <a:t>(Not sure what happened to cluster 12/</a:t>
            </a:r>
            <a:r>
              <a:rPr lang="en-US" strike="sngStrike" dirty="0" err="1"/>
              <a:t>Proj</a:t>
            </a:r>
            <a:r>
              <a:rPr lang="en-US" strike="sngStrike" dirty="0"/>
              <a:t> 50) </a:t>
            </a:r>
            <a:endParaRPr lang="en-US" strike="sngStrike" dirty="0">
              <a:cs typeface="Calibri" panose="020F0502020204030204"/>
            </a:endParaRPr>
          </a:p>
          <a:p>
            <a:pPr marL="685800" lvl="1" indent="-228600">
              <a:buFont typeface="Arial" panose="020B0604020202020204" pitchFamily="34" charset="0"/>
              <a:buChar char="•"/>
              <a:defRPr/>
            </a:pPr>
            <a:r>
              <a:rPr lang="en-US" dirty="0">
                <a:cs typeface="Calibri" panose="020F0502020204030204"/>
              </a:rPr>
              <a:t>Still, that's up from only 1 cluster (4/</a:t>
            </a:r>
            <a:r>
              <a:rPr lang="en-US" dirty="0" err="1">
                <a:cs typeface="Calibri" panose="020F0502020204030204"/>
              </a:rPr>
              <a:t>Proj</a:t>
            </a:r>
            <a:r>
              <a:rPr lang="en-US" dirty="0">
                <a:cs typeface="Calibri" panose="020F0502020204030204"/>
              </a:rPr>
              <a:t> 14; </a:t>
            </a:r>
            <a:r>
              <a:rPr lang="en-US" strike="sngStrike" dirty="0">
                <a:cs typeface="Calibri" panose="020F0502020204030204"/>
              </a:rPr>
              <a:t>12/</a:t>
            </a:r>
            <a:r>
              <a:rPr lang="en-US" strike="sngStrike" dirty="0" err="1">
                <a:cs typeface="Calibri" panose="020F0502020204030204"/>
              </a:rPr>
              <a:t>Proj</a:t>
            </a:r>
            <a:r>
              <a:rPr lang="en-US" strike="sngStrike" dirty="0">
                <a:cs typeface="Calibri" panose="020F0502020204030204"/>
              </a:rPr>
              <a:t> 50</a:t>
            </a:r>
            <a:r>
              <a:rPr lang="en-US" dirty="0">
                <a:cs typeface="Calibri" panose="020F0502020204030204"/>
              </a:rPr>
              <a:t>) that had community-org co-authors in publications from the prior quarter (Sep-Dec 2021 vs Jan-Mar 2022)</a:t>
            </a:r>
            <a:endParaRPr lang="en-US" dirty="0"/>
          </a:p>
          <a:p>
            <a:pPr marL="685800" lvl="1" indent="-228600">
              <a:buFont typeface="Arial" panose="020B0604020202020204" pitchFamily="34" charset="0"/>
              <a:buChar char="•"/>
              <a:defRPr/>
            </a:pPr>
            <a:r>
              <a:rPr lang="en-US" dirty="0">
                <a:ea typeface="Calibri"/>
                <a:cs typeface="Calibri"/>
              </a:rPr>
              <a:t>And with the inaugural publication using </a:t>
            </a:r>
            <a:r>
              <a:rPr lang="en-US" dirty="0" err="1">
                <a:ea typeface="Calibri"/>
                <a:cs typeface="Calibri"/>
              </a:rPr>
              <a:t>consortial</a:t>
            </a:r>
            <a:r>
              <a:rPr lang="en-US" dirty="0">
                <a:ea typeface="Calibri"/>
                <a:cs typeface="Calibri"/>
              </a:rPr>
              <a:t> data, we expect to find even more collaboration and community engagement.</a:t>
            </a:r>
          </a:p>
          <a:p>
            <a:pPr marL="685800" lvl="1" indent="-228600">
              <a:buFont typeface="Arial" panose="020B0604020202020204" pitchFamily="34" charset="0"/>
              <a:buChar char="•"/>
              <a:defRPr/>
            </a:pPr>
            <a:r>
              <a:rPr lang="en-US" dirty="0">
                <a:hlinkClick r:id="rId3"/>
              </a:rPr>
              <a:t>author_affiliations_codebook.xlsx</a:t>
            </a:r>
            <a:r>
              <a:rPr lang="en-US" dirty="0">
                <a:cs typeface="Calibri" panose="020F0502020204030204"/>
              </a:rPr>
              <a:t>: "</a:t>
            </a:r>
            <a:r>
              <a:rPr lang="en-US" dirty="0"/>
              <a:t>Community: Organization with direct relationships with the target population, serves target population at the community level. This could be a non profit but has a community level focus." </a:t>
            </a:r>
            <a:endParaRPr lang="en-US" dirty="0">
              <a:cs typeface="Calibri" panose="020F0502020204030204"/>
            </a:endParaRPr>
          </a:p>
          <a:p>
            <a:pPr marL="228600" indent="-228600">
              <a:buFont typeface="Arial" panose="020B0604020202020204" pitchFamily="34" charset="0"/>
              <a:buChar char="•"/>
              <a:defRPr/>
            </a:pPr>
            <a:endParaRPr lang="en-US" dirty="0">
              <a:cs typeface="Calibri" panose="020F0502020204030204"/>
            </a:endParaRPr>
          </a:p>
          <a:p>
            <a:endParaRPr lang="en-US" dirty="0"/>
          </a:p>
        </p:txBody>
      </p:sp>
      <p:sp>
        <p:nvSpPr>
          <p:cNvPr id="4" name="Slide Number Placeholder 3"/>
          <p:cNvSpPr>
            <a:spLocks noGrp="1"/>
          </p:cNvSpPr>
          <p:nvPr>
            <p:ph type="sldNum" sz="quarter" idx="5"/>
          </p:nvPr>
        </p:nvSpPr>
        <p:spPr/>
        <p:txBody>
          <a:bodyPr/>
          <a:lstStyle/>
          <a:p>
            <a:fld id="{1EF74556-4104-1847-99E9-B7F20D0A6733}" type="slidenum">
              <a:rPr lang="en-US" smtClean="0"/>
              <a:t>9</a:t>
            </a:fld>
            <a:endParaRPr lang="en-US"/>
          </a:p>
        </p:txBody>
      </p:sp>
    </p:spTree>
    <p:extLst>
      <p:ext uri="{BB962C8B-B14F-4D97-AF65-F5344CB8AC3E}">
        <p14:creationId xmlns:p14="http://schemas.microsoft.com/office/powerpoint/2010/main" val="57490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bit.ly/3CWBHfA" TargetMode="External"/><Relationship Id="rId4" Type="http://schemas.openxmlformats.org/officeDocument/2006/relationships/image" Target="../media/image13.jp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vider 01">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538631"/>
            <a:ext cx="12192000" cy="4138377"/>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16600" b="1" dirty="0">
                <a:solidFill>
                  <a:srgbClr val="474D57"/>
                </a:solidFill>
              </a:rPr>
              <a:t>Presentation </a:t>
            </a:r>
            <a:br>
              <a:rPr lang="en-US" sz="16600" b="1" dirty="0">
                <a:solidFill>
                  <a:srgbClr val="474D57"/>
                </a:solidFill>
              </a:rPr>
            </a:br>
            <a:r>
              <a:rPr lang="en-US" sz="16600" b="1" dirty="0">
                <a:solidFill>
                  <a:srgbClr val="474D57"/>
                </a:solidFill>
              </a:rPr>
              <a:t>Title</a:t>
            </a:r>
          </a:p>
        </p:txBody>
      </p:sp>
    </p:spTree>
    <p:extLst>
      <p:ext uri="{BB962C8B-B14F-4D97-AF65-F5344CB8AC3E}">
        <p14:creationId xmlns:p14="http://schemas.microsoft.com/office/powerpoint/2010/main" val="8662583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ation Title (Left Photo) - CC4">
    <p:spTree>
      <p:nvGrpSpPr>
        <p:cNvPr id="1" name=""/>
        <p:cNvGrpSpPr/>
        <p:nvPr/>
      </p:nvGrpSpPr>
      <p:grpSpPr>
        <a:xfrm>
          <a:off x="0" y="0"/>
          <a:ext cx="0" cy="0"/>
          <a:chOff x="0" y="0"/>
          <a:chExt cx="0" cy="0"/>
        </a:xfrm>
      </p:grpSpPr>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5724142" y="1500459"/>
            <a:ext cx="5799263" cy="1351780"/>
          </a:xfrm>
        </p:spPr>
        <p:txBody>
          <a:bodyPr wrap="square" anchor="b" anchorCtr="0">
            <a:spAutoFit/>
          </a:bodyPr>
          <a:lstStyle>
            <a:lvl1pPr>
              <a:defRPr sz="4400">
                <a:solidFill>
                  <a:srgbClr val="474D57"/>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5724142" y="2852239"/>
            <a:ext cx="5799263" cy="576761"/>
          </a:xfrm>
        </p:spPr>
        <p:txBody>
          <a:bodyPr wrap="square"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7" name="Open Rectangular">
            <a:extLst>
              <a:ext uri="{FF2B5EF4-FFF2-40B4-BE49-F238E27FC236}">
                <a16:creationId xmlns:a16="http://schemas.microsoft.com/office/drawing/2014/main" id="{B3A3F2D1-2160-4EB3-BD01-9BBCFF760084}"/>
              </a:ext>
            </a:extLst>
          </p:cNvPr>
          <p:cNvSpPr/>
          <p:nvPr userDrawn="1"/>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00539B"/>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
        <p:nvSpPr>
          <p:cNvPr id="3" name="Picture Placeholder 2">
            <a:extLst>
              <a:ext uri="{FF2B5EF4-FFF2-40B4-BE49-F238E27FC236}">
                <a16:creationId xmlns:a16="http://schemas.microsoft.com/office/drawing/2014/main" id="{D7F6A6BC-9D98-A3C5-B84C-DADF80DF86AC}"/>
              </a:ext>
            </a:extLst>
          </p:cNvPr>
          <p:cNvSpPr>
            <a:spLocks noGrp="1"/>
          </p:cNvSpPr>
          <p:nvPr>
            <p:ph type="pic" sz="quarter" idx="10" hasCustomPrompt="1"/>
          </p:nvPr>
        </p:nvSpPr>
        <p:spPr>
          <a:xfrm>
            <a:off x="0" y="424"/>
            <a:ext cx="5330952" cy="6126480"/>
          </a:xfrm>
          <a:custGeom>
            <a:avLst/>
            <a:gdLst>
              <a:gd name="connsiteX0" fmla="*/ 411480 w 5330952"/>
              <a:gd name="connsiteY0" fmla="*/ 438913 h 6126480"/>
              <a:gd name="connsiteX1" fmla="*/ 5330952 w 5330952"/>
              <a:gd name="connsiteY1" fmla="*/ 438913 h 6126480"/>
              <a:gd name="connsiteX2" fmla="*/ 5330952 w 5330952"/>
              <a:gd name="connsiteY2" fmla="*/ 5686719 h 6126480"/>
              <a:gd name="connsiteX3" fmla="*/ 411480 w 5330952"/>
              <a:gd name="connsiteY3" fmla="*/ 5686719 h 6126480"/>
              <a:gd name="connsiteX4" fmla="*/ 0 w 5330952"/>
              <a:gd name="connsiteY4" fmla="*/ 0 h 6126480"/>
              <a:gd name="connsiteX5" fmla="*/ 5330952 w 5330952"/>
              <a:gd name="connsiteY5" fmla="*/ 0 h 6126480"/>
              <a:gd name="connsiteX6" fmla="*/ 5330952 w 5330952"/>
              <a:gd name="connsiteY6" fmla="*/ 420625 h 6126480"/>
              <a:gd name="connsiteX7" fmla="*/ 411480 w 5330952"/>
              <a:gd name="connsiteY7" fmla="*/ 420625 h 6126480"/>
              <a:gd name="connsiteX8" fmla="*/ 393193 w 5330952"/>
              <a:gd name="connsiteY8" fmla="*/ 420625 h 6126480"/>
              <a:gd name="connsiteX9" fmla="*/ 393193 w 5330952"/>
              <a:gd name="connsiteY9" fmla="*/ 438913 h 6126480"/>
              <a:gd name="connsiteX10" fmla="*/ 393193 w 5330952"/>
              <a:gd name="connsiteY10" fmla="*/ 5686719 h 6126480"/>
              <a:gd name="connsiteX11" fmla="*/ 393192 w 5330952"/>
              <a:gd name="connsiteY11" fmla="*/ 5686719 h 6126480"/>
              <a:gd name="connsiteX12" fmla="*/ 393192 w 5330952"/>
              <a:gd name="connsiteY12" fmla="*/ 5705007 h 6126480"/>
              <a:gd name="connsiteX13" fmla="*/ 393193 w 5330952"/>
              <a:gd name="connsiteY13" fmla="*/ 5705007 h 6126480"/>
              <a:gd name="connsiteX14" fmla="*/ 393193 w 5330952"/>
              <a:gd name="connsiteY14" fmla="*/ 5705857 h 6126480"/>
              <a:gd name="connsiteX15" fmla="*/ 411480 w 5330952"/>
              <a:gd name="connsiteY15" fmla="*/ 5705857 h 6126480"/>
              <a:gd name="connsiteX16" fmla="*/ 411480 w 5330952"/>
              <a:gd name="connsiteY16" fmla="*/ 5705007 h 6126480"/>
              <a:gd name="connsiteX17" fmla="*/ 5330952 w 5330952"/>
              <a:gd name="connsiteY17" fmla="*/ 5705007 h 6126480"/>
              <a:gd name="connsiteX18" fmla="*/ 5330952 w 5330952"/>
              <a:gd name="connsiteY18" fmla="*/ 6126480 h 6126480"/>
              <a:gd name="connsiteX19" fmla="*/ 0 w 5330952"/>
              <a:gd name="connsiteY19" fmla="*/ 6126480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0952" h="6126480">
                <a:moveTo>
                  <a:pt x="411480" y="438913"/>
                </a:moveTo>
                <a:lnTo>
                  <a:pt x="5330952" y="438913"/>
                </a:lnTo>
                <a:lnTo>
                  <a:pt x="5330952" y="5686719"/>
                </a:lnTo>
                <a:lnTo>
                  <a:pt x="411480" y="5686719"/>
                </a:lnTo>
                <a:close/>
                <a:moveTo>
                  <a:pt x="0" y="0"/>
                </a:moveTo>
                <a:lnTo>
                  <a:pt x="5330952" y="0"/>
                </a:lnTo>
                <a:lnTo>
                  <a:pt x="5330952" y="420625"/>
                </a:lnTo>
                <a:lnTo>
                  <a:pt x="411480" y="420625"/>
                </a:lnTo>
                <a:lnTo>
                  <a:pt x="393193" y="420625"/>
                </a:lnTo>
                <a:lnTo>
                  <a:pt x="393193" y="438913"/>
                </a:lnTo>
                <a:lnTo>
                  <a:pt x="393193" y="5686719"/>
                </a:lnTo>
                <a:lnTo>
                  <a:pt x="393192" y="5686719"/>
                </a:lnTo>
                <a:lnTo>
                  <a:pt x="393192" y="5705007"/>
                </a:lnTo>
                <a:lnTo>
                  <a:pt x="393193" y="5705007"/>
                </a:lnTo>
                <a:lnTo>
                  <a:pt x="393193" y="5705857"/>
                </a:lnTo>
                <a:lnTo>
                  <a:pt x="411480" y="5705857"/>
                </a:lnTo>
                <a:lnTo>
                  <a:pt x="411480" y="5705007"/>
                </a:lnTo>
                <a:lnTo>
                  <a:pt x="5330952" y="5705007"/>
                </a:lnTo>
                <a:lnTo>
                  <a:pt x="5330952" y="6126480"/>
                </a:lnTo>
                <a:lnTo>
                  <a:pt x="0" y="6126480"/>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C</a:t>
            </a:r>
          </a:p>
        </p:txBody>
      </p:sp>
    </p:spTree>
    <p:extLst>
      <p:ext uri="{BB962C8B-B14F-4D97-AF65-F5344CB8AC3E}">
        <p14:creationId xmlns:p14="http://schemas.microsoft.com/office/powerpoint/2010/main" val="20600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Title (Left Photo) - CC5">
    <p:spTree>
      <p:nvGrpSpPr>
        <p:cNvPr id="1" name=""/>
        <p:cNvGrpSpPr/>
        <p:nvPr/>
      </p:nvGrpSpPr>
      <p:grpSpPr>
        <a:xfrm>
          <a:off x="0" y="0"/>
          <a:ext cx="0" cy="0"/>
          <a:chOff x="0" y="0"/>
          <a:chExt cx="0" cy="0"/>
        </a:xfrm>
      </p:grpSpPr>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1"/>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5724142" y="1500459"/>
            <a:ext cx="5799263" cy="1351780"/>
          </a:xfrm>
        </p:spPr>
        <p:txBody>
          <a:bodyPr wrap="square" anchor="b" anchorCtr="0">
            <a:spAutoFit/>
          </a:bodyPr>
          <a:lstStyle>
            <a:lvl1pPr>
              <a:defRPr sz="4400">
                <a:solidFill>
                  <a:srgbClr val="474D57"/>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5724142" y="2852239"/>
            <a:ext cx="5799263" cy="576761"/>
          </a:xfrm>
        </p:spPr>
        <p:txBody>
          <a:bodyPr wrap="square"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7" name="Open Rectangular">
            <a:extLst>
              <a:ext uri="{FF2B5EF4-FFF2-40B4-BE49-F238E27FC236}">
                <a16:creationId xmlns:a16="http://schemas.microsoft.com/office/drawing/2014/main" id="{B3A3F2D1-2160-4EB3-BD01-9BBCFF760084}"/>
              </a:ext>
            </a:extLst>
          </p:cNvPr>
          <p:cNvSpPr/>
          <p:nvPr userDrawn="1"/>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550051"/>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
        <p:nvSpPr>
          <p:cNvPr id="3" name="Picture Placeholder 2">
            <a:extLst>
              <a:ext uri="{FF2B5EF4-FFF2-40B4-BE49-F238E27FC236}">
                <a16:creationId xmlns:a16="http://schemas.microsoft.com/office/drawing/2014/main" id="{DC1A67D9-CC18-B221-2CC5-576AEE2C6829}"/>
              </a:ext>
            </a:extLst>
          </p:cNvPr>
          <p:cNvSpPr>
            <a:spLocks noGrp="1"/>
          </p:cNvSpPr>
          <p:nvPr>
            <p:ph type="pic" sz="quarter" idx="10" hasCustomPrompt="1"/>
          </p:nvPr>
        </p:nvSpPr>
        <p:spPr>
          <a:xfrm>
            <a:off x="0" y="424"/>
            <a:ext cx="5330952" cy="6126480"/>
          </a:xfrm>
          <a:custGeom>
            <a:avLst/>
            <a:gdLst>
              <a:gd name="connsiteX0" fmla="*/ 411480 w 5330952"/>
              <a:gd name="connsiteY0" fmla="*/ 438913 h 6126480"/>
              <a:gd name="connsiteX1" fmla="*/ 5330952 w 5330952"/>
              <a:gd name="connsiteY1" fmla="*/ 438913 h 6126480"/>
              <a:gd name="connsiteX2" fmla="*/ 5330952 w 5330952"/>
              <a:gd name="connsiteY2" fmla="*/ 5686719 h 6126480"/>
              <a:gd name="connsiteX3" fmla="*/ 411480 w 5330952"/>
              <a:gd name="connsiteY3" fmla="*/ 5686719 h 6126480"/>
              <a:gd name="connsiteX4" fmla="*/ 0 w 5330952"/>
              <a:gd name="connsiteY4" fmla="*/ 0 h 6126480"/>
              <a:gd name="connsiteX5" fmla="*/ 5330952 w 5330952"/>
              <a:gd name="connsiteY5" fmla="*/ 0 h 6126480"/>
              <a:gd name="connsiteX6" fmla="*/ 5330952 w 5330952"/>
              <a:gd name="connsiteY6" fmla="*/ 420625 h 6126480"/>
              <a:gd name="connsiteX7" fmla="*/ 411480 w 5330952"/>
              <a:gd name="connsiteY7" fmla="*/ 420625 h 6126480"/>
              <a:gd name="connsiteX8" fmla="*/ 393193 w 5330952"/>
              <a:gd name="connsiteY8" fmla="*/ 420625 h 6126480"/>
              <a:gd name="connsiteX9" fmla="*/ 393193 w 5330952"/>
              <a:gd name="connsiteY9" fmla="*/ 438913 h 6126480"/>
              <a:gd name="connsiteX10" fmla="*/ 393193 w 5330952"/>
              <a:gd name="connsiteY10" fmla="*/ 5686719 h 6126480"/>
              <a:gd name="connsiteX11" fmla="*/ 393192 w 5330952"/>
              <a:gd name="connsiteY11" fmla="*/ 5686719 h 6126480"/>
              <a:gd name="connsiteX12" fmla="*/ 393192 w 5330952"/>
              <a:gd name="connsiteY12" fmla="*/ 5705007 h 6126480"/>
              <a:gd name="connsiteX13" fmla="*/ 393193 w 5330952"/>
              <a:gd name="connsiteY13" fmla="*/ 5705007 h 6126480"/>
              <a:gd name="connsiteX14" fmla="*/ 393193 w 5330952"/>
              <a:gd name="connsiteY14" fmla="*/ 5705857 h 6126480"/>
              <a:gd name="connsiteX15" fmla="*/ 411480 w 5330952"/>
              <a:gd name="connsiteY15" fmla="*/ 5705857 h 6126480"/>
              <a:gd name="connsiteX16" fmla="*/ 411480 w 5330952"/>
              <a:gd name="connsiteY16" fmla="*/ 5705007 h 6126480"/>
              <a:gd name="connsiteX17" fmla="*/ 5330952 w 5330952"/>
              <a:gd name="connsiteY17" fmla="*/ 5705007 h 6126480"/>
              <a:gd name="connsiteX18" fmla="*/ 5330952 w 5330952"/>
              <a:gd name="connsiteY18" fmla="*/ 6126480 h 6126480"/>
              <a:gd name="connsiteX19" fmla="*/ 0 w 5330952"/>
              <a:gd name="connsiteY19" fmla="*/ 6126480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0952" h="6126480">
                <a:moveTo>
                  <a:pt x="411480" y="438913"/>
                </a:moveTo>
                <a:lnTo>
                  <a:pt x="5330952" y="438913"/>
                </a:lnTo>
                <a:lnTo>
                  <a:pt x="5330952" y="5686719"/>
                </a:lnTo>
                <a:lnTo>
                  <a:pt x="411480" y="5686719"/>
                </a:lnTo>
                <a:close/>
                <a:moveTo>
                  <a:pt x="0" y="0"/>
                </a:moveTo>
                <a:lnTo>
                  <a:pt x="5330952" y="0"/>
                </a:lnTo>
                <a:lnTo>
                  <a:pt x="5330952" y="420625"/>
                </a:lnTo>
                <a:lnTo>
                  <a:pt x="411480" y="420625"/>
                </a:lnTo>
                <a:lnTo>
                  <a:pt x="393193" y="420625"/>
                </a:lnTo>
                <a:lnTo>
                  <a:pt x="393193" y="438913"/>
                </a:lnTo>
                <a:lnTo>
                  <a:pt x="393193" y="5686719"/>
                </a:lnTo>
                <a:lnTo>
                  <a:pt x="393192" y="5686719"/>
                </a:lnTo>
                <a:lnTo>
                  <a:pt x="393192" y="5705007"/>
                </a:lnTo>
                <a:lnTo>
                  <a:pt x="393193" y="5705007"/>
                </a:lnTo>
                <a:lnTo>
                  <a:pt x="393193" y="5705857"/>
                </a:lnTo>
                <a:lnTo>
                  <a:pt x="411480" y="5705857"/>
                </a:lnTo>
                <a:lnTo>
                  <a:pt x="411480" y="5705007"/>
                </a:lnTo>
                <a:lnTo>
                  <a:pt x="5330952" y="5705007"/>
                </a:lnTo>
                <a:lnTo>
                  <a:pt x="5330952" y="6126480"/>
                </a:lnTo>
                <a:lnTo>
                  <a:pt x="0" y="6126480"/>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C</a:t>
            </a:r>
          </a:p>
        </p:txBody>
      </p:sp>
    </p:spTree>
    <p:extLst>
      <p:ext uri="{BB962C8B-B14F-4D97-AF65-F5344CB8AC3E}">
        <p14:creationId xmlns:p14="http://schemas.microsoft.com/office/powerpoint/2010/main" val="1607730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resentation Title (Icon) - Dark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chemeClr val="bg1"/>
                </a:solidFill>
              </a:defRPr>
            </a:lvl1pPr>
          </a:lstStyle>
          <a:p>
            <a:r>
              <a:rPr lang="en-US" sz="1800"/>
              <a:t>OPTIONAL:</a:t>
            </a:r>
            <a:br>
              <a:rPr lang="en-US" sz="1800"/>
            </a:br>
            <a:r>
              <a:rPr lang="en-US" sz="1800"/>
              <a:t>Click to insert icon from </a:t>
            </a:r>
            <a:r>
              <a:rPr lang="en-US"/>
              <a:t>Folder A</a:t>
            </a:r>
          </a:p>
        </p:txBody>
      </p:sp>
      <p:pic>
        <p:nvPicPr>
          <p:cNvPr id="2" name="Picture 7">
            <a:extLst>
              <a:ext uri="{FF2B5EF4-FFF2-40B4-BE49-F238E27FC236}">
                <a16:creationId xmlns:a16="http://schemas.microsoft.com/office/drawing/2014/main" id="{D33F1B87-FDCD-A0AA-7E01-9BA75C27CA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00539B"/>
                </a:solidFill>
                <a:latin typeface="+mj-lt"/>
                <a:ea typeface="Open Sans" panose="020B0606030504020204" pitchFamily="34" charset="0"/>
                <a:cs typeface="Open Sans" panose="020B0606030504020204" pitchFamily="34" charset="0"/>
              </a:defRPr>
            </a:lvl1pPr>
          </a:lstStyle>
          <a:p>
            <a:pPr lvl="0"/>
            <a:r>
              <a:rPr lang="en-US"/>
              <a:t>Title Goes Here</a:t>
            </a:r>
          </a:p>
        </p:txBody>
      </p:sp>
    </p:spTree>
    <p:extLst>
      <p:ext uri="{BB962C8B-B14F-4D97-AF65-F5344CB8AC3E}">
        <p14:creationId xmlns:p14="http://schemas.microsoft.com/office/powerpoint/2010/main" val="4488804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Icon) - Sky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B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4B9CD3"/>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4" name="Picture 7">
            <a:extLst>
              <a:ext uri="{FF2B5EF4-FFF2-40B4-BE49-F238E27FC236}">
                <a16:creationId xmlns:a16="http://schemas.microsoft.com/office/drawing/2014/main" id="{DC77BE2C-1E5D-05A0-8E3D-94510906A9D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7551281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esentation Title (Icon) - Pur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55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550051"/>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4" name="Picture 7">
            <a:extLst>
              <a:ext uri="{FF2B5EF4-FFF2-40B4-BE49-F238E27FC236}">
                <a16:creationId xmlns:a16="http://schemas.microsoft.com/office/drawing/2014/main" id="{81CE42F7-83AD-F899-9627-FE306648ADD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83105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esentation Title (Icon) -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9DC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rgbClr val="474D57"/>
                </a:solidFill>
              </a:defRPr>
            </a:lvl1pPr>
          </a:lstStyle>
          <a:p>
            <a:r>
              <a:rPr lang="en-US"/>
              <a:t>OPTIONAL:</a:t>
            </a:r>
            <a:br>
              <a:rPr lang="en-US"/>
            </a:br>
            <a:r>
              <a:rPr lang="en-US"/>
              <a:t>Click to insert icon from Folder A</a:t>
            </a:r>
          </a:p>
        </p:txBody>
      </p:sp>
      <p:pic>
        <p:nvPicPr>
          <p:cNvPr id="2" name="Picture 7">
            <a:extLst>
              <a:ext uri="{FF2B5EF4-FFF2-40B4-BE49-F238E27FC236}">
                <a16:creationId xmlns:a16="http://schemas.microsoft.com/office/drawing/2014/main" id="{D33F1B87-FDCD-A0AA-7E01-9BA75C27CA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9DC858"/>
                </a:solidFill>
                <a:latin typeface="+mj-lt"/>
                <a:ea typeface="Open Sans" panose="020B0606030504020204" pitchFamily="34" charset="0"/>
                <a:cs typeface="Open Sans" panose="020B0606030504020204" pitchFamily="34" charset="0"/>
              </a:defRPr>
            </a:lvl1pPr>
          </a:lstStyle>
          <a:p>
            <a:pPr lvl="0"/>
            <a:r>
              <a:rPr lang="en-US"/>
              <a:t>Title Goes Here</a:t>
            </a:r>
          </a:p>
        </p:txBody>
      </p:sp>
    </p:spTree>
    <p:extLst>
      <p:ext uri="{BB962C8B-B14F-4D97-AF65-F5344CB8AC3E}">
        <p14:creationId xmlns:p14="http://schemas.microsoft.com/office/powerpoint/2010/main" val="5146339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esentation Title (Icon)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rgbClr val="474D57"/>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4" name="Picture 7">
            <a:extLst>
              <a:ext uri="{FF2B5EF4-FFF2-40B4-BE49-F238E27FC236}">
                <a16:creationId xmlns:a16="http://schemas.microsoft.com/office/drawing/2014/main" id="{DC77BE2C-1E5D-05A0-8E3D-94510906A9D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18673220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resentation Title (Icon) - Teal">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8A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08A8A5"/>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4" name="Picture 7">
            <a:extLst>
              <a:ext uri="{FF2B5EF4-FFF2-40B4-BE49-F238E27FC236}">
                <a16:creationId xmlns:a16="http://schemas.microsoft.com/office/drawing/2014/main" id="{81CE42F7-83AD-F899-9627-FE306648ADD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72512071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esentation Title (Icon)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7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7064583" y="1349590"/>
            <a:ext cx="4158835" cy="4158836"/>
          </a:xfrm>
        </p:spPr>
        <p:txBody>
          <a:bodyPr bIns="1005840" anchor="ctr" anchorCtr="1">
            <a:noAutofit/>
          </a:bodyPr>
          <a:lstStyle>
            <a:lvl1pPr marL="0" indent="0" algn="ctr">
              <a:buNone/>
              <a:defRPr sz="18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5358" y="3124200"/>
            <a:ext cx="5253442"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85358" y="2330136"/>
            <a:ext cx="5253442" cy="794064"/>
          </a:xfrm>
          <a:noFill/>
          <a:ln>
            <a:noFill/>
          </a:ln>
        </p:spPr>
        <p:txBody>
          <a:bodyPr wrap="square" bIns="182880" anchor="b" anchorCtr="0">
            <a:spAutoFit/>
          </a:bodyPr>
          <a:lstStyle>
            <a:lvl1pPr marL="0" indent="0">
              <a:lnSpc>
                <a:spcPct val="90000"/>
              </a:lnSpc>
              <a:buNone/>
              <a:defRPr sz="44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4" name="Picture 7">
            <a:extLst>
              <a:ext uri="{FF2B5EF4-FFF2-40B4-BE49-F238E27FC236}">
                <a16:creationId xmlns:a16="http://schemas.microsoft.com/office/drawing/2014/main" id="{81CE42F7-83AD-F899-9627-FE306648ADD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58671130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02">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743797"/>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Title +</a:t>
            </a:r>
            <a:br>
              <a:rPr lang="en-US" sz="23900" b="1" dirty="0">
                <a:solidFill>
                  <a:srgbClr val="474D57"/>
                </a:solidFill>
              </a:rPr>
            </a:br>
            <a:r>
              <a:rPr lang="en-US" sz="23900" b="1" dirty="0">
                <a:solidFill>
                  <a:srgbClr val="474D57"/>
                </a:solidFill>
              </a:rPr>
              <a:t>Content</a:t>
            </a:r>
          </a:p>
        </p:txBody>
      </p:sp>
    </p:spTree>
    <p:extLst>
      <p:ext uri="{BB962C8B-B14F-4D97-AF65-F5344CB8AC3E}">
        <p14:creationId xmlns:p14="http://schemas.microsoft.com/office/powerpoint/2010/main" val="41236951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Right Photo) - CC1">
    <p:spTree>
      <p:nvGrpSpPr>
        <p:cNvPr id="1" name=""/>
        <p:cNvGrpSpPr/>
        <p:nvPr/>
      </p:nvGrpSpPr>
      <p:grpSpPr>
        <a:xfrm>
          <a:off x="0" y="0"/>
          <a:ext cx="0" cy="0"/>
          <a:chOff x="0" y="0"/>
          <a:chExt cx="0" cy="0"/>
        </a:xfrm>
      </p:grpSpPr>
      <p:sp>
        <p:nvSpPr>
          <p:cNvPr id="11" name="Photo Placeholder">
            <a:extLst>
              <a:ext uri="{FF2B5EF4-FFF2-40B4-BE49-F238E27FC236}">
                <a16:creationId xmlns:a16="http://schemas.microsoft.com/office/drawing/2014/main" id="{CCC32B5B-F337-69D4-A50C-F1EAB0C18359}"/>
              </a:ext>
            </a:extLst>
          </p:cNvPr>
          <p:cNvSpPr>
            <a:spLocks noGrp="1"/>
          </p:cNvSpPr>
          <p:nvPr>
            <p:ph type="pic" sz="quarter" idx="10" hasCustomPrompt="1"/>
          </p:nvPr>
        </p:nvSpPr>
        <p:spPr>
          <a:xfrm>
            <a:off x="5334000" y="0"/>
            <a:ext cx="6858000" cy="6126480"/>
          </a:xfrm>
          <a:custGeom>
            <a:avLst/>
            <a:gdLst>
              <a:gd name="connsiteX0" fmla="*/ 0 w 6858000"/>
              <a:gd name="connsiteY0" fmla="*/ 439337 h 6126480"/>
              <a:gd name="connsiteX1" fmla="*/ 6443472 w 6858000"/>
              <a:gd name="connsiteY1" fmla="*/ 439337 h 6126480"/>
              <a:gd name="connsiteX2" fmla="*/ 6443472 w 6858000"/>
              <a:gd name="connsiteY2" fmla="*/ 5687143 h 6126480"/>
              <a:gd name="connsiteX3" fmla="*/ 0 w 6858000"/>
              <a:gd name="connsiteY3" fmla="*/ 5687143 h 6126480"/>
              <a:gd name="connsiteX4" fmla="*/ 0 w 6858000"/>
              <a:gd name="connsiteY4" fmla="*/ 0 h 6126480"/>
              <a:gd name="connsiteX5" fmla="*/ 6858000 w 6858000"/>
              <a:gd name="connsiteY5" fmla="*/ 0 h 6126480"/>
              <a:gd name="connsiteX6" fmla="*/ 6858000 w 6858000"/>
              <a:gd name="connsiteY6" fmla="*/ 6126480 h 6126480"/>
              <a:gd name="connsiteX7" fmla="*/ 0 w 6858000"/>
              <a:gd name="connsiteY7" fmla="*/ 6126480 h 6126480"/>
              <a:gd name="connsiteX8" fmla="*/ 0 w 6858000"/>
              <a:gd name="connsiteY8" fmla="*/ 5705431 h 6126480"/>
              <a:gd name="connsiteX9" fmla="*/ 6443472 w 6858000"/>
              <a:gd name="connsiteY9" fmla="*/ 5705431 h 6126480"/>
              <a:gd name="connsiteX10" fmla="*/ 6443472 w 6858000"/>
              <a:gd name="connsiteY10" fmla="*/ 5706281 h 6126480"/>
              <a:gd name="connsiteX11" fmla="*/ 6461760 w 6858000"/>
              <a:gd name="connsiteY11" fmla="*/ 5706281 h 6126480"/>
              <a:gd name="connsiteX12" fmla="*/ 6461760 w 6858000"/>
              <a:gd name="connsiteY12" fmla="*/ 5705431 h 6126480"/>
              <a:gd name="connsiteX13" fmla="*/ 6461760 w 6858000"/>
              <a:gd name="connsiteY13" fmla="*/ 5687143 h 6126480"/>
              <a:gd name="connsiteX14" fmla="*/ 6461760 w 6858000"/>
              <a:gd name="connsiteY14" fmla="*/ 439337 h 6126480"/>
              <a:gd name="connsiteX15" fmla="*/ 6461760 w 6858000"/>
              <a:gd name="connsiteY15" fmla="*/ 421049 h 6126480"/>
              <a:gd name="connsiteX16" fmla="*/ 6443472 w 6858000"/>
              <a:gd name="connsiteY16" fmla="*/ 421049 h 6126480"/>
              <a:gd name="connsiteX17" fmla="*/ 0 w 6858000"/>
              <a:gd name="connsiteY17" fmla="*/ 421049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58000" h="6126480">
                <a:moveTo>
                  <a:pt x="0" y="439337"/>
                </a:moveTo>
                <a:lnTo>
                  <a:pt x="6443472" y="439337"/>
                </a:lnTo>
                <a:lnTo>
                  <a:pt x="6443472" y="5687143"/>
                </a:lnTo>
                <a:lnTo>
                  <a:pt x="0" y="5687143"/>
                </a:lnTo>
                <a:close/>
                <a:moveTo>
                  <a:pt x="0" y="0"/>
                </a:moveTo>
                <a:lnTo>
                  <a:pt x="6858000" y="0"/>
                </a:lnTo>
                <a:lnTo>
                  <a:pt x="6858000" y="6126480"/>
                </a:lnTo>
                <a:lnTo>
                  <a:pt x="0" y="6126480"/>
                </a:lnTo>
                <a:lnTo>
                  <a:pt x="0" y="5705431"/>
                </a:lnTo>
                <a:lnTo>
                  <a:pt x="6443472" y="5705431"/>
                </a:lnTo>
                <a:lnTo>
                  <a:pt x="6443472" y="5706281"/>
                </a:lnTo>
                <a:lnTo>
                  <a:pt x="6461760" y="5706281"/>
                </a:lnTo>
                <a:lnTo>
                  <a:pt x="6461760" y="5705431"/>
                </a:lnTo>
                <a:lnTo>
                  <a:pt x="6461760" y="5687143"/>
                </a:lnTo>
                <a:lnTo>
                  <a:pt x="6461760" y="439337"/>
                </a:lnTo>
                <a:lnTo>
                  <a:pt x="6461760" y="421049"/>
                </a:lnTo>
                <a:lnTo>
                  <a:pt x="6443472" y="421049"/>
                </a:lnTo>
                <a:lnTo>
                  <a:pt x="0" y="421049"/>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B</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680246" y="1500459"/>
            <a:ext cx="4361146" cy="1351780"/>
          </a:xfrm>
        </p:spPr>
        <p:txBody>
          <a:bodyPr anchor="b" anchorCtr="0">
            <a:spAutoFit/>
          </a:bodyPr>
          <a:lstStyle>
            <a:lvl1pPr>
              <a:defRPr sz="4400">
                <a:solidFill>
                  <a:srgbClr val="00539B"/>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680246" y="2852239"/>
            <a:ext cx="4361146" cy="576761"/>
          </a:xfrm>
        </p:spPr>
        <p:txBody>
          <a:bodyPr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14" name="Open Rectangular">
            <a:extLst>
              <a:ext uri="{FF2B5EF4-FFF2-40B4-BE49-F238E27FC236}">
                <a16:creationId xmlns:a16="http://schemas.microsoft.com/office/drawing/2014/main" id="{18B7F701-DC78-73D8-0584-F42C474AB8F0}"/>
              </a:ext>
            </a:extLst>
          </p:cNvPr>
          <p:cNvSpPr/>
          <p:nvPr/>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9DC858"/>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534164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Content (Icon) - C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018804" y="1668576"/>
            <a:ext cx="9792196" cy="1769780"/>
          </a:xfrm>
        </p:spPr>
        <p:txBody>
          <a:bodyPr tIns="0"/>
          <a:lstStyle>
            <a:lvl1pPr>
              <a:buClr>
                <a:srgbClr val="9DC858"/>
              </a:buClr>
              <a:defRPr>
                <a:solidFill>
                  <a:srgbClr val="474D57"/>
                </a:solidFill>
              </a:defRPr>
            </a:lvl1pPr>
            <a:lvl2pPr>
              <a:buClr>
                <a:srgbClr val="BBD88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2" y="0"/>
            <a:ext cx="1645920" cy="6858000"/>
          </a:xfrm>
          <a:prstGeom prst="rect">
            <a:avLst/>
          </a:prstGeom>
          <a:solidFill>
            <a:srgbClr val="9DC85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2" y="1668577"/>
            <a:ext cx="1645920" cy="5189423"/>
          </a:xfrm>
          <a:prstGeom prst="rect">
            <a:avLst/>
          </a:prstGeom>
          <a:solidFill>
            <a:srgbClr val="BBD88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rgbClr val="474D57"/>
                </a:solidFill>
              </a:defRPr>
            </a:lvl1pPr>
          </a:lstStyle>
          <a:p>
            <a:r>
              <a:rPr lang="en-US" sz="1200"/>
              <a:t>OPTIONAL: Click  to insert   icon from Folder A</a:t>
            </a:r>
            <a:endParaRPr lang="en-US"/>
          </a:p>
        </p:txBody>
      </p:sp>
      <p:sp>
        <p:nvSpPr>
          <p:cNvPr id="5" name="Rectangle 4">
            <a:extLst>
              <a:ext uri="{FF2B5EF4-FFF2-40B4-BE49-F238E27FC236}">
                <a16:creationId xmlns:a16="http://schemas.microsoft.com/office/drawing/2014/main" id="{666C68B4-7863-B2D3-1C05-941B59E2C0AE}"/>
              </a:ext>
            </a:extLst>
          </p:cNvPr>
          <p:cNvSpPr/>
          <p:nvPr/>
        </p:nvSpPr>
        <p:spPr bwMode="gray">
          <a:xfrm>
            <a:off x="-1" y="5577840"/>
            <a:ext cx="4114800" cy="77724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0" name="Picture 8">
            <a:extLst>
              <a:ext uri="{FF2B5EF4-FFF2-40B4-BE49-F238E27FC236}">
                <a16:creationId xmlns:a16="http://schemas.microsoft.com/office/drawing/2014/main" id="{C8443346-31D2-167F-7B7E-E66D288EC54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Tree>
    <p:extLst>
      <p:ext uri="{BB962C8B-B14F-4D97-AF65-F5344CB8AC3E}">
        <p14:creationId xmlns:p14="http://schemas.microsoft.com/office/powerpoint/2010/main" val="1839327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Icon) - CC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018804" y="1668576"/>
            <a:ext cx="9792196" cy="1769780"/>
          </a:xfrm>
          <a:noFill/>
        </p:spPr>
        <p:txBody>
          <a:bodyPr tIns="0"/>
          <a:lstStyle>
            <a:lvl1pPr>
              <a:buClr>
                <a:srgbClr val="4B9CD3"/>
              </a:buClr>
              <a:defRPr>
                <a:solidFill>
                  <a:srgbClr val="474D57"/>
                </a:solidFill>
              </a:defRPr>
            </a:lvl1pPr>
            <a:lvl2pPr>
              <a:buClr>
                <a:srgbClr val="81BBE0"/>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1645920" cy="6858000"/>
          </a:xfrm>
          <a:prstGeom prst="rect">
            <a:avLst/>
          </a:prstGeom>
          <a:solidFill>
            <a:srgbClr val="FFD1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FEDF6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77840"/>
            <a:ext cx="4114800" cy="77724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rgbClr val="474D57"/>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16100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Content - (Icon) - CC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018804" y="1668576"/>
            <a:ext cx="9792196" cy="1769780"/>
          </a:xfrm>
        </p:spPr>
        <p:txBody>
          <a:bodyPr tIns="0"/>
          <a:lstStyle>
            <a:lvl1pPr>
              <a:buClr>
                <a:srgbClr val="08A8A5"/>
              </a:buClr>
              <a:defRPr>
                <a:solidFill>
                  <a:srgbClr val="474D57"/>
                </a:solidFill>
              </a:defRPr>
            </a:lvl1pPr>
            <a:lvl2pPr>
              <a:buClr>
                <a:srgbClr val="9ED8D8"/>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1645920" cy="6858000"/>
          </a:xfrm>
          <a:prstGeom prst="rect">
            <a:avLst/>
          </a:prstGeom>
          <a:solidFill>
            <a:srgbClr val="08A8A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5EC3C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77840"/>
            <a:ext cx="4114800" cy="77724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1236653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Content - (Icon) - CC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018804" y="1668576"/>
            <a:ext cx="9792196" cy="1769780"/>
          </a:xfrm>
        </p:spPr>
        <p:txBody>
          <a:bodyPr tIns="0"/>
          <a:lstStyle>
            <a:lvl1pPr>
              <a:buClr>
                <a:srgbClr val="00539B"/>
              </a:buClr>
              <a:defRPr>
                <a:solidFill>
                  <a:srgbClr val="474D57"/>
                </a:solidFill>
              </a:defRPr>
            </a:lvl1pPr>
            <a:lvl2pPr>
              <a:buClr>
                <a:srgbClr val="4A86B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1"/>
            <a:ext cx="1645920" cy="6857999"/>
          </a:xfrm>
          <a:prstGeom prst="rect">
            <a:avLst/>
          </a:prstGeom>
          <a:solidFill>
            <a:srgbClr val="00539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4A86B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81521"/>
            <a:ext cx="4114800" cy="77724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3889083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Content - (Icon) - CC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018804" y="1668576"/>
            <a:ext cx="9792196" cy="1769780"/>
          </a:xfrm>
        </p:spPr>
        <p:txBody>
          <a:bodyPr tIns="0"/>
          <a:lstStyle>
            <a:lvl1pPr>
              <a:buClr>
                <a:srgbClr val="550051"/>
              </a:buClr>
              <a:defRPr>
                <a:solidFill>
                  <a:srgbClr val="474D57"/>
                </a:solidFill>
              </a:defRPr>
            </a:lvl1pPr>
            <a:lvl2pPr>
              <a:buClr>
                <a:srgbClr val="884F85"/>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9356"/>
            <a:ext cx="1645920" cy="6858000"/>
          </a:xfrm>
          <a:prstGeom prst="rect">
            <a:avLst/>
          </a:prstGeom>
          <a:solidFill>
            <a:srgbClr val="55005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884F8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81520"/>
            <a:ext cx="4114800" cy="77724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700" y="5721347"/>
            <a:ext cx="1791313" cy="497587"/>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335825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Content (Bar) - CC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5AAD60-1F1F-8BB1-E3DD-D1C28FAEFAFE}"/>
              </a:ext>
            </a:extLst>
          </p:cNvPr>
          <p:cNvSpPr/>
          <p:nvPr/>
        </p:nvSpPr>
        <p:spPr bwMode="gray">
          <a:xfrm>
            <a:off x="-1" y="0"/>
            <a:ext cx="391668" cy="6858000"/>
          </a:xfrm>
          <a:prstGeom prst="rect">
            <a:avLst/>
          </a:prstGeom>
          <a:solidFill>
            <a:srgbClr val="9DC85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F0E30295-08EA-A134-0409-A7A41E7BFDBD}"/>
              </a:ext>
            </a:extLst>
          </p:cNvPr>
          <p:cNvSpPr/>
          <p:nvPr/>
        </p:nvSpPr>
        <p:spPr bwMode="gray">
          <a:xfrm>
            <a:off x="-1" y="419101"/>
            <a:ext cx="391668" cy="6438899"/>
          </a:xfrm>
          <a:prstGeom prst="rect">
            <a:avLst/>
          </a:prstGeom>
          <a:solidFill>
            <a:srgbClr val="BBD88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761999" y="1151719"/>
            <a:ext cx="9144001" cy="1769780"/>
          </a:xfrm>
        </p:spPr>
        <p:txBody>
          <a:bodyPr/>
          <a:lstStyle>
            <a:lvl1pPr>
              <a:buClr>
                <a:srgbClr val="9DC858"/>
              </a:buClr>
              <a:defRPr>
                <a:solidFill>
                  <a:srgbClr val="474D57"/>
                </a:solidFill>
              </a:defRPr>
            </a:lvl1pPr>
            <a:lvl2pPr>
              <a:buClr>
                <a:srgbClr val="BBD88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3452639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 Content (Bar) - CC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0" y="0"/>
            <a:ext cx="391668" cy="6858000"/>
          </a:xfrm>
          <a:prstGeom prst="rect">
            <a:avLst/>
          </a:prstGeom>
          <a:solidFill>
            <a:srgbClr val="FFD1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2" y="419100"/>
            <a:ext cx="391668" cy="6438899"/>
          </a:xfrm>
          <a:prstGeom prst="rect">
            <a:avLst/>
          </a:prstGeom>
          <a:solidFill>
            <a:srgbClr val="FEDF6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761999" y="1151719"/>
            <a:ext cx="9144001" cy="1769780"/>
          </a:xfrm>
        </p:spPr>
        <p:txBody>
          <a:bodyPr/>
          <a:lstStyle>
            <a:lvl1pPr>
              <a:buClr>
                <a:srgbClr val="4B9CD3"/>
              </a:buClr>
              <a:defRPr>
                <a:solidFill>
                  <a:srgbClr val="474D57"/>
                </a:solidFill>
              </a:defRPr>
            </a:lvl1pPr>
            <a:lvl2pPr>
              <a:buClr>
                <a:srgbClr val="81BBE1"/>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33625986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 Content (Bar) - CC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765A1E-7A71-A1D7-6791-3E67B0078C78}"/>
              </a:ext>
            </a:extLst>
          </p:cNvPr>
          <p:cNvSpPr/>
          <p:nvPr/>
        </p:nvSpPr>
        <p:spPr bwMode="gray">
          <a:xfrm>
            <a:off x="-1" y="0"/>
            <a:ext cx="391668" cy="6858000"/>
          </a:xfrm>
          <a:prstGeom prst="rect">
            <a:avLst/>
          </a:prstGeom>
          <a:solidFill>
            <a:srgbClr val="08A8A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F2D53027-E286-0FBE-295D-581FBAA91A93}"/>
              </a:ext>
            </a:extLst>
          </p:cNvPr>
          <p:cNvSpPr/>
          <p:nvPr/>
        </p:nvSpPr>
        <p:spPr bwMode="gray">
          <a:xfrm>
            <a:off x="-1" y="419101"/>
            <a:ext cx="391668" cy="6438899"/>
          </a:xfrm>
          <a:prstGeom prst="rect">
            <a:avLst/>
          </a:prstGeom>
          <a:solidFill>
            <a:srgbClr val="5EC3C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761999" y="1151719"/>
            <a:ext cx="9144001" cy="1769780"/>
          </a:xfrm>
        </p:spPr>
        <p:txBody>
          <a:bodyPr/>
          <a:lstStyle>
            <a:lvl1pPr>
              <a:buClr>
                <a:srgbClr val="08A8A5"/>
              </a:buClr>
              <a:defRPr>
                <a:solidFill>
                  <a:srgbClr val="474D57"/>
                </a:solidFill>
              </a:defRPr>
            </a:lvl1pPr>
            <a:lvl2pPr>
              <a:buClr>
                <a:srgbClr val="5EC3C3"/>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93942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Content (Bar) - CC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1" y="0"/>
            <a:ext cx="391668" cy="6858000"/>
          </a:xfrm>
          <a:prstGeom prst="rect">
            <a:avLst/>
          </a:prstGeom>
          <a:solidFill>
            <a:srgbClr val="00539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1" y="419101"/>
            <a:ext cx="391668" cy="6438899"/>
          </a:xfrm>
          <a:prstGeom prst="rect">
            <a:avLst/>
          </a:prstGeom>
          <a:solidFill>
            <a:srgbClr val="4B86B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761999" y="1151719"/>
            <a:ext cx="9144001" cy="1769780"/>
          </a:xfrm>
        </p:spPr>
        <p:txBody>
          <a:bodyPr/>
          <a:lstStyle>
            <a:lvl1pPr>
              <a:buClr>
                <a:srgbClr val="00539B"/>
              </a:buClr>
              <a:defRPr>
                <a:solidFill>
                  <a:srgbClr val="474D57"/>
                </a:solidFill>
              </a:defRPr>
            </a:lvl1pPr>
            <a:lvl2pPr>
              <a:buClr>
                <a:srgbClr val="4A86B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1585120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 Content (Bar) - CC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1" y="9426"/>
            <a:ext cx="391668" cy="6858000"/>
          </a:xfrm>
          <a:prstGeom prst="rect">
            <a:avLst/>
          </a:prstGeom>
          <a:solidFill>
            <a:srgbClr val="55005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1" y="419101"/>
            <a:ext cx="391668" cy="6438899"/>
          </a:xfrm>
          <a:prstGeom prst="rect">
            <a:avLst/>
          </a:prstGeom>
          <a:solidFill>
            <a:srgbClr val="884F8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761999" y="1151719"/>
            <a:ext cx="9144001" cy="1769780"/>
          </a:xfrm>
        </p:spPr>
        <p:txBody>
          <a:bodyPr/>
          <a:lstStyle>
            <a:lvl1pPr>
              <a:buClr>
                <a:srgbClr val="550051"/>
              </a:buClr>
              <a:defRPr>
                <a:solidFill>
                  <a:srgbClr val="474D57"/>
                </a:solidFill>
              </a:defRPr>
            </a:lvl1pPr>
            <a:lvl2pPr>
              <a:buClr>
                <a:srgbClr val="884F85"/>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3" y="6266875"/>
            <a:ext cx="1540839" cy="428011"/>
          </a:xfrm>
          <a:prstGeom prst="rect">
            <a:avLst/>
          </a:prstGeom>
        </p:spPr>
      </p:pic>
    </p:spTree>
    <p:extLst>
      <p:ext uri="{BB962C8B-B14F-4D97-AF65-F5344CB8AC3E}">
        <p14:creationId xmlns:p14="http://schemas.microsoft.com/office/powerpoint/2010/main" val="267908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esentation Title (Right Photo) - CC2">
    <p:spTree>
      <p:nvGrpSpPr>
        <p:cNvPr id="1" name=""/>
        <p:cNvGrpSpPr/>
        <p:nvPr/>
      </p:nvGrpSpPr>
      <p:grpSpPr>
        <a:xfrm>
          <a:off x="0" y="0"/>
          <a:ext cx="0" cy="0"/>
          <a:chOff x="0" y="0"/>
          <a:chExt cx="0" cy="0"/>
        </a:xfrm>
      </p:grpSpPr>
      <p:sp>
        <p:nvSpPr>
          <p:cNvPr id="11" name="Photo Placeholder">
            <a:extLst>
              <a:ext uri="{FF2B5EF4-FFF2-40B4-BE49-F238E27FC236}">
                <a16:creationId xmlns:a16="http://schemas.microsoft.com/office/drawing/2014/main" id="{CCC32B5B-F337-69D4-A50C-F1EAB0C18359}"/>
              </a:ext>
            </a:extLst>
          </p:cNvPr>
          <p:cNvSpPr>
            <a:spLocks noGrp="1"/>
          </p:cNvSpPr>
          <p:nvPr>
            <p:ph type="pic" sz="quarter" idx="10" hasCustomPrompt="1"/>
          </p:nvPr>
        </p:nvSpPr>
        <p:spPr>
          <a:xfrm>
            <a:off x="5334000" y="0"/>
            <a:ext cx="6858000" cy="6126480"/>
          </a:xfrm>
          <a:custGeom>
            <a:avLst/>
            <a:gdLst>
              <a:gd name="connsiteX0" fmla="*/ 0 w 6858000"/>
              <a:gd name="connsiteY0" fmla="*/ 439337 h 6126480"/>
              <a:gd name="connsiteX1" fmla="*/ 6443472 w 6858000"/>
              <a:gd name="connsiteY1" fmla="*/ 439337 h 6126480"/>
              <a:gd name="connsiteX2" fmla="*/ 6443472 w 6858000"/>
              <a:gd name="connsiteY2" fmla="*/ 5687143 h 6126480"/>
              <a:gd name="connsiteX3" fmla="*/ 0 w 6858000"/>
              <a:gd name="connsiteY3" fmla="*/ 5687143 h 6126480"/>
              <a:gd name="connsiteX4" fmla="*/ 0 w 6858000"/>
              <a:gd name="connsiteY4" fmla="*/ 0 h 6126480"/>
              <a:gd name="connsiteX5" fmla="*/ 6858000 w 6858000"/>
              <a:gd name="connsiteY5" fmla="*/ 0 h 6126480"/>
              <a:gd name="connsiteX6" fmla="*/ 6858000 w 6858000"/>
              <a:gd name="connsiteY6" fmla="*/ 6126480 h 6126480"/>
              <a:gd name="connsiteX7" fmla="*/ 0 w 6858000"/>
              <a:gd name="connsiteY7" fmla="*/ 6126480 h 6126480"/>
              <a:gd name="connsiteX8" fmla="*/ 0 w 6858000"/>
              <a:gd name="connsiteY8" fmla="*/ 5705431 h 6126480"/>
              <a:gd name="connsiteX9" fmla="*/ 6443472 w 6858000"/>
              <a:gd name="connsiteY9" fmla="*/ 5705431 h 6126480"/>
              <a:gd name="connsiteX10" fmla="*/ 6443472 w 6858000"/>
              <a:gd name="connsiteY10" fmla="*/ 5706281 h 6126480"/>
              <a:gd name="connsiteX11" fmla="*/ 6461760 w 6858000"/>
              <a:gd name="connsiteY11" fmla="*/ 5706281 h 6126480"/>
              <a:gd name="connsiteX12" fmla="*/ 6461760 w 6858000"/>
              <a:gd name="connsiteY12" fmla="*/ 5705431 h 6126480"/>
              <a:gd name="connsiteX13" fmla="*/ 6461760 w 6858000"/>
              <a:gd name="connsiteY13" fmla="*/ 5687143 h 6126480"/>
              <a:gd name="connsiteX14" fmla="*/ 6461760 w 6858000"/>
              <a:gd name="connsiteY14" fmla="*/ 439337 h 6126480"/>
              <a:gd name="connsiteX15" fmla="*/ 6461760 w 6858000"/>
              <a:gd name="connsiteY15" fmla="*/ 421049 h 6126480"/>
              <a:gd name="connsiteX16" fmla="*/ 6443472 w 6858000"/>
              <a:gd name="connsiteY16" fmla="*/ 421049 h 6126480"/>
              <a:gd name="connsiteX17" fmla="*/ 0 w 6858000"/>
              <a:gd name="connsiteY17" fmla="*/ 421049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58000" h="6126480">
                <a:moveTo>
                  <a:pt x="0" y="439337"/>
                </a:moveTo>
                <a:lnTo>
                  <a:pt x="6443472" y="439337"/>
                </a:lnTo>
                <a:lnTo>
                  <a:pt x="6443472" y="5687143"/>
                </a:lnTo>
                <a:lnTo>
                  <a:pt x="0" y="5687143"/>
                </a:lnTo>
                <a:close/>
                <a:moveTo>
                  <a:pt x="0" y="0"/>
                </a:moveTo>
                <a:lnTo>
                  <a:pt x="6858000" y="0"/>
                </a:lnTo>
                <a:lnTo>
                  <a:pt x="6858000" y="6126480"/>
                </a:lnTo>
                <a:lnTo>
                  <a:pt x="0" y="6126480"/>
                </a:lnTo>
                <a:lnTo>
                  <a:pt x="0" y="5705431"/>
                </a:lnTo>
                <a:lnTo>
                  <a:pt x="6443472" y="5705431"/>
                </a:lnTo>
                <a:lnTo>
                  <a:pt x="6443472" y="5706281"/>
                </a:lnTo>
                <a:lnTo>
                  <a:pt x="6461760" y="5706281"/>
                </a:lnTo>
                <a:lnTo>
                  <a:pt x="6461760" y="5705431"/>
                </a:lnTo>
                <a:lnTo>
                  <a:pt x="6461760" y="5687143"/>
                </a:lnTo>
                <a:lnTo>
                  <a:pt x="6461760" y="439337"/>
                </a:lnTo>
                <a:lnTo>
                  <a:pt x="6461760" y="421049"/>
                </a:lnTo>
                <a:lnTo>
                  <a:pt x="6443472" y="421049"/>
                </a:lnTo>
                <a:lnTo>
                  <a:pt x="0" y="421049"/>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B</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680246" y="1500459"/>
            <a:ext cx="4361146" cy="1351780"/>
          </a:xfrm>
        </p:spPr>
        <p:txBody>
          <a:bodyPr anchor="b" anchorCtr="0">
            <a:spAutoFit/>
          </a:bodyPr>
          <a:lstStyle>
            <a:lvl1pPr>
              <a:defRPr sz="4400">
                <a:solidFill>
                  <a:srgbClr val="4B9CD3"/>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680246" y="2852239"/>
            <a:ext cx="4361146" cy="576761"/>
          </a:xfrm>
        </p:spPr>
        <p:txBody>
          <a:bodyPr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14" name="Open Rectangular">
            <a:extLst>
              <a:ext uri="{FF2B5EF4-FFF2-40B4-BE49-F238E27FC236}">
                <a16:creationId xmlns:a16="http://schemas.microsoft.com/office/drawing/2014/main" id="{18B7F701-DC78-73D8-0584-F42C474AB8F0}"/>
              </a:ext>
            </a:extLst>
          </p:cNvPr>
          <p:cNvSpPr/>
          <p:nvPr/>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FFD100"/>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737543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 Content - No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396242" y="419100"/>
            <a:ext cx="11401041"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394717" y="1151719"/>
            <a:ext cx="9511283" cy="1769780"/>
          </a:xfrm>
        </p:spPr>
        <p:txBody>
          <a:bodyPr/>
          <a:lstStyle>
            <a:lvl1pPr>
              <a:buClr>
                <a:srgbClr val="9DC858"/>
              </a:buClr>
              <a:defRPr>
                <a:solidFill>
                  <a:srgbClr val="474D57"/>
                </a:solidFill>
              </a:defRPr>
            </a:lvl1pPr>
            <a:lvl2pPr>
              <a:buClr>
                <a:srgbClr val="BBD88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86F10B65-628A-439D-F5F8-E537C4A85B8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129936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 Content - No Bar or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396242" y="419100"/>
            <a:ext cx="11401041" cy="732619"/>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394717" y="1151719"/>
            <a:ext cx="9511283" cy="1769780"/>
          </a:xfrm>
        </p:spPr>
        <p:txBody>
          <a:bodyPr/>
          <a:lstStyle>
            <a:lvl1pPr>
              <a:buClr>
                <a:srgbClr val="9DC858"/>
              </a:buClr>
              <a:defRPr>
                <a:solidFill>
                  <a:srgbClr val="474D57"/>
                </a:solidFill>
              </a:defRPr>
            </a:lvl1pPr>
            <a:lvl2pPr>
              <a:buClr>
                <a:srgbClr val="BBD88A"/>
              </a:buClr>
              <a:defRPr>
                <a:solidFill>
                  <a:srgbClr val="474D57"/>
                </a:solidFill>
              </a:defRPr>
            </a:lvl2pPr>
            <a:lvl3pPr>
              <a:defRPr>
                <a:solidFill>
                  <a:srgbClr val="474D57"/>
                </a:solidFill>
              </a:defRPr>
            </a:lvl3pPr>
            <a:lvl4pPr>
              <a:defRPr>
                <a:solidFill>
                  <a:srgbClr val="474D57"/>
                </a:solidFill>
              </a:defRPr>
            </a:lvl4pPr>
            <a:lvl5pPr>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2955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03">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700255"/>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Title </a:t>
            </a:r>
            <a:br>
              <a:rPr lang="en-US" sz="23900" b="1" dirty="0">
                <a:solidFill>
                  <a:srgbClr val="474D57"/>
                </a:solidFill>
              </a:rPr>
            </a:br>
            <a:r>
              <a:rPr lang="en-US" sz="23900" b="1" dirty="0">
                <a:solidFill>
                  <a:srgbClr val="474D57"/>
                </a:solidFill>
              </a:rPr>
              <a:t>Only</a:t>
            </a:r>
          </a:p>
        </p:txBody>
      </p:sp>
    </p:spTree>
    <p:extLst>
      <p:ext uri="{BB962C8B-B14F-4D97-AF65-F5344CB8AC3E}">
        <p14:creationId xmlns:p14="http://schemas.microsoft.com/office/powerpoint/2010/main" val="161412626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Icon) - C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2" y="0"/>
            <a:ext cx="1645920" cy="6858000"/>
          </a:xfrm>
          <a:prstGeom prst="rect">
            <a:avLst/>
          </a:prstGeom>
          <a:solidFill>
            <a:srgbClr val="9DC85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2" y="1668577"/>
            <a:ext cx="1645920" cy="5189423"/>
          </a:xfrm>
          <a:prstGeom prst="rect">
            <a:avLst/>
          </a:prstGeom>
          <a:solidFill>
            <a:srgbClr val="BBD88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77840"/>
            <a:ext cx="4114800" cy="77724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rgbClr val="474D57"/>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32728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Icon) - CC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1645920" cy="6858000"/>
          </a:xfrm>
          <a:prstGeom prst="rect">
            <a:avLst/>
          </a:prstGeom>
          <a:solidFill>
            <a:srgbClr val="FFD1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FEDF6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77840"/>
            <a:ext cx="4114800" cy="77724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rgbClr val="474D57"/>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26750137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Icon) - CC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1645920" cy="6858000"/>
          </a:xfrm>
          <a:prstGeom prst="rect">
            <a:avLst/>
          </a:prstGeom>
          <a:solidFill>
            <a:srgbClr val="08A8A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5EC3C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77840"/>
            <a:ext cx="4114800" cy="77724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25951944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Icon) - CC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1"/>
            <a:ext cx="1645920" cy="6857999"/>
          </a:xfrm>
          <a:prstGeom prst="rect">
            <a:avLst/>
          </a:prstGeom>
          <a:solidFill>
            <a:srgbClr val="00539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4A86B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1" y="5581521"/>
            <a:ext cx="4114800" cy="77724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21347"/>
            <a:ext cx="1791316" cy="497588"/>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1155831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Only (Icon) - CC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018804" y="639229"/>
            <a:ext cx="9792196" cy="1029347"/>
          </a:xfrm>
        </p:spPr>
        <p:txBody>
          <a:bodyPr/>
          <a:lstStyle>
            <a:lvl1pPr>
              <a:defRPr>
                <a:solidFill>
                  <a:srgbClr val="474D57"/>
                </a:solidFill>
              </a:defRPr>
            </a:lvl1pPr>
          </a:lstStyle>
          <a:p>
            <a:r>
              <a:rPr lang="en-US"/>
              <a:t>Click to edit Master title style</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1645920" cy="6858000"/>
          </a:xfrm>
          <a:prstGeom prst="rect">
            <a:avLst/>
          </a:prstGeom>
          <a:solidFill>
            <a:srgbClr val="55005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1" y="1668577"/>
            <a:ext cx="1645920" cy="5189423"/>
          </a:xfrm>
          <a:prstGeom prst="rect">
            <a:avLst/>
          </a:prstGeom>
          <a:solidFill>
            <a:srgbClr val="884F8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81520"/>
            <a:ext cx="4114800" cy="77724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700" y="5721347"/>
            <a:ext cx="1791313" cy="497587"/>
          </a:xfrm>
          <a:prstGeom prst="rect">
            <a:avLst/>
          </a:prstGeom>
        </p:spPr>
      </p:pic>
      <p:sp>
        <p:nvSpPr>
          <p:cNvPr id="6" name="Picture Placeholder 5">
            <a:extLst>
              <a:ext uri="{FF2B5EF4-FFF2-40B4-BE49-F238E27FC236}">
                <a16:creationId xmlns:a16="http://schemas.microsoft.com/office/drawing/2014/main" id="{DA2CA4CA-09B8-1228-A6D1-68309E427BAF}"/>
              </a:ext>
            </a:extLst>
          </p:cNvPr>
          <p:cNvSpPr>
            <a:spLocks noGrp="1"/>
          </p:cNvSpPr>
          <p:nvPr>
            <p:ph type="pic" sz="quarter" idx="11" hasCustomPrompt="1"/>
          </p:nvPr>
        </p:nvSpPr>
        <p:spPr>
          <a:xfrm>
            <a:off x="323689" y="335019"/>
            <a:ext cx="998538" cy="998538"/>
          </a:xfrm>
        </p:spPr>
        <p:txBody>
          <a:bodyPr tIns="0" bIns="0" anchor="ctr" anchorCtr="1">
            <a:noAutofit/>
          </a:bodyPr>
          <a:lstStyle>
            <a:lvl1pPr marL="0" indent="0" algn="ctr">
              <a:buNone/>
              <a:defRPr sz="1200">
                <a:solidFill>
                  <a:schemeClr val="bg1"/>
                </a:solidFill>
              </a:defRPr>
            </a:lvl1pPr>
          </a:lstStyle>
          <a:p>
            <a:r>
              <a:rPr lang="en-US" sz="1200"/>
              <a:t>OPTIONAL: Click  to insert   icon from Folder A</a:t>
            </a:r>
            <a:endParaRPr lang="en-US"/>
          </a:p>
        </p:txBody>
      </p:sp>
    </p:spTree>
    <p:extLst>
      <p:ext uri="{BB962C8B-B14F-4D97-AF65-F5344CB8AC3E}">
        <p14:creationId xmlns:p14="http://schemas.microsoft.com/office/powerpoint/2010/main" val="2309717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Bar) - CC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5AAD60-1F1F-8BB1-E3DD-D1C28FAEFAFE}"/>
              </a:ext>
            </a:extLst>
          </p:cNvPr>
          <p:cNvSpPr/>
          <p:nvPr/>
        </p:nvSpPr>
        <p:spPr bwMode="gray">
          <a:xfrm>
            <a:off x="-1" y="0"/>
            <a:ext cx="391668" cy="6858000"/>
          </a:xfrm>
          <a:prstGeom prst="rect">
            <a:avLst/>
          </a:prstGeom>
          <a:solidFill>
            <a:srgbClr val="9DC85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F0E30295-08EA-A134-0409-A7A41E7BFDBD}"/>
              </a:ext>
            </a:extLst>
          </p:cNvPr>
          <p:cNvSpPr/>
          <p:nvPr/>
        </p:nvSpPr>
        <p:spPr bwMode="gray">
          <a:xfrm>
            <a:off x="-1" y="419101"/>
            <a:ext cx="391668" cy="6438899"/>
          </a:xfrm>
          <a:prstGeom prst="rect">
            <a:avLst/>
          </a:prstGeom>
          <a:solidFill>
            <a:srgbClr val="BBD88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942243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Bar) - CC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0" y="0"/>
            <a:ext cx="391668" cy="6858000"/>
          </a:xfrm>
          <a:prstGeom prst="rect">
            <a:avLst/>
          </a:prstGeom>
          <a:solidFill>
            <a:srgbClr val="FFD1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2" y="419100"/>
            <a:ext cx="391668" cy="6438899"/>
          </a:xfrm>
          <a:prstGeom prst="rect">
            <a:avLst/>
          </a:prstGeom>
          <a:solidFill>
            <a:srgbClr val="FEDF6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145070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esentation Title (Right Photo) - CC3">
    <p:spTree>
      <p:nvGrpSpPr>
        <p:cNvPr id="1" name=""/>
        <p:cNvGrpSpPr/>
        <p:nvPr/>
      </p:nvGrpSpPr>
      <p:grpSpPr>
        <a:xfrm>
          <a:off x="0" y="0"/>
          <a:ext cx="0" cy="0"/>
          <a:chOff x="0" y="0"/>
          <a:chExt cx="0" cy="0"/>
        </a:xfrm>
      </p:grpSpPr>
      <p:sp>
        <p:nvSpPr>
          <p:cNvPr id="11" name="Photo Placeholder">
            <a:extLst>
              <a:ext uri="{FF2B5EF4-FFF2-40B4-BE49-F238E27FC236}">
                <a16:creationId xmlns:a16="http://schemas.microsoft.com/office/drawing/2014/main" id="{CCC32B5B-F337-69D4-A50C-F1EAB0C18359}"/>
              </a:ext>
            </a:extLst>
          </p:cNvPr>
          <p:cNvSpPr>
            <a:spLocks noGrp="1"/>
          </p:cNvSpPr>
          <p:nvPr>
            <p:ph type="pic" sz="quarter" idx="10" hasCustomPrompt="1"/>
          </p:nvPr>
        </p:nvSpPr>
        <p:spPr>
          <a:xfrm>
            <a:off x="5334000" y="0"/>
            <a:ext cx="6858000" cy="6126480"/>
          </a:xfrm>
          <a:custGeom>
            <a:avLst/>
            <a:gdLst>
              <a:gd name="connsiteX0" fmla="*/ 0 w 6858000"/>
              <a:gd name="connsiteY0" fmla="*/ 439337 h 6126480"/>
              <a:gd name="connsiteX1" fmla="*/ 6443472 w 6858000"/>
              <a:gd name="connsiteY1" fmla="*/ 439337 h 6126480"/>
              <a:gd name="connsiteX2" fmla="*/ 6443472 w 6858000"/>
              <a:gd name="connsiteY2" fmla="*/ 5687143 h 6126480"/>
              <a:gd name="connsiteX3" fmla="*/ 0 w 6858000"/>
              <a:gd name="connsiteY3" fmla="*/ 5687143 h 6126480"/>
              <a:gd name="connsiteX4" fmla="*/ 0 w 6858000"/>
              <a:gd name="connsiteY4" fmla="*/ 0 h 6126480"/>
              <a:gd name="connsiteX5" fmla="*/ 6858000 w 6858000"/>
              <a:gd name="connsiteY5" fmla="*/ 0 h 6126480"/>
              <a:gd name="connsiteX6" fmla="*/ 6858000 w 6858000"/>
              <a:gd name="connsiteY6" fmla="*/ 6126480 h 6126480"/>
              <a:gd name="connsiteX7" fmla="*/ 0 w 6858000"/>
              <a:gd name="connsiteY7" fmla="*/ 6126480 h 6126480"/>
              <a:gd name="connsiteX8" fmla="*/ 0 w 6858000"/>
              <a:gd name="connsiteY8" fmla="*/ 5705431 h 6126480"/>
              <a:gd name="connsiteX9" fmla="*/ 6443472 w 6858000"/>
              <a:gd name="connsiteY9" fmla="*/ 5705431 h 6126480"/>
              <a:gd name="connsiteX10" fmla="*/ 6443472 w 6858000"/>
              <a:gd name="connsiteY10" fmla="*/ 5706281 h 6126480"/>
              <a:gd name="connsiteX11" fmla="*/ 6461760 w 6858000"/>
              <a:gd name="connsiteY11" fmla="*/ 5706281 h 6126480"/>
              <a:gd name="connsiteX12" fmla="*/ 6461760 w 6858000"/>
              <a:gd name="connsiteY12" fmla="*/ 5705431 h 6126480"/>
              <a:gd name="connsiteX13" fmla="*/ 6461760 w 6858000"/>
              <a:gd name="connsiteY13" fmla="*/ 5687143 h 6126480"/>
              <a:gd name="connsiteX14" fmla="*/ 6461760 w 6858000"/>
              <a:gd name="connsiteY14" fmla="*/ 439337 h 6126480"/>
              <a:gd name="connsiteX15" fmla="*/ 6461760 w 6858000"/>
              <a:gd name="connsiteY15" fmla="*/ 421049 h 6126480"/>
              <a:gd name="connsiteX16" fmla="*/ 6443472 w 6858000"/>
              <a:gd name="connsiteY16" fmla="*/ 421049 h 6126480"/>
              <a:gd name="connsiteX17" fmla="*/ 0 w 6858000"/>
              <a:gd name="connsiteY17" fmla="*/ 421049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58000" h="6126480">
                <a:moveTo>
                  <a:pt x="0" y="439337"/>
                </a:moveTo>
                <a:lnTo>
                  <a:pt x="6443472" y="439337"/>
                </a:lnTo>
                <a:lnTo>
                  <a:pt x="6443472" y="5687143"/>
                </a:lnTo>
                <a:lnTo>
                  <a:pt x="0" y="5687143"/>
                </a:lnTo>
                <a:close/>
                <a:moveTo>
                  <a:pt x="0" y="0"/>
                </a:moveTo>
                <a:lnTo>
                  <a:pt x="6858000" y="0"/>
                </a:lnTo>
                <a:lnTo>
                  <a:pt x="6858000" y="6126480"/>
                </a:lnTo>
                <a:lnTo>
                  <a:pt x="0" y="6126480"/>
                </a:lnTo>
                <a:lnTo>
                  <a:pt x="0" y="5705431"/>
                </a:lnTo>
                <a:lnTo>
                  <a:pt x="6443472" y="5705431"/>
                </a:lnTo>
                <a:lnTo>
                  <a:pt x="6443472" y="5706281"/>
                </a:lnTo>
                <a:lnTo>
                  <a:pt x="6461760" y="5706281"/>
                </a:lnTo>
                <a:lnTo>
                  <a:pt x="6461760" y="5705431"/>
                </a:lnTo>
                <a:lnTo>
                  <a:pt x="6461760" y="5687143"/>
                </a:lnTo>
                <a:lnTo>
                  <a:pt x="6461760" y="439337"/>
                </a:lnTo>
                <a:lnTo>
                  <a:pt x="6461760" y="421049"/>
                </a:lnTo>
                <a:lnTo>
                  <a:pt x="6443472" y="421049"/>
                </a:lnTo>
                <a:lnTo>
                  <a:pt x="0" y="421049"/>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B</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680246" y="1500459"/>
            <a:ext cx="4361146" cy="1351780"/>
          </a:xfrm>
        </p:spPr>
        <p:txBody>
          <a:bodyPr anchor="b" anchorCtr="0">
            <a:spAutoFit/>
          </a:bodyPr>
          <a:lstStyle>
            <a:lvl1pPr>
              <a:defRPr sz="4400">
                <a:solidFill>
                  <a:srgbClr val="550051"/>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680246" y="2852239"/>
            <a:ext cx="4361146" cy="576761"/>
          </a:xfrm>
        </p:spPr>
        <p:txBody>
          <a:bodyPr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14" name="Open Rectangular">
            <a:extLst>
              <a:ext uri="{FF2B5EF4-FFF2-40B4-BE49-F238E27FC236}">
                <a16:creationId xmlns:a16="http://schemas.microsoft.com/office/drawing/2014/main" id="{18B7F701-DC78-73D8-0584-F42C474AB8F0}"/>
              </a:ext>
            </a:extLst>
          </p:cNvPr>
          <p:cNvSpPr/>
          <p:nvPr/>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08A8A5"/>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0495872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Bar) - CC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765A1E-7A71-A1D7-6791-3E67B0078C78}"/>
              </a:ext>
            </a:extLst>
          </p:cNvPr>
          <p:cNvSpPr/>
          <p:nvPr/>
        </p:nvSpPr>
        <p:spPr bwMode="gray">
          <a:xfrm>
            <a:off x="-1" y="0"/>
            <a:ext cx="391668" cy="6858000"/>
          </a:xfrm>
          <a:prstGeom prst="rect">
            <a:avLst/>
          </a:prstGeom>
          <a:solidFill>
            <a:srgbClr val="08A8A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F2D53027-E286-0FBE-295D-581FBAA91A93}"/>
              </a:ext>
            </a:extLst>
          </p:cNvPr>
          <p:cNvSpPr/>
          <p:nvPr/>
        </p:nvSpPr>
        <p:spPr bwMode="gray">
          <a:xfrm>
            <a:off x="-1" y="419101"/>
            <a:ext cx="391668" cy="6438899"/>
          </a:xfrm>
          <a:prstGeom prst="rect">
            <a:avLst/>
          </a:prstGeom>
          <a:solidFill>
            <a:srgbClr val="5EC3C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15906504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Bar) - CC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1" y="0"/>
            <a:ext cx="391668" cy="6858000"/>
          </a:xfrm>
          <a:prstGeom prst="rect">
            <a:avLst/>
          </a:prstGeom>
          <a:solidFill>
            <a:srgbClr val="00539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1" y="419101"/>
            <a:ext cx="391668" cy="6438899"/>
          </a:xfrm>
          <a:prstGeom prst="rect">
            <a:avLst/>
          </a:prstGeom>
          <a:solidFill>
            <a:srgbClr val="4B86B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Tree>
    <p:extLst>
      <p:ext uri="{BB962C8B-B14F-4D97-AF65-F5344CB8AC3E}">
        <p14:creationId xmlns:p14="http://schemas.microsoft.com/office/powerpoint/2010/main" val="1257327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nly (Bar) - CC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1944C-4F77-EEB6-1785-3904B574459E}"/>
              </a:ext>
            </a:extLst>
          </p:cNvPr>
          <p:cNvSpPr/>
          <p:nvPr/>
        </p:nvSpPr>
        <p:spPr bwMode="gray">
          <a:xfrm>
            <a:off x="-1" y="0"/>
            <a:ext cx="391668" cy="6858000"/>
          </a:xfrm>
          <a:prstGeom prst="rect">
            <a:avLst/>
          </a:prstGeom>
          <a:solidFill>
            <a:srgbClr val="55005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BD9732DA-52E9-42CC-1F97-F4B44CA9BA58}"/>
              </a:ext>
            </a:extLst>
          </p:cNvPr>
          <p:cNvSpPr/>
          <p:nvPr/>
        </p:nvSpPr>
        <p:spPr bwMode="gray">
          <a:xfrm>
            <a:off x="-1" y="419101"/>
            <a:ext cx="391668" cy="6438899"/>
          </a:xfrm>
          <a:prstGeom prst="rect">
            <a:avLst/>
          </a:prstGeom>
          <a:solidFill>
            <a:srgbClr val="884F8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763524" y="419100"/>
            <a:ext cx="11033759" cy="732619"/>
          </a:xfrm>
        </p:spPr>
        <p:txBody>
          <a:bodyPr/>
          <a:lstStyle>
            <a:lvl1pPr>
              <a:defRPr>
                <a:solidFill>
                  <a:srgbClr val="474D57"/>
                </a:solidFill>
              </a:defRPr>
            </a:lvl1pPr>
          </a:lstStyle>
          <a:p>
            <a:r>
              <a:rPr lang="en-US"/>
              <a:t>Click to edit Master title style</a:t>
            </a:r>
          </a:p>
        </p:txBody>
      </p:sp>
      <p:sp>
        <p:nvSpPr>
          <p:cNvPr id="5" name="Blue Bar">
            <a:extLst>
              <a:ext uri="{FF2B5EF4-FFF2-40B4-BE49-F238E27FC236}">
                <a16:creationId xmlns:a16="http://schemas.microsoft.com/office/drawing/2014/main" id="{5CE2572E-82A1-0356-4114-03FAEE64172D}"/>
              </a:ext>
            </a:extLst>
          </p:cNvPr>
          <p:cNvSpPr/>
          <p:nvPr/>
        </p:nvSpPr>
        <p:spPr bwMode="gray">
          <a:xfrm>
            <a:off x="0" y="6126480"/>
            <a:ext cx="12192000" cy="73152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 name="RADx-UP White Logo">
            <a:extLst>
              <a:ext uri="{FF2B5EF4-FFF2-40B4-BE49-F238E27FC236}">
                <a16:creationId xmlns:a16="http://schemas.microsoft.com/office/drawing/2014/main" id="{68FD09BD-A835-D80C-AA3C-90A00BA18C7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3" y="6266875"/>
            <a:ext cx="1540839" cy="428011"/>
          </a:xfrm>
          <a:prstGeom prst="rect">
            <a:avLst/>
          </a:prstGeom>
        </p:spPr>
      </p:pic>
    </p:spTree>
    <p:extLst>
      <p:ext uri="{BB962C8B-B14F-4D97-AF65-F5344CB8AC3E}">
        <p14:creationId xmlns:p14="http://schemas.microsoft.com/office/powerpoint/2010/main" val="21891142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 No 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p:txBody>
          <a:bodyPr/>
          <a:lstStyle>
            <a:lvl1pPr>
              <a:defRPr>
                <a:solidFill>
                  <a:srgbClr val="474D57"/>
                </a:solidFill>
              </a:defRPr>
            </a:lvl1pPr>
          </a:lstStyle>
          <a:p>
            <a:r>
              <a:rPr lang="en-US"/>
              <a:t>Click to edit Master title style</a:t>
            </a:r>
          </a:p>
        </p:txBody>
      </p:sp>
      <p:pic>
        <p:nvPicPr>
          <p:cNvPr id="3" name="Picture 7">
            <a:extLst>
              <a:ext uri="{FF2B5EF4-FFF2-40B4-BE49-F238E27FC236}">
                <a16:creationId xmlns:a16="http://schemas.microsoft.com/office/drawing/2014/main" id="{19F0DAD8-7018-422F-526C-99DE6A79030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22269580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 No Bar or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p:txBody>
          <a:bodyPr/>
          <a:lstStyle>
            <a:lvl1pPr>
              <a:defRPr>
                <a:solidFill>
                  <a:srgbClr val="474D57"/>
                </a:solidFill>
              </a:defRPr>
            </a:lvl1pPr>
          </a:lstStyle>
          <a:p>
            <a:r>
              <a:rPr lang="en-US"/>
              <a:t>Click to edit Master title style</a:t>
            </a:r>
          </a:p>
        </p:txBody>
      </p:sp>
    </p:spTree>
    <p:extLst>
      <p:ext uri="{BB962C8B-B14F-4D97-AF65-F5344CB8AC3E}">
        <p14:creationId xmlns:p14="http://schemas.microsoft.com/office/powerpoint/2010/main" val="7018025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04">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977413"/>
            <a:ext cx="12192000" cy="3621632"/>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8700" b="1" dirty="0">
                <a:solidFill>
                  <a:srgbClr val="474D57"/>
                </a:solidFill>
              </a:rPr>
              <a:t>Photo</a:t>
            </a:r>
          </a:p>
        </p:txBody>
      </p:sp>
    </p:spTree>
    <p:extLst>
      <p:ext uri="{BB962C8B-B14F-4D97-AF65-F5344CB8AC3E}">
        <p14:creationId xmlns:p14="http://schemas.microsoft.com/office/powerpoint/2010/main" val="3859505227"/>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hoto - Dark Blue">
    <p:bg>
      <p:bgPr>
        <a:solidFill>
          <a:srgbClr val="02539B"/>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2417619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 Sky Blue">
    <p:bg>
      <p:bgPr>
        <a:solidFill>
          <a:srgbClr val="4B9CD3"/>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23857990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 Purple">
    <p:bg>
      <p:bgPr>
        <a:solidFill>
          <a:srgbClr val="55015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33129015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 Green">
    <p:bg>
      <p:bgPr>
        <a:solidFill>
          <a:srgbClr val="9DC858"/>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9DC858"/>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40642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sentation Title (Right Photo) - CC4">
    <p:spTree>
      <p:nvGrpSpPr>
        <p:cNvPr id="1" name=""/>
        <p:cNvGrpSpPr/>
        <p:nvPr/>
      </p:nvGrpSpPr>
      <p:grpSpPr>
        <a:xfrm>
          <a:off x="0" y="0"/>
          <a:ext cx="0" cy="0"/>
          <a:chOff x="0" y="0"/>
          <a:chExt cx="0" cy="0"/>
        </a:xfrm>
      </p:grpSpPr>
      <p:sp>
        <p:nvSpPr>
          <p:cNvPr id="11" name="Photo Placeholder">
            <a:extLst>
              <a:ext uri="{FF2B5EF4-FFF2-40B4-BE49-F238E27FC236}">
                <a16:creationId xmlns:a16="http://schemas.microsoft.com/office/drawing/2014/main" id="{CCC32B5B-F337-69D4-A50C-F1EAB0C18359}"/>
              </a:ext>
            </a:extLst>
          </p:cNvPr>
          <p:cNvSpPr>
            <a:spLocks noGrp="1"/>
          </p:cNvSpPr>
          <p:nvPr>
            <p:ph type="pic" sz="quarter" idx="10" hasCustomPrompt="1"/>
          </p:nvPr>
        </p:nvSpPr>
        <p:spPr>
          <a:xfrm>
            <a:off x="5334000" y="0"/>
            <a:ext cx="6858000" cy="6126480"/>
          </a:xfrm>
          <a:custGeom>
            <a:avLst/>
            <a:gdLst>
              <a:gd name="connsiteX0" fmla="*/ 0 w 6858000"/>
              <a:gd name="connsiteY0" fmla="*/ 439337 h 6126480"/>
              <a:gd name="connsiteX1" fmla="*/ 6443472 w 6858000"/>
              <a:gd name="connsiteY1" fmla="*/ 439337 h 6126480"/>
              <a:gd name="connsiteX2" fmla="*/ 6443472 w 6858000"/>
              <a:gd name="connsiteY2" fmla="*/ 5687143 h 6126480"/>
              <a:gd name="connsiteX3" fmla="*/ 0 w 6858000"/>
              <a:gd name="connsiteY3" fmla="*/ 5687143 h 6126480"/>
              <a:gd name="connsiteX4" fmla="*/ 0 w 6858000"/>
              <a:gd name="connsiteY4" fmla="*/ 0 h 6126480"/>
              <a:gd name="connsiteX5" fmla="*/ 6858000 w 6858000"/>
              <a:gd name="connsiteY5" fmla="*/ 0 h 6126480"/>
              <a:gd name="connsiteX6" fmla="*/ 6858000 w 6858000"/>
              <a:gd name="connsiteY6" fmla="*/ 6126480 h 6126480"/>
              <a:gd name="connsiteX7" fmla="*/ 0 w 6858000"/>
              <a:gd name="connsiteY7" fmla="*/ 6126480 h 6126480"/>
              <a:gd name="connsiteX8" fmla="*/ 0 w 6858000"/>
              <a:gd name="connsiteY8" fmla="*/ 5705431 h 6126480"/>
              <a:gd name="connsiteX9" fmla="*/ 6443472 w 6858000"/>
              <a:gd name="connsiteY9" fmla="*/ 5705431 h 6126480"/>
              <a:gd name="connsiteX10" fmla="*/ 6443472 w 6858000"/>
              <a:gd name="connsiteY10" fmla="*/ 5706281 h 6126480"/>
              <a:gd name="connsiteX11" fmla="*/ 6461760 w 6858000"/>
              <a:gd name="connsiteY11" fmla="*/ 5706281 h 6126480"/>
              <a:gd name="connsiteX12" fmla="*/ 6461760 w 6858000"/>
              <a:gd name="connsiteY12" fmla="*/ 5705431 h 6126480"/>
              <a:gd name="connsiteX13" fmla="*/ 6461760 w 6858000"/>
              <a:gd name="connsiteY13" fmla="*/ 5687143 h 6126480"/>
              <a:gd name="connsiteX14" fmla="*/ 6461760 w 6858000"/>
              <a:gd name="connsiteY14" fmla="*/ 439337 h 6126480"/>
              <a:gd name="connsiteX15" fmla="*/ 6461760 w 6858000"/>
              <a:gd name="connsiteY15" fmla="*/ 421049 h 6126480"/>
              <a:gd name="connsiteX16" fmla="*/ 6443472 w 6858000"/>
              <a:gd name="connsiteY16" fmla="*/ 421049 h 6126480"/>
              <a:gd name="connsiteX17" fmla="*/ 0 w 6858000"/>
              <a:gd name="connsiteY17" fmla="*/ 421049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58000" h="6126480">
                <a:moveTo>
                  <a:pt x="0" y="439337"/>
                </a:moveTo>
                <a:lnTo>
                  <a:pt x="6443472" y="439337"/>
                </a:lnTo>
                <a:lnTo>
                  <a:pt x="6443472" y="5687143"/>
                </a:lnTo>
                <a:lnTo>
                  <a:pt x="0" y="5687143"/>
                </a:lnTo>
                <a:close/>
                <a:moveTo>
                  <a:pt x="0" y="0"/>
                </a:moveTo>
                <a:lnTo>
                  <a:pt x="6858000" y="0"/>
                </a:lnTo>
                <a:lnTo>
                  <a:pt x="6858000" y="6126480"/>
                </a:lnTo>
                <a:lnTo>
                  <a:pt x="0" y="6126480"/>
                </a:lnTo>
                <a:lnTo>
                  <a:pt x="0" y="5705431"/>
                </a:lnTo>
                <a:lnTo>
                  <a:pt x="6443472" y="5705431"/>
                </a:lnTo>
                <a:lnTo>
                  <a:pt x="6443472" y="5706281"/>
                </a:lnTo>
                <a:lnTo>
                  <a:pt x="6461760" y="5706281"/>
                </a:lnTo>
                <a:lnTo>
                  <a:pt x="6461760" y="5705431"/>
                </a:lnTo>
                <a:lnTo>
                  <a:pt x="6461760" y="5687143"/>
                </a:lnTo>
                <a:lnTo>
                  <a:pt x="6461760" y="439337"/>
                </a:lnTo>
                <a:lnTo>
                  <a:pt x="6461760" y="421049"/>
                </a:lnTo>
                <a:lnTo>
                  <a:pt x="6443472" y="421049"/>
                </a:lnTo>
                <a:lnTo>
                  <a:pt x="0" y="421049"/>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B</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680246" y="1500459"/>
            <a:ext cx="4361146" cy="1351780"/>
          </a:xfrm>
        </p:spPr>
        <p:txBody>
          <a:bodyPr anchor="b" anchorCtr="0">
            <a:spAutoFit/>
          </a:bodyPr>
          <a:lstStyle>
            <a:lvl1pPr>
              <a:defRPr sz="4400">
                <a:solidFill>
                  <a:srgbClr val="474D57"/>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680246" y="2852239"/>
            <a:ext cx="4361146" cy="576761"/>
          </a:xfrm>
        </p:spPr>
        <p:txBody>
          <a:bodyPr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14" name="Open Rectangular">
            <a:extLst>
              <a:ext uri="{FF2B5EF4-FFF2-40B4-BE49-F238E27FC236}">
                <a16:creationId xmlns:a16="http://schemas.microsoft.com/office/drawing/2014/main" id="{18B7F701-DC78-73D8-0584-F42C474AB8F0}"/>
              </a:ext>
            </a:extLst>
          </p:cNvPr>
          <p:cNvSpPr/>
          <p:nvPr/>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00539B"/>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204810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hoto - Yellow">
    <p:bg>
      <p:bgPr>
        <a:solidFill>
          <a:srgbClr val="FDD20A"/>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FFD100"/>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577738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 Teal">
    <p:bg>
      <p:bgPr>
        <a:solidFill>
          <a:srgbClr val="13A8A9"/>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08A8A5"/>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31228222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hoto - Cream">
    <p:bg>
      <p:bgPr>
        <a:solidFill>
          <a:srgbClr val="F3F1E9"/>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700" y="5711920"/>
            <a:ext cx="1791313" cy="497587"/>
          </a:xfrm>
          <a:prstGeom prst="rect">
            <a:avLst/>
          </a:prstGeom>
        </p:spPr>
      </p:pic>
    </p:spTree>
    <p:extLst>
      <p:ext uri="{BB962C8B-B14F-4D97-AF65-F5344CB8AC3E}">
        <p14:creationId xmlns:p14="http://schemas.microsoft.com/office/powerpoint/2010/main" val="38960181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hoto - Gray">
    <p:bg>
      <p:bgPr>
        <a:solidFill>
          <a:srgbClr val="474D57"/>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2F269C1-3E69-89AD-9D9B-ECC3E0276AA6}"/>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6344530 h 6858000"/>
              <a:gd name="connsiteX5" fmla="*/ 4114800 w 12192000"/>
              <a:gd name="connsiteY5" fmla="*/ 6344530 h 6858000"/>
              <a:gd name="connsiteX6" fmla="*/ 4114800 w 12192000"/>
              <a:gd name="connsiteY6" fmla="*/ 5567290 h 6858000"/>
              <a:gd name="connsiteX7" fmla="*/ 0 w 12192000"/>
              <a:gd name="connsiteY7" fmla="*/ 55672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6344530"/>
                </a:lnTo>
                <a:lnTo>
                  <a:pt x="4114800" y="6344530"/>
                </a:lnTo>
                <a:lnTo>
                  <a:pt x="4114800" y="5567290"/>
                </a:lnTo>
                <a:lnTo>
                  <a:pt x="0" y="5567290"/>
                </a:lnTo>
                <a:close/>
              </a:path>
            </a:pathLst>
          </a:custGeom>
          <a:solidFill>
            <a:schemeClr val="tx1">
              <a:lumMod val="20000"/>
              <a:lumOff val="80000"/>
            </a:schemeClr>
          </a:solidFill>
        </p:spPr>
        <p:txBody>
          <a:bodyPr wrap="square" bIns="822960" anchor="ctr" anchorCtr="1">
            <a:noAutofit/>
          </a:bodyPr>
          <a:lstStyle>
            <a:lvl1pPr marL="0" indent="0">
              <a:buNone/>
              <a:defRPr sz="1800">
                <a:solidFill>
                  <a:srgbClr val="474D57"/>
                </a:solidFill>
              </a:defRPr>
            </a:lvl1pPr>
          </a:lstStyle>
          <a:p>
            <a:r>
              <a:rPr lang="en-US"/>
              <a:t>Insert photo from Folder D</a:t>
            </a: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64978"/>
            <a:ext cx="4114800" cy="79147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23699" y="5711920"/>
            <a:ext cx="1791316" cy="497587"/>
          </a:xfrm>
          <a:prstGeom prst="rect">
            <a:avLst/>
          </a:prstGeom>
        </p:spPr>
      </p:pic>
    </p:spTree>
    <p:extLst>
      <p:ext uri="{BB962C8B-B14F-4D97-AF65-F5344CB8AC3E}">
        <p14:creationId xmlns:p14="http://schemas.microsoft.com/office/powerpoint/2010/main" val="13031205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ivider 05">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776456"/>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Section </a:t>
            </a:r>
            <a:br>
              <a:rPr lang="en-US" sz="23900" b="1" dirty="0">
                <a:solidFill>
                  <a:srgbClr val="474D57"/>
                </a:solidFill>
              </a:rPr>
            </a:br>
            <a:r>
              <a:rPr lang="en-US" sz="23900" b="1" dirty="0">
                <a:solidFill>
                  <a:srgbClr val="474D57"/>
                </a:solidFill>
              </a:rPr>
              <a:t>Divider</a:t>
            </a:r>
          </a:p>
        </p:txBody>
      </p:sp>
    </p:spTree>
    <p:extLst>
      <p:ext uri="{BB962C8B-B14F-4D97-AF65-F5344CB8AC3E}">
        <p14:creationId xmlns:p14="http://schemas.microsoft.com/office/powerpoint/2010/main" val="2419711820"/>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 Dark Blue">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26C5A576-90FC-39E7-F7A5-5DD4CDB7D1F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3575"/>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spTree>
    <p:extLst>
      <p:ext uri="{BB962C8B-B14F-4D97-AF65-F5344CB8AC3E}">
        <p14:creationId xmlns:p14="http://schemas.microsoft.com/office/powerpoint/2010/main" val="1472389115"/>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 Sky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4B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3575"/>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7D91AA3D-31F8-87E7-0698-3EE7EBAF3C2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181588879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 Pur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55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chemeClr val="bg1"/>
                </a:solidFill>
              </a:defRPr>
            </a:lvl1pPr>
          </a:lstStyle>
          <a:p>
            <a:r>
              <a:rPr lang="en-US" sz="2000"/>
              <a:t>OPTIONAL:</a:t>
            </a:r>
            <a:br>
              <a:rPr lang="en-US" sz="2000"/>
            </a:br>
            <a:r>
              <a:rPr lang="en-US" sz="2000"/>
              <a:t>Click to insert icon from Folder A</a:t>
            </a:r>
            <a:endParaRPr lang="en-US" sz="1800"/>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3575"/>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DF77E938-AA81-6F3B-4951-4105FFC1A66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2258137645"/>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9DC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marR="0" indent="0" algn="ctr" defTabSz="1219170" rtl="0" eaLnBrk="1" fontAlgn="auto" latinLnBrk="0" hangingPunct="1">
              <a:lnSpc>
                <a:spcPct val="98000"/>
              </a:lnSpc>
              <a:spcBef>
                <a:spcPts val="1200"/>
              </a:spcBef>
              <a:spcAft>
                <a:spcPts val="0"/>
              </a:spcAft>
              <a:buClr>
                <a:schemeClr val="tx2"/>
              </a:buClr>
              <a:buSzPct val="100000"/>
              <a:buFont typeface="Arial" panose="020B0604020202020204" pitchFamily="34" charset="0"/>
              <a:buNone/>
              <a:tabLst/>
              <a:defRPr sz="1800">
                <a:solidFill>
                  <a:srgbClr val="474D57"/>
                </a:solidFill>
              </a:defRPr>
            </a:lvl1pPr>
          </a:lstStyle>
          <a:p>
            <a:r>
              <a:rPr lang="en-US" sz="2000"/>
              <a:t>OPTIONAL:</a:t>
            </a:r>
            <a:br>
              <a:rPr lang="en-US" sz="2000"/>
            </a:br>
            <a:r>
              <a:rPr lang="en-US" sz="2000"/>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2264"/>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E6DCC179-853A-2F24-2E8E-52097E5E00F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3613316342"/>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rgbClr val="474D57"/>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3575"/>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EB55AAFE-DD3B-39DA-6301-B693A7B2787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39841423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esentation Title (Right Photo) - CC5">
    <p:spTree>
      <p:nvGrpSpPr>
        <p:cNvPr id="1" name=""/>
        <p:cNvGrpSpPr/>
        <p:nvPr/>
      </p:nvGrpSpPr>
      <p:grpSpPr>
        <a:xfrm>
          <a:off x="0" y="0"/>
          <a:ext cx="0" cy="0"/>
          <a:chOff x="0" y="0"/>
          <a:chExt cx="0" cy="0"/>
        </a:xfrm>
      </p:grpSpPr>
      <p:sp>
        <p:nvSpPr>
          <p:cNvPr id="11" name="Photo Placeholder">
            <a:extLst>
              <a:ext uri="{FF2B5EF4-FFF2-40B4-BE49-F238E27FC236}">
                <a16:creationId xmlns:a16="http://schemas.microsoft.com/office/drawing/2014/main" id="{CCC32B5B-F337-69D4-A50C-F1EAB0C18359}"/>
              </a:ext>
            </a:extLst>
          </p:cNvPr>
          <p:cNvSpPr>
            <a:spLocks noGrp="1"/>
          </p:cNvSpPr>
          <p:nvPr>
            <p:ph type="pic" sz="quarter" idx="10" hasCustomPrompt="1"/>
          </p:nvPr>
        </p:nvSpPr>
        <p:spPr>
          <a:xfrm>
            <a:off x="5334000" y="0"/>
            <a:ext cx="6858000" cy="6126480"/>
          </a:xfrm>
          <a:custGeom>
            <a:avLst/>
            <a:gdLst>
              <a:gd name="connsiteX0" fmla="*/ 0 w 6858000"/>
              <a:gd name="connsiteY0" fmla="*/ 439337 h 6126480"/>
              <a:gd name="connsiteX1" fmla="*/ 6443472 w 6858000"/>
              <a:gd name="connsiteY1" fmla="*/ 439337 h 6126480"/>
              <a:gd name="connsiteX2" fmla="*/ 6443472 w 6858000"/>
              <a:gd name="connsiteY2" fmla="*/ 5687143 h 6126480"/>
              <a:gd name="connsiteX3" fmla="*/ 0 w 6858000"/>
              <a:gd name="connsiteY3" fmla="*/ 5687143 h 6126480"/>
              <a:gd name="connsiteX4" fmla="*/ 0 w 6858000"/>
              <a:gd name="connsiteY4" fmla="*/ 0 h 6126480"/>
              <a:gd name="connsiteX5" fmla="*/ 6858000 w 6858000"/>
              <a:gd name="connsiteY5" fmla="*/ 0 h 6126480"/>
              <a:gd name="connsiteX6" fmla="*/ 6858000 w 6858000"/>
              <a:gd name="connsiteY6" fmla="*/ 6126480 h 6126480"/>
              <a:gd name="connsiteX7" fmla="*/ 0 w 6858000"/>
              <a:gd name="connsiteY7" fmla="*/ 6126480 h 6126480"/>
              <a:gd name="connsiteX8" fmla="*/ 0 w 6858000"/>
              <a:gd name="connsiteY8" fmla="*/ 5705431 h 6126480"/>
              <a:gd name="connsiteX9" fmla="*/ 6443472 w 6858000"/>
              <a:gd name="connsiteY9" fmla="*/ 5705431 h 6126480"/>
              <a:gd name="connsiteX10" fmla="*/ 6443472 w 6858000"/>
              <a:gd name="connsiteY10" fmla="*/ 5706281 h 6126480"/>
              <a:gd name="connsiteX11" fmla="*/ 6461760 w 6858000"/>
              <a:gd name="connsiteY11" fmla="*/ 5706281 h 6126480"/>
              <a:gd name="connsiteX12" fmla="*/ 6461760 w 6858000"/>
              <a:gd name="connsiteY12" fmla="*/ 5705431 h 6126480"/>
              <a:gd name="connsiteX13" fmla="*/ 6461760 w 6858000"/>
              <a:gd name="connsiteY13" fmla="*/ 5687143 h 6126480"/>
              <a:gd name="connsiteX14" fmla="*/ 6461760 w 6858000"/>
              <a:gd name="connsiteY14" fmla="*/ 439337 h 6126480"/>
              <a:gd name="connsiteX15" fmla="*/ 6461760 w 6858000"/>
              <a:gd name="connsiteY15" fmla="*/ 421049 h 6126480"/>
              <a:gd name="connsiteX16" fmla="*/ 6443472 w 6858000"/>
              <a:gd name="connsiteY16" fmla="*/ 421049 h 6126480"/>
              <a:gd name="connsiteX17" fmla="*/ 0 w 6858000"/>
              <a:gd name="connsiteY17" fmla="*/ 421049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58000" h="6126480">
                <a:moveTo>
                  <a:pt x="0" y="439337"/>
                </a:moveTo>
                <a:lnTo>
                  <a:pt x="6443472" y="439337"/>
                </a:lnTo>
                <a:lnTo>
                  <a:pt x="6443472" y="5687143"/>
                </a:lnTo>
                <a:lnTo>
                  <a:pt x="0" y="5687143"/>
                </a:lnTo>
                <a:close/>
                <a:moveTo>
                  <a:pt x="0" y="0"/>
                </a:moveTo>
                <a:lnTo>
                  <a:pt x="6858000" y="0"/>
                </a:lnTo>
                <a:lnTo>
                  <a:pt x="6858000" y="6126480"/>
                </a:lnTo>
                <a:lnTo>
                  <a:pt x="0" y="6126480"/>
                </a:lnTo>
                <a:lnTo>
                  <a:pt x="0" y="5705431"/>
                </a:lnTo>
                <a:lnTo>
                  <a:pt x="6443472" y="5705431"/>
                </a:lnTo>
                <a:lnTo>
                  <a:pt x="6443472" y="5706281"/>
                </a:lnTo>
                <a:lnTo>
                  <a:pt x="6461760" y="5706281"/>
                </a:lnTo>
                <a:lnTo>
                  <a:pt x="6461760" y="5705431"/>
                </a:lnTo>
                <a:lnTo>
                  <a:pt x="6461760" y="5687143"/>
                </a:lnTo>
                <a:lnTo>
                  <a:pt x="6461760" y="439337"/>
                </a:lnTo>
                <a:lnTo>
                  <a:pt x="6461760" y="421049"/>
                </a:lnTo>
                <a:lnTo>
                  <a:pt x="6443472" y="421049"/>
                </a:lnTo>
                <a:lnTo>
                  <a:pt x="0" y="421049"/>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B</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1"/>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680246" y="1500459"/>
            <a:ext cx="4361146" cy="1351780"/>
          </a:xfrm>
        </p:spPr>
        <p:txBody>
          <a:bodyPr anchor="b" anchorCtr="0">
            <a:spAutoFit/>
          </a:bodyPr>
          <a:lstStyle>
            <a:lvl1pPr>
              <a:defRPr sz="4400">
                <a:solidFill>
                  <a:srgbClr val="474D57"/>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680246" y="2852239"/>
            <a:ext cx="4361146" cy="576761"/>
          </a:xfrm>
        </p:spPr>
        <p:txBody>
          <a:bodyPr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14" name="Open Rectangular">
            <a:extLst>
              <a:ext uri="{FF2B5EF4-FFF2-40B4-BE49-F238E27FC236}">
                <a16:creationId xmlns:a16="http://schemas.microsoft.com/office/drawing/2014/main" id="{18B7F701-DC78-73D8-0584-F42C474AB8F0}"/>
              </a:ext>
            </a:extLst>
          </p:cNvPr>
          <p:cNvSpPr/>
          <p:nvPr/>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550051"/>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2862286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 Teal">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08A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1631"/>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ABCB5718-B6AA-1807-5ABF-C10923E02BA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1326761746"/>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387351" y="387351"/>
            <a:ext cx="6870702" cy="6096000"/>
          </a:xfrm>
          <a:prstGeom prst="rect">
            <a:avLst/>
          </a:prstGeom>
          <a:solidFill>
            <a:srgbClr val="47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6803A7AB-E1AA-F383-3095-4D4AF5ADCF6D}"/>
              </a:ext>
            </a:extLst>
          </p:cNvPr>
          <p:cNvSpPr>
            <a:spLocks noGrp="1"/>
          </p:cNvSpPr>
          <p:nvPr>
            <p:ph type="pic" sz="quarter" idx="14" hasCustomPrompt="1"/>
          </p:nvPr>
        </p:nvSpPr>
        <p:spPr>
          <a:xfrm>
            <a:off x="968582" y="1349590"/>
            <a:ext cx="4158835" cy="4158836"/>
          </a:xfrm>
        </p:spPr>
        <p:txBody>
          <a:bodyPr bIns="1005840" anchor="ctr" anchorCtr="1">
            <a:noAutofit/>
          </a:bodyPr>
          <a:lstStyle>
            <a:lvl1pPr marL="0" indent="0" algn="ctr">
              <a:buNone/>
              <a:defRPr sz="2000">
                <a:solidFill>
                  <a:schemeClr val="bg1"/>
                </a:solidFill>
              </a:defRPr>
            </a:lvl1pPr>
          </a:lstStyle>
          <a:p>
            <a:r>
              <a:rPr lang="en-US"/>
              <a:t>OPTIONAL:</a:t>
            </a:r>
            <a:br>
              <a:rPr lang="en-US"/>
            </a:br>
            <a:r>
              <a:rPr lang="en-US"/>
              <a:t>Click to insert icon from Folder A</a:t>
            </a:r>
          </a:p>
        </p:txBody>
      </p:sp>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6553200" y="2858589"/>
            <a:ext cx="5257800" cy="576761"/>
          </a:xfrm>
        </p:spPr>
        <p:txBody>
          <a:bodyPr wrap="square" tIns="182880">
            <a:spAutoFit/>
          </a:bodyPr>
          <a:lstStyle>
            <a:lvl1pPr marL="0" indent="0" algn="l">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Presenter Name(s)</a:t>
            </a:r>
          </a:p>
        </p:txBody>
      </p:sp>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6553200" y="2111631"/>
            <a:ext cx="5257800" cy="738664"/>
          </a:xfrm>
          <a:noFill/>
          <a:ln>
            <a:noFill/>
          </a:ln>
        </p:spPr>
        <p:txBody>
          <a:bodyPr wrap="square" bIns="182880" anchor="b" anchorCtr="0">
            <a:spAutoFit/>
          </a:bodyPr>
          <a:lstStyle>
            <a:lvl1pPr marL="0" indent="0">
              <a:lnSpc>
                <a:spcPct val="90000"/>
              </a:lnSpc>
              <a:buNone/>
              <a:defRPr sz="4000" b="1" i="0">
                <a:solidFill>
                  <a:srgbClr val="474D57"/>
                </a:solidFill>
                <a:latin typeface="+mj-lt"/>
                <a:ea typeface="Open Sans" panose="020B0606030504020204" pitchFamily="34" charset="0"/>
                <a:cs typeface="Open Sans" panose="020B0606030504020204" pitchFamily="34" charset="0"/>
              </a:defRPr>
            </a:lvl1pPr>
          </a:lstStyle>
          <a:p>
            <a:pPr lvl="0"/>
            <a:r>
              <a:rPr lang="en-US"/>
              <a:t>Title Goes Here</a:t>
            </a:r>
          </a:p>
        </p:txBody>
      </p:sp>
      <p:pic>
        <p:nvPicPr>
          <p:cNvPr id="3" name="Picture 7">
            <a:extLst>
              <a:ext uri="{FF2B5EF4-FFF2-40B4-BE49-F238E27FC236}">
                <a16:creationId xmlns:a16="http://schemas.microsoft.com/office/drawing/2014/main" id="{ABCB5718-B6AA-1807-5ABF-C10923E02BA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215244" y="6133034"/>
            <a:ext cx="1595754" cy="443265"/>
          </a:xfrm>
          <a:prstGeom prst="rect">
            <a:avLst/>
          </a:prstGeom>
        </p:spPr>
      </p:pic>
    </p:spTree>
    <p:extLst>
      <p:ext uri="{BB962C8B-B14F-4D97-AF65-F5344CB8AC3E}">
        <p14:creationId xmlns:p14="http://schemas.microsoft.com/office/powerpoint/2010/main" val="136944605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ivider 06">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921055"/>
            <a:ext cx="12192000" cy="3015890"/>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Agenda</a:t>
            </a:r>
          </a:p>
        </p:txBody>
      </p:sp>
    </p:spTree>
    <p:extLst>
      <p:ext uri="{BB962C8B-B14F-4D97-AF65-F5344CB8AC3E}">
        <p14:creationId xmlns:p14="http://schemas.microsoft.com/office/powerpoint/2010/main" val="4061352842"/>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 C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665562" y="639229"/>
            <a:ext cx="9145438"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665562" y="1668576"/>
            <a:ext cx="9145438" cy="1769780"/>
          </a:xfrm>
        </p:spPr>
        <p:txBody>
          <a:bodyPr tIns="0"/>
          <a:lstStyle>
            <a:lvl1pPr marL="0" indent="0">
              <a:buNone/>
              <a:defRPr b="1">
                <a:solidFill>
                  <a:srgbClr val="474D57"/>
                </a:solidFill>
              </a:defRPr>
            </a:lvl1pPr>
            <a:lvl2pPr marL="360362" indent="0">
              <a:buNone/>
              <a:defRPr>
                <a:solidFill>
                  <a:srgbClr val="474D57"/>
                </a:solidFill>
              </a:defRPr>
            </a:lvl2pPr>
            <a:lvl3pPr marL="866775" indent="0">
              <a:buFont typeface="Arial" panose="020B0604020202020204" pitchFamily="34" charset="0"/>
              <a:buNone/>
              <a:defRPr>
                <a:solidFill>
                  <a:srgbClr val="474D57"/>
                </a:solidFill>
              </a:defRPr>
            </a:lvl3pPr>
            <a:lvl4pPr marL="1185863" indent="0">
              <a:buNone/>
              <a:defRPr>
                <a:solidFill>
                  <a:srgbClr val="474D57"/>
                </a:solidFill>
              </a:defRPr>
            </a:lvl4pPr>
            <a:lvl5pPr marL="1600200" indent="0">
              <a:buFont typeface="Arial" panose="020B0604020202020204" pitchFamily="34" charset="0"/>
              <a:buNone/>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0" y="0"/>
            <a:ext cx="2286000" cy="6858000"/>
          </a:xfrm>
          <a:prstGeom prst="rect">
            <a:avLst/>
          </a:prstGeom>
          <a:solidFill>
            <a:srgbClr val="9DC85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0" y="2286000"/>
            <a:ext cx="2286000" cy="4572000"/>
          </a:xfrm>
          <a:prstGeom prst="rect">
            <a:avLst/>
          </a:prstGeom>
          <a:solidFill>
            <a:srgbClr val="BBD88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77840"/>
            <a:ext cx="5638800" cy="77724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47700" y="5721347"/>
            <a:ext cx="1791316" cy="497588"/>
          </a:xfrm>
          <a:prstGeom prst="rect">
            <a:avLst/>
          </a:prstGeom>
        </p:spPr>
      </p:pic>
      <p:pic>
        <p:nvPicPr>
          <p:cNvPr id="10" name="Graphic 9">
            <a:extLst>
              <a:ext uri="{FF2B5EF4-FFF2-40B4-BE49-F238E27FC236}">
                <a16:creationId xmlns:a16="http://schemas.microsoft.com/office/drawing/2014/main" id="{DBEB2B64-2512-5B6C-A094-60FCD68DC82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57200" y="457200"/>
            <a:ext cx="1371600" cy="1371600"/>
          </a:xfrm>
          <a:prstGeom prst="rect">
            <a:avLst/>
          </a:prstGeom>
        </p:spPr>
      </p:pic>
    </p:spTree>
    <p:extLst>
      <p:ext uri="{BB962C8B-B14F-4D97-AF65-F5344CB8AC3E}">
        <p14:creationId xmlns:p14="http://schemas.microsoft.com/office/powerpoint/2010/main" val="13018920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 CC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665562" y="639229"/>
            <a:ext cx="9145438"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665562" y="1668576"/>
            <a:ext cx="9145438" cy="1769780"/>
          </a:xfrm>
        </p:spPr>
        <p:txBody>
          <a:bodyPr tIns="0"/>
          <a:lstStyle>
            <a:lvl1pPr marL="0" indent="0">
              <a:buNone/>
              <a:defRPr b="1">
                <a:solidFill>
                  <a:srgbClr val="474D57"/>
                </a:solidFill>
              </a:defRPr>
            </a:lvl1pPr>
            <a:lvl2pPr marL="360362" indent="0">
              <a:buNone/>
              <a:defRPr>
                <a:solidFill>
                  <a:srgbClr val="474D57"/>
                </a:solidFill>
              </a:defRPr>
            </a:lvl2pPr>
            <a:lvl3pPr marL="866775" indent="0">
              <a:buFont typeface="Arial" panose="020B0604020202020204" pitchFamily="34" charset="0"/>
              <a:buNone/>
              <a:defRPr>
                <a:solidFill>
                  <a:srgbClr val="474D57"/>
                </a:solidFill>
              </a:defRPr>
            </a:lvl3pPr>
            <a:lvl4pPr marL="1185863" indent="0">
              <a:buNone/>
              <a:defRPr>
                <a:solidFill>
                  <a:srgbClr val="474D57"/>
                </a:solidFill>
              </a:defRPr>
            </a:lvl4pPr>
            <a:lvl5pPr marL="1600200" indent="0">
              <a:buFont typeface="Arial" panose="020B0604020202020204" pitchFamily="34" charset="0"/>
              <a:buNone/>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0" y="0"/>
            <a:ext cx="2286000" cy="6858000"/>
          </a:xfrm>
          <a:prstGeom prst="rect">
            <a:avLst/>
          </a:prstGeom>
          <a:solidFill>
            <a:srgbClr val="FFD1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0" y="2286001"/>
            <a:ext cx="2286000" cy="4572000"/>
          </a:xfrm>
          <a:prstGeom prst="rect">
            <a:avLst/>
          </a:prstGeom>
          <a:solidFill>
            <a:srgbClr val="FEDF6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77840"/>
            <a:ext cx="5638800" cy="77724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47700" y="5721347"/>
            <a:ext cx="1791316" cy="497588"/>
          </a:xfrm>
          <a:prstGeom prst="rect">
            <a:avLst/>
          </a:prstGeom>
        </p:spPr>
      </p:pic>
      <p:pic>
        <p:nvPicPr>
          <p:cNvPr id="5" name="Graphic 4">
            <a:extLst>
              <a:ext uri="{FF2B5EF4-FFF2-40B4-BE49-F238E27FC236}">
                <a16:creationId xmlns:a16="http://schemas.microsoft.com/office/drawing/2014/main" id="{E0424A10-CCD8-1DA4-1360-19F32B86B18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57200" y="457200"/>
            <a:ext cx="1371600" cy="1371600"/>
          </a:xfrm>
          <a:prstGeom prst="rect">
            <a:avLst/>
          </a:prstGeom>
        </p:spPr>
      </p:pic>
    </p:spTree>
    <p:extLst>
      <p:ext uri="{BB962C8B-B14F-4D97-AF65-F5344CB8AC3E}">
        <p14:creationId xmlns:p14="http://schemas.microsoft.com/office/powerpoint/2010/main" val="25001729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 CC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665562" y="639229"/>
            <a:ext cx="9145438"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665562" y="1668576"/>
            <a:ext cx="9145438" cy="1769780"/>
          </a:xfrm>
        </p:spPr>
        <p:txBody>
          <a:bodyPr tIns="0"/>
          <a:lstStyle>
            <a:lvl1pPr marL="0" indent="0">
              <a:buNone/>
              <a:defRPr b="1">
                <a:solidFill>
                  <a:srgbClr val="474D57"/>
                </a:solidFill>
              </a:defRPr>
            </a:lvl1pPr>
            <a:lvl2pPr marL="360362" indent="0">
              <a:buNone/>
              <a:defRPr>
                <a:solidFill>
                  <a:srgbClr val="474D57"/>
                </a:solidFill>
              </a:defRPr>
            </a:lvl2pPr>
            <a:lvl3pPr marL="866775" indent="0">
              <a:buFont typeface="Arial" panose="020B0604020202020204" pitchFamily="34" charset="0"/>
              <a:buNone/>
              <a:defRPr>
                <a:solidFill>
                  <a:srgbClr val="474D57"/>
                </a:solidFill>
              </a:defRPr>
            </a:lvl3pPr>
            <a:lvl4pPr marL="1185863" indent="0">
              <a:buNone/>
              <a:defRPr>
                <a:solidFill>
                  <a:srgbClr val="474D57"/>
                </a:solidFill>
              </a:defRPr>
            </a:lvl4pPr>
            <a:lvl5pPr marL="1600200" indent="0">
              <a:buFont typeface="Arial" panose="020B0604020202020204" pitchFamily="34" charset="0"/>
              <a:buNone/>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0" y="0"/>
            <a:ext cx="2286000" cy="6858000"/>
          </a:xfrm>
          <a:prstGeom prst="rect">
            <a:avLst/>
          </a:prstGeom>
          <a:solidFill>
            <a:srgbClr val="08A8A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0" y="2286000"/>
            <a:ext cx="2286000" cy="4572000"/>
          </a:xfrm>
          <a:prstGeom prst="rect">
            <a:avLst/>
          </a:prstGeom>
          <a:solidFill>
            <a:srgbClr val="5EC3C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77840"/>
            <a:ext cx="5638800" cy="77724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47700" y="5721347"/>
            <a:ext cx="1791316" cy="497588"/>
          </a:xfrm>
          <a:prstGeom prst="rect">
            <a:avLst/>
          </a:prstGeom>
        </p:spPr>
      </p:pic>
      <p:pic>
        <p:nvPicPr>
          <p:cNvPr id="5" name="Graphic 4">
            <a:extLst>
              <a:ext uri="{FF2B5EF4-FFF2-40B4-BE49-F238E27FC236}">
                <a16:creationId xmlns:a16="http://schemas.microsoft.com/office/drawing/2014/main" id="{2AD78CC4-1065-EC0B-D582-848B76F231C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57200" y="457200"/>
            <a:ext cx="1371600" cy="1371600"/>
          </a:xfrm>
          <a:prstGeom prst="rect">
            <a:avLst/>
          </a:prstGeom>
        </p:spPr>
      </p:pic>
    </p:spTree>
    <p:extLst>
      <p:ext uri="{BB962C8B-B14F-4D97-AF65-F5344CB8AC3E}">
        <p14:creationId xmlns:p14="http://schemas.microsoft.com/office/powerpoint/2010/main" val="16019562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CC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665562" y="639229"/>
            <a:ext cx="9145438"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665562" y="1668576"/>
            <a:ext cx="9145438" cy="1769780"/>
          </a:xfrm>
        </p:spPr>
        <p:txBody>
          <a:bodyPr tIns="0"/>
          <a:lstStyle>
            <a:lvl1pPr marL="0" indent="0">
              <a:buNone/>
              <a:defRPr b="1">
                <a:solidFill>
                  <a:srgbClr val="474D57"/>
                </a:solidFill>
              </a:defRPr>
            </a:lvl1pPr>
            <a:lvl2pPr marL="360362" indent="0">
              <a:buNone/>
              <a:defRPr>
                <a:solidFill>
                  <a:srgbClr val="474D57"/>
                </a:solidFill>
              </a:defRPr>
            </a:lvl2pPr>
            <a:lvl3pPr marL="866775" indent="0">
              <a:buFont typeface="Arial" panose="020B0604020202020204" pitchFamily="34" charset="0"/>
              <a:buNone/>
              <a:defRPr>
                <a:solidFill>
                  <a:srgbClr val="474D57"/>
                </a:solidFill>
              </a:defRPr>
            </a:lvl3pPr>
            <a:lvl4pPr marL="1185863" indent="0">
              <a:buNone/>
              <a:defRPr>
                <a:solidFill>
                  <a:srgbClr val="474D57"/>
                </a:solidFill>
              </a:defRPr>
            </a:lvl4pPr>
            <a:lvl5pPr marL="1600200" indent="0">
              <a:buFont typeface="Arial" panose="020B0604020202020204" pitchFamily="34" charset="0"/>
              <a:buNone/>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1" y="0"/>
            <a:ext cx="2286000" cy="6858000"/>
          </a:xfrm>
          <a:prstGeom prst="rect">
            <a:avLst/>
          </a:prstGeom>
          <a:solidFill>
            <a:srgbClr val="00539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0" y="2286000"/>
            <a:ext cx="2286000" cy="4572000"/>
          </a:xfrm>
          <a:prstGeom prst="rect">
            <a:avLst/>
          </a:prstGeom>
          <a:solidFill>
            <a:srgbClr val="4B86B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577840"/>
            <a:ext cx="5638800" cy="777240"/>
          </a:xfrm>
          <a:prstGeom prst="rect">
            <a:avLst/>
          </a:prstGeom>
          <a:solidFill>
            <a:srgbClr val="474D57"/>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47700" y="5721347"/>
            <a:ext cx="1791316" cy="497588"/>
          </a:xfrm>
          <a:prstGeom prst="rect">
            <a:avLst/>
          </a:prstGeom>
        </p:spPr>
      </p:pic>
      <p:pic>
        <p:nvPicPr>
          <p:cNvPr id="5" name="Graphic 4">
            <a:extLst>
              <a:ext uri="{FF2B5EF4-FFF2-40B4-BE49-F238E27FC236}">
                <a16:creationId xmlns:a16="http://schemas.microsoft.com/office/drawing/2014/main" id="{2AD78CC4-1065-EC0B-D582-848B76F231C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57200" y="457200"/>
            <a:ext cx="1371600" cy="1371600"/>
          </a:xfrm>
          <a:prstGeom prst="rect">
            <a:avLst/>
          </a:prstGeom>
        </p:spPr>
      </p:pic>
    </p:spTree>
    <p:extLst>
      <p:ext uri="{BB962C8B-B14F-4D97-AF65-F5344CB8AC3E}">
        <p14:creationId xmlns:p14="http://schemas.microsoft.com/office/powerpoint/2010/main" val="11115618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 CC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AF6A-9496-2EC1-4CD3-6EE399951BDF}"/>
              </a:ext>
            </a:extLst>
          </p:cNvPr>
          <p:cNvSpPr>
            <a:spLocks noGrp="1"/>
          </p:cNvSpPr>
          <p:nvPr>
            <p:ph type="title"/>
          </p:nvPr>
        </p:nvSpPr>
        <p:spPr>
          <a:xfrm>
            <a:off x="2665562" y="639229"/>
            <a:ext cx="9145438" cy="1029347"/>
          </a:xfrm>
        </p:spPr>
        <p:txBody>
          <a:bodyPr/>
          <a:lstStyle>
            <a:lvl1pPr>
              <a:defRPr>
                <a:solidFill>
                  <a:srgbClr val="474D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567E53F8-B061-84BC-EC94-CFED212A9B29}"/>
              </a:ext>
            </a:extLst>
          </p:cNvPr>
          <p:cNvSpPr>
            <a:spLocks noGrp="1"/>
          </p:cNvSpPr>
          <p:nvPr>
            <p:ph type="body" sz="quarter" idx="10"/>
          </p:nvPr>
        </p:nvSpPr>
        <p:spPr>
          <a:xfrm>
            <a:off x="2665562" y="1668576"/>
            <a:ext cx="9145438" cy="1769780"/>
          </a:xfrm>
        </p:spPr>
        <p:txBody>
          <a:bodyPr tIns="0"/>
          <a:lstStyle>
            <a:lvl1pPr marL="0" indent="0">
              <a:buNone/>
              <a:defRPr b="1">
                <a:solidFill>
                  <a:srgbClr val="474D57"/>
                </a:solidFill>
              </a:defRPr>
            </a:lvl1pPr>
            <a:lvl2pPr marL="360362" indent="0">
              <a:buNone/>
              <a:defRPr>
                <a:solidFill>
                  <a:srgbClr val="474D57"/>
                </a:solidFill>
              </a:defRPr>
            </a:lvl2pPr>
            <a:lvl3pPr marL="866775" indent="0">
              <a:buFont typeface="Arial" panose="020B0604020202020204" pitchFamily="34" charset="0"/>
              <a:buNone/>
              <a:defRPr>
                <a:solidFill>
                  <a:srgbClr val="474D57"/>
                </a:solidFill>
              </a:defRPr>
            </a:lvl3pPr>
            <a:lvl4pPr marL="1185863" indent="0">
              <a:buNone/>
              <a:defRPr>
                <a:solidFill>
                  <a:srgbClr val="474D57"/>
                </a:solidFill>
              </a:defRPr>
            </a:lvl4pPr>
            <a:lvl5pPr marL="1600200" indent="0">
              <a:buFont typeface="Arial" panose="020B0604020202020204" pitchFamily="34" charset="0"/>
              <a:buNone/>
              <a:defRPr>
                <a:solidFill>
                  <a:srgbClr val="474D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52575910-F58B-02A0-CB35-FDD9F56840BB}"/>
              </a:ext>
            </a:extLst>
          </p:cNvPr>
          <p:cNvSpPr/>
          <p:nvPr/>
        </p:nvSpPr>
        <p:spPr bwMode="gray">
          <a:xfrm>
            <a:off x="0" y="0"/>
            <a:ext cx="2286000" cy="6858000"/>
          </a:xfrm>
          <a:prstGeom prst="rect">
            <a:avLst/>
          </a:prstGeom>
          <a:solidFill>
            <a:srgbClr val="55005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Rectangle 6">
            <a:extLst>
              <a:ext uri="{FF2B5EF4-FFF2-40B4-BE49-F238E27FC236}">
                <a16:creationId xmlns:a16="http://schemas.microsoft.com/office/drawing/2014/main" id="{9166F67B-5B3C-0D25-9972-72CC4AB30C6B}"/>
              </a:ext>
            </a:extLst>
          </p:cNvPr>
          <p:cNvSpPr/>
          <p:nvPr/>
        </p:nvSpPr>
        <p:spPr bwMode="gray">
          <a:xfrm>
            <a:off x="0" y="2286001"/>
            <a:ext cx="2286000" cy="4572000"/>
          </a:xfrm>
          <a:prstGeom prst="rect">
            <a:avLst/>
          </a:prstGeom>
          <a:solidFill>
            <a:srgbClr val="884F8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Rectangle 7">
            <a:extLst>
              <a:ext uri="{FF2B5EF4-FFF2-40B4-BE49-F238E27FC236}">
                <a16:creationId xmlns:a16="http://schemas.microsoft.com/office/drawing/2014/main" id="{63EE2944-000B-DDE4-AAC4-7B75764BDCC8}"/>
              </a:ext>
            </a:extLst>
          </p:cNvPr>
          <p:cNvSpPr/>
          <p:nvPr/>
        </p:nvSpPr>
        <p:spPr bwMode="gray">
          <a:xfrm>
            <a:off x="0" y="5623560"/>
            <a:ext cx="5638800" cy="777240"/>
          </a:xfrm>
          <a:prstGeom prst="rect">
            <a:avLst/>
          </a:prstGeom>
          <a:solidFill>
            <a:srgbClr val="F3F1E9"/>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9" name="Picture 8">
            <a:extLst>
              <a:ext uri="{FF2B5EF4-FFF2-40B4-BE49-F238E27FC236}">
                <a16:creationId xmlns:a16="http://schemas.microsoft.com/office/drawing/2014/main" id="{AED0CB6A-6CDA-6D51-0959-DC6645E389B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647701" y="5721347"/>
            <a:ext cx="1791313" cy="497587"/>
          </a:xfrm>
          <a:prstGeom prst="rect">
            <a:avLst/>
          </a:prstGeom>
        </p:spPr>
      </p:pic>
      <p:pic>
        <p:nvPicPr>
          <p:cNvPr id="5" name="Graphic 4">
            <a:extLst>
              <a:ext uri="{FF2B5EF4-FFF2-40B4-BE49-F238E27FC236}">
                <a16:creationId xmlns:a16="http://schemas.microsoft.com/office/drawing/2014/main" id="{2AD78CC4-1065-EC0B-D582-848B76F231C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57200" y="457200"/>
            <a:ext cx="1371600" cy="1371600"/>
          </a:xfrm>
          <a:prstGeom prst="rect">
            <a:avLst/>
          </a:prstGeom>
        </p:spPr>
      </p:pic>
    </p:spTree>
    <p:extLst>
      <p:ext uri="{BB962C8B-B14F-4D97-AF65-F5344CB8AC3E}">
        <p14:creationId xmlns:p14="http://schemas.microsoft.com/office/powerpoint/2010/main" val="225662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07">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245717"/>
            <a:ext cx="12192000" cy="4736681"/>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19000" b="1" dirty="0">
                <a:solidFill>
                  <a:srgbClr val="474D57"/>
                </a:solidFill>
              </a:rPr>
              <a:t>Bold</a:t>
            </a:r>
            <a:br>
              <a:rPr lang="en-US" sz="19000" b="1" dirty="0">
                <a:solidFill>
                  <a:srgbClr val="474D57"/>
                </a:solidFill>
              </a:rPr>
            </a:br>
            <a:r>
              <a:rPr lang="en-US" sz="19000" b="1" dirty="0">
                <a:solidFill>
                  <a:srgbClr val="474D57"/>
                </a:solidFill>
              </a:rPr>
              <a:t>Statement</a:t>
            </a:r>
          </a:p>
        </p:txBody>
      </p:sp>
    </p:spTree>
    <p:extLst>
      <p:ext uri="{BB962C8B-B14F-4D97-AF65-F5344CB8AC3E}">
        <p14:creationId xmlns:p14="http://schemas.microsoft.com/office/powerpoint/2010/main" val="795645078"/>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ld Statement - Dark Blue">
    <p:bg>
      <p:bgPr>
        <a:solidFill>
          <a:srgbClr val="00539B"/>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AB2506AC-7289-9C23-FD11-C4AE4CF6A2C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36922660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ation Title (Left Photo) - CC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7290894-9048-A3A6-9B93-8315D6C1DF11}"/>
              </a:ext>
            </a:extLst>
          </p:cNvPr>
          <p:cNvSpPr>
            <a:spLocks noGrp="1"/>
          </p:cNvSpPr>
          <p:nvPr>
            <p:ph type="pic" sz="quarter" idx="10" hasCustomPrompt="1"/>
          </p:nvPr>
        </p:nvSpPr>
        <p:spPr>
          <a:xfrm>
            <a:off x="0" y="424"/>
            <a:ext cx="5330952" cy="6126480"/>
          </a:xfrm>
          <a:custGeom>
            <a:avLst/>
            <a:gdLst>
              <a:gd name="connsiteX0" fmla="*/ 411480 w 5330952"/>
              <a:gd name="connsiteY0" fmla="*/ 438913 h 6126480"/>
              <a:gd name="connsiteX1" fmla="*/ 5330952 w 5330952"/>
              <a:gd name="connsiteY1" fmla="*/ 438913 h 6126480"/>
              <a:gd name="connsiteX2" fmla="*/ 5330952 w 5330952"/>
              <a:gd name="connsiteY2" fmla="*/ 5686719 h 6126480"/>
              <a:gd name="connsiteX3" fmla="*/ 411480 w 5330952"/>
              <a:gd name="connsiteY3" fmla="*/ 5686719 h 6126480"/>
              <a:gd name="connsiteX4" fmla="*/ 0 w 5330952"/>
              <a:gd name="connsiteY4" fmla="*/ 0 h 6126480"/>
              <a:gd name="connsiteX5" fmla="*/ 5330952 w 5330952"/>
              <a:gd name="connsiteY5" fmla="*/ 0 h 6126480"/>
              <a:gd name="connsiteX6" fmla="*/ 5330952 w 5330952"/>
              <a:gd name="connsiteY6" fmla="*/ 420625 h 6126480"/>
              <a:gd name="connsiteX7" fmla="*/ 411480 w 5330952"/>
              <a:gd name="connsiteY7" fmla="*/ 420625 h 6126480"/>
              <a:gd name="connsiteX8" fmla="*/ 393193 w 5330952"/>
              <a:gd name="connsiteY8" fmla="*/ 420625 h 6126480"/>
              <a:gd name="connsiteX9" fmla="*/ 393193 w 5330952"/>
              <a:gd name="connsiteY9" fmla="*/ 438913 h 6126480"/>
              <a:gd name="connsiteX10" fmla="*/ 393193 w 5330952"/>
              <a:gd name="connsiteY10" fmla="*/ 5686719 h 6126480"/>
              <a:gd name="connsiteX11" fmla="*/ 393192 w 5330952"/>
              <a:gd name="connsiteY11" fmla="*/ 5686719 h 6126480"/>
              <a:gd name="connsiteX12" fmla="*/ 393192 w 5330952"/>
              <a:gd name="connsiteY12" fmla="*/ 5705007 h 6126480"/>
              <a:gd name="connsiteX13" fmla="*/ 393193 w 5330952"/>
              <a:gd name="connsiteY13" fmla="*/ 5705007 h 6126480"/>
              <a:gd name="connsiteX14" fmla="*/ 393193 w 5330952"/>
              <a:gd name="connsiteY14" fmla="*/ 5705857 h 6126480"/>
              <a:gd name="connsiteX15" fmla="*/ 411480 w 5330952"/>
              <a:gd name="connsiteY15" fmla="*/ 5705857 h 6126480"/>
              <a:gd name="connsiteX16" fmla="*/ 411480 w 5330952"/>
              <a:gd name="connsiteY16" fmla="*/ 5705007 h 6126480"/>
              <a:gd name="connsiteX17" fmla="*/ 5330952 w 5330952"/>
              <a:gd name="connsiteY17" fmla="*/ 5705007 h 6126480"/>
              <a:gd name="connsiteX18" fmla="*/ 5330952 w 5330952"/>
              <a:gd name="connsiteY18" fmla="*/ 6126480 h 6126480"/>
              <a:gd name="connsiteX19" fmla="*/ 0 w 5330952"/>
              <a:gd name="connsiteY19" fmla="*/ 6126480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0952" h="6126480">
                <a:moveTo>
                  <a:pt x="411480" y="438913"/>
                </a:moveTo>
                <a:lnTo>
                  <a:pt x="5330952" y="438913"/>
                </a:lnTo>
                <a:lnTo>
                  <a:pt x="5330952" y="5686719"/>
                </a:lnTo>
                <a:lnTo>
                  <a:pt x="411480" y="5686719"/>
                </a:lnTo>
                <a:close/>
                <a:moveTo>
                  <a:pt x="0" y="0"/>
                </a:moveTo>
                <a:lnTo>
                  <a:pt x="5330952" y="0"/>
                </a:lnTo>
                <a:lnTo>
                  <a:pt x="5330952" y="420625"/>
                </a:lnTo>
                <a:lnTo>
                  <a:pt x="411480" y="420625"/>
                </a:lnTo>
                <a:lnTo>
                  <a:pt x="393193" y="420625"/>
                </a:lnTo>
                <a:lnTo>
                  <a:pt x="393193" y="438913"/>
                </a:lnTo>
                <a:lnTo>
                  <a:pt x="393193" y="5686719"/>
                </a:lnTo>
                <a:lnTo>
                  <a:pt x="393192" y="5686719"/>
                </a:lnTo>
                <a:lnTo>
                  <a:pt x="393192" y="5705007"/>
                </a:lnTo>
                <a:lnTo>
                  <a:pt x="393193" y="5705007"/>
                </a:lnTo>
                <a:lnTo>
                  <a:pt x="393193" y="5705857"/>
                </a:lnTo>
                <a:lnTo>
                  <a:pt x="411480" y="5705857"/>
                </a:lnTo>
                <a:lnTo>
                  <a:pt x="411480" y="5705007"/>
                </a:lnTo>
                <a:lnTo>
                  <a:pt x="5330952" y="5705007"/>
                </a:lnTo>
                <a:lnTo>
                  <a:pt x="5330952" y="6126480"/>
                </a:lnTo>
                <a:lnTo>
                  <a:pt x="0" y="6126480"/>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C</a:t>
            </a:r>
          </a:p>
        </p:txBody>
      </p:sp>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00539B"/>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5724142" y="1500459"/>
            <a:ext cx="5799263" cy="1351780"/>
          </a:xfrm>
        </p:spPr>
        <p:txBody>
          <a:bodyPr wrap="square" anchor="b" anchorCtr="0">
            <a:spAutoFit/>
          </a:bodyPr>
          <a:lstStyle>
            <a:lvl1pPr>
              <a:defRPr sz="4400">
                <a:solidFill>
                  <a:srgbClr val="00539B"/>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5724142" y="2852239"/>
            <a:ext cx="5799263" cy="576761"/>
          </a:xfrm>
        </p:spPr>
        <p:txBody>
          <a:bodyPr wrap="square"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9" name="Open Rectangular">
            <a:extLst>
              <a:ext uri="{FF2B5EF4-FFF2-40B4-BE49-F238E27FC236}">
                <a16:creationId xmlns:a16="http://schemas.microsoft.com/office/drawing/2014/main" id="{02D3CD8D-1FDA-24E6-4A33-7C87663FBE9C}"/>
              </a:ext>
            </a:extLst>
          </p:cNvPr>
          <p:cNvSpPr/>
          <p:nvPr userDrawn="1"/>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9DC858"/>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9780669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ld Statement - Sky Blue">
    <p:bg>
      <p:bgPr>
        <a:solidFill>
          <a:srgbClr val="4B9CD3"/>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5629354E-7958-364D-EDDD-91BF89E2347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4238338013"/>
      </p:ext>
    </p:extLst>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ld Statement - Purple">
    <p:bg>
      <p:bgPr>
        <a:solidFill>
          <a:srgbClr val="550051"/>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E8EA7D2A-CDFE-3665-7BE2-C42CFDD6327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3771609050"/>
      </p:ext>
    </p:extLst>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ld Statement - Spring Green">
    <p:bg>
      <p:bgPr>
        <a:solidFill>
          <a:schemeClr val="accent4"/>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627EE137-1AA9-630D-1266-085081DD8A7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2848595186"/>
      </p:ext>
    </p:extLst>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ld Statement - Yellow">
    <p:bg>
      <p:bgPr>
        <a:solidFill>
          <a:schemeClr val="accent6"/>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tx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D1F49091-466D-56EE-5258-A1AF1E172CB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3"/>
          </a:xfrm>
          <a:prstGeom prst="rect">
            <a:avLst/>
          </a:prstGeom>
        </p:spPr>
      </p:pic>
    </p:spTree>
    <p:extLst>
      <p:ext uri="{BB962C8B-B14F-4D97-AF65-F5344CB8AC3E}">
        <p14:creationId xmlns:p14="http://schemas.microsoft.com/office/powerpoint/2010/main" val="3412515840"/>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ld Statement - Teal">
    <p:bg>
      <p:bgPr>
        <a:solidFill>
          <a:srgbClr val="08A8A5"/>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EC4C2B0B-7931-6434-C1F2-FDA7B89B5C5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1802716516"/>
      </p:ext>
    </p:extLst>
  </p:cSld>
  <p:clrMapOvr>
    <a:masterClrMapping/>
  </p:clrMapOvr>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ld Statement - Dark Gray">
    <p:bg>
      <p:bgPr>
        <a:solidFill>
          <a:schemeClr val="tx1"/>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bg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4EAB517C-E646-F0E3-6767-CD7FFFAD73F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4"/>
          </a:xfrm>
          <a:prstGeom prst="rect">
            <a:avLst/>
          </a:prstGeom>
        </p:spPr>
      </p:pic>
    </p:spTree>
    <p:extLst>
      <p:ext uri="{BB962C8B-B14F-4D97-AF65-F5344CB8AC3E}">
        <p14:creationId xmlns:p14="http://schemas.microsoft.com/office/powerpoint/2010/main" val="4038541337"/>
      </p:ext>
    </p:extLst>
  </p:cSld>
  <p:clrMapOvr>
    <a:masterClrMapping/>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old Statement - Cream">
    <p:bg>
      <p:bgPr>
        <a:solidFill>
          <a:srgbClr val="F4F1E9"/>
        </a:solidFill>
        <a:effectLst/>
      </p:bgPr>
    </p:bg>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E20ED831-96AC-D04A-80D6-E72B517693F6}"/>
              </a:ext>
            </a:extLst>
          </p:cNvPr>
          <p:cNvSpPr>
            <a:spLocks noGrp="1"/>
          </p:cNvSpPr>
          <p:nvPr>
            <p:ph type="body" sz="quarter" idx="11" hasCustomPrompt="1"/>
          </p:nvPr>
        </p:nvSpPr>
        <p:spPr>
          <a:xfrm>
            <a:off x="394717" y="2526622"/>
            <a:ext cx="11402567" cy="1342483"/>
          </a:xfrm>
          <a:noFill/>
          <a:ln>
            <a:noFill/>
          </a:ln>
        </p:spPr>
        <p:txBody>
          <a:bodyPr wrap="square" bIns="182880" anchor="ctr" anchorCtr="1">
            <a:spAutoFit/>
          </a:bodyPr>
          <a:lstStyle>
            <a:lvl1pPr marL="0" indent="0" algn="ctr">
              <a:lnSpc>
                <a:spcPct val="110000"/>
              </a:lnSpc>
              <a:spcBef>
                <a:spcPts val="4000"/>
              </a:spcBef>
              <a:buNone/>
              <a:defRPr sz="7200" b="1" i="0">
                <a:solidFill>
                  <a:schemeClr val="tx1"/>
                </a:solidFill>
                <a:latin typeface="+mj-lt"/>
                <a:ea typeface="Open Sans" panose="020B0606030504020204" pitchFamily="34" charset="0"/>
                <a:cs typeface="Open Sans" panose="020B0606030504020204" pitchFamily="34" charset="0"/>
              </a:defRPr>
            </a:lvl1pPr>
          </a:lstStyle>
          <a:p>
            <a:pPr lvl="0"/>
            <a:r>
              <a:rPr lang="en-US"/>
              <a:t>Statement</a:t>
            </a:r>
          </a:p>
        </p:txBody>
      </p:sp>
      <p:pic>
        <p:nvPicPr>
          <p:cNvPr id="2" name="Picture 7">
            <a:extLst>
              <a:ext uri="{FF2B5EF4-FFF2-40B4-BE49-F238E27FC236}">
                <a16:creationId xmlns:a16="http://schemas.microsoft.com/office/drawing/2014/main" id="{892E6F6E-8F34-29CC-B15D-7995E938A81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463941" y="5748548"/>
            <a:ext cx="1264118" cy="351143"/>
          </a:xfrm>
          <a:prstGeom prst="rect">
            <a:avLst/>
          </a:prstGeom>
        </p:spPr>
      </p:pic>
    </p:spTree>
    <p:extLst>
      <p:ext uri="{BB962C8B-B14F-4D97-AF65-F5344CB8AC3E}">
        <p14:creationId xmlns:p14="http://schemas.microsoft.com/office/powerpoint/2010/main" val="1368593620"/>
      </p:ext>
    </p:extLst>
  </p:cSld>
  <p:clrMapOvr>
    <a:masterClrMapping/>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Divider 08">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759309"/>
            <a:ext cx="12192000" cy="4340868"/>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34400" b="1" dirty="0">
                <a:solidFill>
                  <a:srgbClr val="474D57"/>
                </a:solidFill>
              </a:rPr>
              <a:t>Q&amp;A</a:t>
            </a:r>
          </a:p>
        </p:txBody>
      </p:sp>
    </p:spTree>
    <p:extLst>
      <p:ext uri="{BB962C8B-B14F-4D97-AF65-F5344CB8AC3E}">
        <p14:creationId xmlns:p14="http://schemas.microsoft.com/office/powerpoint/2010/main" val="2975762713"/>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amp;A - Dark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7248"/>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extBox 6">
            <a:extLst>
              <a:ext uri="{FF2B5EF4-FFF2-40B4-BE49-F238E27FC236}">
                <a16:creationId xmlns:a16="http://schemas.microsoft.com/office/drawing/2014/main" id="{782FB4F5-88CB-C376-3CF9-45313806D193}"/>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00539B"/>
                </a:solidFill>
              </a:rPr>
              <a:t>Q&amp;A</a:t>
            </a:r>
          </a:p>
        </p:txBody>
      </p:sp>
      <p:pic>
        <p:nvPicPr>
          <p:cNvPr id="4" name="Picture 7">
            <a:extLst>
              <a:ext uri="{FF2B5EF4-FFF2-40B4-BE49-F238E27FC236}">
                <a16:creationId xmlns:a16="http://schemas.microsoft.com/office/drawing/2014/main" id="{09D79CD8-DBAD-8BDD-F45F-045B26DFB39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758598750"/>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amp;A - Sky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B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2"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1"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TextBox 3">
            <a:extLst>
              <a:ext uri="{FF2B5EF4-FFF2-40B4-BE49-F238E27FC236}">
                <a16:creationId xmlns:a16="http://schemas.microsoft.com/office/drawing/2014/main" id="{343CC936-B8E7-F0BA-36DA-37DEEAC8E4B2}"/>
              </a:ext>
            </a:extLst>
          </p:cNvPr>
          <p:cNvSpPr txBox="1"/>
          <p:nvPr/>
        </p:nvSpPr>
        <p:spPr>
          <a:xfrm>
            <a:off x="381001"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B9CD3"/>
                </a:solidFill>
              </a:rPr>
              <a:t>Q&amp;A</a:t>
            </a:r>
          </a:p>
        </p:txBody>
      </p:sp>
      <p:pic>
        <p:nvPicPr>
          <p:cNvPr id="5" name="Picture 7">
            <a:extLst>
              <a:ext uri="{FF2B5EF4-FFF2-40B4-BE49-F238E27FC236}">
                <a16:creationId xmlns:a16="http://schemas.microsoft.com/office/drawing/2014/main" id="{20B982E1-69A7-6F8F-E495-917D95C7D38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3935602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Title (Left Photo) - CC2">
    <p:spTree>
      <p:nvGrpSpPr>
        <p:cNvPr id="1" name=""/>
        <p:cNvGrpSpPr/>
        <p:nvPr/>
      </p:nvGrpSpPr>
      <p:grpSpPr>
        <a:xfrm>
          <a:off x="0" y="0"/>
          <a:ext cx="0" cy="0"/>
          <a:chOff x="0" y="0"/>
          <a:chExt cx="0" cy="0"/>
        </a:xfrm>
      </p:grpSpPr>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4B9CD3"/>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5724142" y="1500459"/>
            <a:ext cx="5799263" cy="1351780"/>
          </a:xfrm>
        </p:spPr>
        <p:txBody>
          <a:bodyPr wrap="square" anchor="b" anchorCtr="0">
            <a:spAutoFit/>
          </a:bodyPr>
          <a:lstStyle>
            <a:lvl1pPr>
              <a:defRPr sz="4400">
                <a:solidFill>
                  <a:srgbClr val="4B9CD3"/>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5724142" y="2852239"/>
            <a:ext cx="5799263" cy="576761"/>
          </a:xfrm>
        </p:spPr>
        <p:txBody>
          <a:bodyPr wrap="square"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7" name="Open Rectangular">
            <a:extLst>
              <a:ext uri="{FF2B5EF4-FFF2-40B4-BE49-F238E27FC236}">
                <a16:creationId xmlns:a16="http://schemas.microsoft.com/office/drawing/2014/main" id="{B3A3F2D1-2160-4EB3-BD01-9BBCFF760084}"/>
              </a:ext>
            </a:extLst>
          </p:cNvPr>
          <p:cNvSpPr/>
          <p:nvPr userDrawn="1"/>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FFD100"/>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
        <p:nvSpPr>
          <p:cNvPr id="3" name="Picture Placeholder 2">
            <a:extLst>
              <a:ext uri="{FF2B5EF4-FFF2-40B4-BE49-F238E27FC236}">
                <a16:creationId xmlns:a16="http://schemas.microsoft.com/office/drawing/2014/main" id="{3FC6EFC8-9AA0-C336-E8A2-D3A834C99F80}"/>
              </a:ext>
            </a:extLst>
          </p:cNvPr>
          <p:cNvSpPr>
            <a:spLocks noGrp="1"/>
          </p:cNvSpPr>
          <p:nvPr>
            <p:ph type="pic" sz="quarter" idx="10" hasCustomPrompt="1"/>
          </p:nvPr>
        </p:nvSpPr>
        <p:spPr>
          <a:xfrm>
            <a:off x="0" y="424"/>
            <a:ext cx="5330952" cy="6126480"/>
          </a:xfrm>
          <a:custGeom>
            <a:avLst/>
            <a:gdLst>
              <a:gd name="connsiteX0" fmla="*/ 411480 w 5330952"/>
              <a:gd name="connsiteY0" fmla="*/ 438913 h 6126480"/>
              <a:gd name="connsiteX1" fmla="*/ 5330952 w 5330952"/>
              <a:gd name="connsiteY1" fmla="*/ 438913 h 6126480"/>
              <a:gd name="connsiteX2" fmla="*/ 5330952 w 5330952"/>
              <a:gd name="connsiteY2" fmla="*/ 5686719 h 6126480"/>
              <a:gd name="connsiteX3" fmla="*/ 411480 w 5330952"/>
              <a:gd name="connsiteY3" fmla="*/ 5686719 h 6126480"/>
              <a:gd name="connsiteX4" fmla="*/ 0 w 5330952"/>
              <a:gd name="connsiteY4" fmla="*/ 0 h 6126480"/>
              <a:gd name="connsiteX5" fmla="*/ 5330952 w 5330952"/>
              <a:gd name="connsiteY5" fmla="*/ 0 h 6126480"/>
              <a:gd name="connsiteX6" fmla="*/ 5330952 w 5330952"/>
              <a:gd name="connsiteY6" fmla="*/ 420625 h 6126480"/>
              <a:gd name="connsiteX7" fmla="*/ 411480 w 5330952"/>
              <a:gd name="connsiteY7" fmla="*/ 420625 h 6126480"/>
              <a:gd name="connsiteX8" fmla="*/ 393193 w 5330952"/>
              <a:gd name="connsiteY8" fmla="*/ 420625 h 6126480"/>
              <a:gd name="connsiteX9" fmla="*/ 393193 w 5330952"/>
              <a:gd name="connsiteY9" fmla="*/ 438913 h 6126480"/>
              <a:gd name="connsiteX10" fmla="*/ 393193 w 5330952"/>
              <a:gd name="connsiteY10" fmla="*/ 5686719 h 6126480"/>
              <a:gd name="connsiteX11" fmla="*/ 393192 w 5330952"/>
              <a:gd name="connsiteY11" fmla="*/ 5686719 h 6126480"/>
              <a:gd name="connsiteX12" fmla="*/ 393192 w 5330952"/>
              <a:gd name="connsiteY12" fmla="*/ 5705007 h 6126480"/>
              <a:gd name="connsiteX13" fmla="*/ 393193 w 5330952"/>
              <a:gd name="connsiteY13" fmla="*/ 5705007 h 6126480"/>
              <a:gd name="connsiteX14" fmla="*/ 393193 w 5330952"/>
              <a:gd name="connsiteY14" fmla="*/ 5705857 h 6126480"/>
              <a:gd name="connsiteX15" fmla="*/ 411480 w 5330952"/>
              <a:gd name="connsiteY15" fmla="*/ 5705857 h 6126480"/>
              <a:gd name="connsiteX16" fmla="*/ 411480 w 5330952"/>
              <a:gd name="connsiteY16" fmla="*/ 5705007 h 6126480"/>
              <a:gd name="connsiteX17" fmla="*/ 5330952 w 5330952"/>
              <a:gd name="connsiteY17" fmla="*/ 5705007 h 6126480"/>
              <a:gd name="connsiteX18" fmla="*/ 5330952 w 5330952"/>
              <a:gd name="connsiteY18" fmla="*/ 6126480 h 6126480"/>
              <a:gd name="connsiteX19" fmla="*/ 0 w 5330952"/>
              <a:gd name="connsiteY19" fmla="*/ 6126480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0952" h="6126480">
                <a:moveTo>
                  <a:pt x="411480" y="438913"/>
                </a:moveTo>
                <a:lnTo>
                  <a:pt x="5330952" y="438913"/>
                </a:lnTo>
                <a:lnTo>
                  <a:pt x="5330952" y="5686719"/>
                </a:lnTo>
                <a:lnTo>
                  <a:pt x="411480" y="5686719"/>
                </a:lnTo>
                <a:close/>
                <a:moveTo>
                  <a:pt x="0" y="0"/>
                </a:moveTo>
                <a:lnTo>
                  <a:pt x="5330952" y="0"/>
                </a:lnTo>
                <a:lnTo>
                  <a:pt x="5330952" y="420625"/>
                </a:lnTo>
                <a:lnTo>
                  <a:pt x="411480" y="420625"/>
                </a:lnTo>
                <a:lnTo>
                  <a:pt x="393193" y="420625"/>
                </a:lnTo>
                <a:lnTo>
                  <a:pt x="393193" y="438913"/>
                </a:lnTo>
                <a:lnTo>
                  <a:pt x="393193" y="5686719"/>
                </a:lnTo>
                <a:lnTo>
                  <a:pt x="393192" y="5686719"/>
                </a:lnTo>
                <a:lnTo>
                  <a:pt x="393192" y="5705007"/>
                </a:lnTo>
                <a:lnTo>
                  <a:pt x="393193" y="5705007"/>
                </a:lnTo>
                <a:lnTo>
                  <a:pt x="393193" y="5705857"/>
                </a:lnTo>
                <a:lnTo>
                  <a:pt x="411480" y="5705857"/>
                </a:lnTo>
                <a:lnTo>
                  <a:pt x="411480" y="5705007"/>
                </a:lnTo>
                <a:lnTo>
                  <a:pt x="5330952" y="5705007"/>
                </a:lnTo>
                <a:lnTo>
                  <a:pt x="5330952" y="6126480"/>
                </a:lnTo>
                <a:lnTo>
                  <a:pt x="0" y="6126480"/>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C</a:t>
            </a:r>
          </a:p>
        </p:txBody>
      </p:sp>
    </p:spTree>
    <p:extLst>
      <p:ext uri="{BB962C8B-B14F-4D97-AF65-F5344CB8AC3E}">
        <p14:creationId xmlns:p14="http://schemas.microsoft.com/office/powerpoint/2010/main" val="32590769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amp;A - Pur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55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550051"/>
                </a:solidFill>
              </a:rPr>
              <a:t>Q&amp;A</a:t>
            </a:r>
          </a:p>
        </p:txBody>
      </p:sp>
      <p:pic>
        <p:nvPicPr>
          <p:cNvPr id="5" name="Picture 7">
            <a:extLst>
              <a:ext uri="{FF2B5EF4-FFF2-40B4-BE49-F238E27FC236}">
                <a16:creationId xmlns:a16="http://schemas.microsoft.com/office/drawing/2014/main" id="{529EAC12-472B-B122-8523-927D1B67A8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3243392314"/>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amp;A -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9DC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7248"/>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extBox 6">
            <a:extLst>
              <a:ext uri="{FF2B5EF4-FFF2-40B4-BE49-F238E27FC236}">
                <a16:creationId xmlns:a16="http://schemas.microsoft.com/office/drawing/2014/main" id="{782FB4F5-88CB-C376-3CF9-45313806D193}"/>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9DC858"/>
                </a:solidFill>
              </a:rPr>
              <a:t>Q&amp;A</a:t>
            </a:r>
          </a:p>
        </p:txBody>
      </p:sp>
      <p:pic>
        <p:nvPicPr>
          <p:cNvPr id="4" name="Picture 7">
            <a:extLst>
              <a:ext uri="{FF2B5EF4-FFF2-40B4-BE49-F238E27FC236}">
                <a16:creationId xmlns:a16="http://schemas.microsoft.com/office/drawing/2014/main" id="{09D79CD8-DBAD-8BDD-F45F-045B26DFB39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964575453"/>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Q&amp;A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74D57"/>
                </a:solidFill>
              </a:rPr>
              <a:t>Q&amp;A</a:t>
            </a:r>
          </a:p>
        </p:txBody>
      </p:sp>
      <p:pic>
        <p:nvPicPr>
          <p:cNvPr id="5" name="Picture 7">
            <a:extLst>
              <a:ext uri="{FF2B5EF4-FFF2-40B4-BE49-F238E27FC236}">
                <a16:creationId xmlns:a16="http://schemas.microsoft.com/office/drawing/2014/main" id="{529EAC12-472B-B122-8523-927D1B67A8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1361200478"/>
      </p:ext>
    </p:extLst>
  </p:cSld>
  <p:clrMapOvr>
    <a:masterClrMapping/>
  </p:clrMapOvr>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mp;A - Teal">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8A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08A8A5"/>
                </a:solidFill>
              </a:rPr>
              <a:t>Q&amp;A</a:t>
            </a:r>
          </a:p>
        </p:txBody>
      </p:sp>
      <p:pic>
        <p:nvPicPr>
          <p:cNvPr id="5" name="Picture 7">
            <a:extLst>
              <a:ext uri="{FF2B5EF4-FFF2-40B4-BE49-F238E27FC236}">
                <a16:creationId xmlns:a16="http://schemas.microsoft.com/office/drawing/2014/main" id="{529EAC12-472B-B122-8523-927D1B67A8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56724401"/>
      </p:ext>
    </p:extLst>
  </p:cSld>
  <p:clrMapOvr>
    <a:masterClrMapping/>
  </p:clrMapOvr>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amp;A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7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74D57"/>
                </a:solidFill>
              </a:rPr>
              <a:t>Q&amp;A</a:t>
            </a:r>
          </a:p>
        </p:txBody>
      </p:sp>
      <p:pic>
        <p:nvPicPr>
          <p:cNvPr id="5" name="Picture 7">
            <a:extLst>
              <a:ext uri="{FF2B5EF4-FFF2-40B4-BE49-F238E27FC236}">
                <a16:creationId xmlns:a16="http://schemas.microsoft.com/office/drawing/2014/main" id="{529EAC12-472B-B122-8523-927D1B67A8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3158851904"/>
      </p:ext>
    </p:extLst>
  </p:cSld>
  <p:clrMapOvr>
    <a:masterClrMapping/>
  </p:clrMapOvr>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ivider 09">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776455"/>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Thank </a:t>
            </a:r>
            <a:br>
              <a:rPr lang="en-US" sz="23900" b="1" dirty="0">
                <a:solidFill>
                  <a:srgbClr val="474D57"/>
                </a:solidFill>
              </a:rPr>
            </a:br>
            <a:r>
              <a:rPr lang="en-US" sz="23900" b="1" dirty="0">
                <a:solidFill>
                  <a:srgbClr val="474D57"/>
                </a:solidFill>
              </a:rPr>
              <a:t>You</a:t>
            </a:r>
          </a:p>
        </p:txBody>
      </p:sp>
    </p:spTree>
    <p:extLst>
      <p:ext uri="{BB962C8B-B14F-4D97-AF65-F5344CB8AC3E}">
        <p14:creationId xmlns:p14="http://schemas.microsoft.com/office/powerpoint/2010/main" val="4009246404"/>
      </p:ext>
    </p:extLst>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ank You - Dark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05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7248"/>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extBox 6">
            <a:extLst>
              <a:ext uri="{FF2B5EF4-FFF2-40B4-BE49-F238E27FC236}">
                <a16:creationId xmlns:a16="http://schemas.microsoft.com/office/drawing/2014/main" id="{782FB4F5-88CB-C376-3CF9-45313806D193}"/>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00539B"/>
                </a:solidFill>
              </a:rPr>
              <a:t>Thank you.</a:t>
            </a:r>
          </a:p>
        </p:txBody>
      </p:sp>
      <p:pic>
        <p:nvPicPr>
          <p:cNvPr id="4" name="Picture 7">
            <a:extLst>
              <a:ext uri="{FF2B5EF4-FFF2-40B4-BE49-F238E27FC236}">
                <a16:creationId xmlns:a16="http://schemas.microsoft.com/office/drawing/2014/main" id="{F76468E9-CAC2-0676-1F08-1C0B76E0BA3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1726216236"/>
      </p:ext>
    </p:extLst>
  </p:cSld>
  <p:clrMapOvr>
    <a:masterClrMapping/>
  </p:clrMapOvr>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hank You - Sky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B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Contact Info</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B9CD3"/>
                </a:solidFill>
              </a:rPr>
              <a:t>Thank you.</a:t>
            </a:r>
          </a:p>
        </p:txBody>
      </p:sp>
      <p:pic>
        <p:nvPicPr>
          <p:cNvPr id="5" name="Picture 7">
            <a:extLst>
              <a:ext uri="{FF2B5EF4-FFF2-40B4-BE49-F238E27FC236}">
                <a16:creationId xmlns:a16="http://schemas.microsoft.com/office/drawing/2014/main" id="{97BC44F3-FFA2-DF0D-9999-B9526C8DEF5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079073665"/>
      </p:ext>
    </p:extLst>
  </p:cSld>
  <p:clrMapOvr>
    <a:masterClrMapping/>
  </p:clrMapOvr>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hank You - Pur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55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2"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1001"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Contact Info</a:t>
            </a:r>
          </a:p>
        </p:txBody>
      </p:sp>
      <p:sp>
        <p:nvSpPr>
          <p:cNvPr id="4" name="TextBox 3">
            <a:extLst>
              <a:ext uri="{FF2B5EF4-FFF2-40B4-BE49-F238E27FC236}">
                <a16:creationId xmlns:a16="http://schemas.microsoft.com/office/drawing/2014/main" id="{343CC936-B8E7-F0BA-36DA-37DEEAC8E4B2}"/>
              </a:ext>
            </a:extLst>
          </p:cNvPr>
          <p:cNvSpPr txBox="1"/>
          <p:nvPr/>
        </p:nvSpPr>
        <p:spPr>
          <a:xfrm>
            <a:off x="381001"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550051"/>
                </a:solidFill>
              </a:rPr>
              <a:t>Thank you.</a:t>
            </a:r>
          </a:p>
        </p:txBody>
      </p:sp>
      <p:pic>
        <p:nvPicPr>
          <p:cNvPr id="5" name="Picture 7">
            <a:extLst>
              <a:ext uri="{FF2B5EF4-FFF2-40B4-BE49-F238E27FC236}">
                <a16:creationId xmlns:a16="http://schemas.microsoft.com/office/drawing/2014/main" id="{EEEE0B9F-22D4-04D2-1E68-7ED29B456E3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0112781"/>
      </p:ext>
    </p:extLst>
  </p:cSld>
  <p:clrMapOvr>
    <a:masterClrMapping/>
  </p:clrMapOvr>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ank You - Green">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9DC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p:nvPr>
        </p:nvSpPr>
        <p:spPr>
          <a:xfrm>
            <a:off x="381000" y="3127248"/>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extBox 6">
            <a:extLst>
              <a:ext uri="{FF2B5EF4-FFF2-40B4-BE49-F238E27FC236}">
                <a16:creationId xmlns:a16="http://schemas.microsoft.com/office/drawing/2014/main" id="{782FB4F5-88CB-C376-3CF9-45313806D193}"/>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9DC858"/>
                </a:solidFill>
              </a:rPr>
              <a:t>Thank you.</a:t>
            </a:r>
          </a:p>
        </p:txBody>
      </p:sp>
      <p:pic>
        <p:nvPicPr>
          <p:cNvPr id="4" name="Picture 7">
            <a:extLst>
              <a:ext uri="{FF2B5EF4-FFF2-40B4-BE49-F238E27FC236}">
                <a16:creationId xmlns:a16="http://schemas.microsoft.com/office/drawing/2014/main" id="{F76468E9-CAC2-0676-1F08-1C0B76E0BA3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942662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ation Title (Left Photo) - CC3">
    <p:spTree>
      <p:nvGrpSpPr>
        <p:cNvPr id="1" name=""/>
        <p:cNvGrpSpPr/>
        <p:nvPr/>
      </p:nvGrpSpPr>
      <p:grpSpPr>
        <a:xfrm>
          <a:off x="0" y="0"/>
          <a:ext cx="0" cy="0"/>
          <a:chOff x="0" y="0"/>
          <a:chExt cx="0" cy="0"/>
        </a:xfrm>
      </p:grpSpPr>
      <p:sp>
        <p:nvSpPr>
          <p:cNvPr id="5" name="Blue Bar">
            <a:extLst>
              <a:ext uri="{FF2B5EF4-FFF2-40B4-BE49-F238E27FC236}">
                <a16:creationId xmlns:a16="http://schemas.microsoft.com/office/drawing/2014/main" id="{C81F1A17-341B-E26D-FF01-16F04EACD42C}"/>
              </a:ext>
            </a:extLst>
          </p:cNvPr>
          <p:cNvSpPr/>
          <p:nvPr/>
        </p:nvSpPr>
        <p:spPr bwMode="gray">
          <a:xfrm>
            <a:off x="0" y="6126480"/>
            <a:ext cx="12192000" cy="731520"/>
          </a:xfrm>
          <a:prstGeom prst="rect">
            <a:avLst/>
          </a:prstGeom>
          <a:solidFill>
            <a:srgbClr val="550051"/>
          </a:solidFill>
          <a:ln w="19050" algn="ctr">
            <a:noFill/>
            <a:miter lim="800000"/>
            <a:headEnd/>
            <a:tailEnd/>
          </a:ln>
          <a:effectLst/>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6" name="RADx-UP White Logo">
            <a:extLst>
              <a:ext uri="{FF2B5EF4-FFF2-40B4-BE49-F238E27FC236}">
                <a16:creationId xmlns:a16="http://schemas.microsoft.com/office/drawing/2014/main" id="{FCB9E68E-F72E-9EB4-C305-ED87B002CBC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93191" y="6266875"/>
            <a:ext cx="1540843" cy="428012"/>
          </a:xfrm>
          <a:prstGeom prst="rect">
            <a:avLst/>
          </a:prstGeom>
        </p:spPr>
      </p:pic>
      <p:sp>
        <p:nvSpPr>
          <p:cNvPr id="2" name="Title Placeholder">
            <a:extLst>
              <a:ext uri="{FF2B5EF4-FFF2-40B4-BE49-F238E27FC236}">
                <a16:creationId xmlns:a16="http://schemas.microsoft.com/office/drawing/2014/main" id="{4E90E948-5F13-1D5B-18B8-EB9219CA5F30}"/>
              </a:ext>
            </a:extLst>
          </p:cNvPr>
          <p:cNvSpPr>
            <a:spLocks noGrp="1"/>
          </p:cNvSpPr>
          <p:nvPr>
            <p:ph type="title"/>
          </p:nvPr>
        </p:nvSpPr>
        <p:spPr>
          <a:xfrm>
            <a:off x="5724142" y="1500459"/>
            <a:ext cx="5799263" cy="1351780"/>
          </a:xfrm>
        </p:spPr>
        <p:txBody>
          <a:bodyPr wrap="square" anchor="b" anchorCtr="0">
            <a:spAutoFit/>
          </a:bodyPr>
          <a:lstStyle>
            <a:lvl1pPr>
              <a:defRPr sz="4400">
                <a:solidFill>
                  <a:srgbClr val="550051"/>
                </a:solidFill>
              </a:defRPr>
            </a:lvl1pPr>
          </a:lstStyle>
          <a:p>
            <a:r>
              <a:rPr lang="en-US"/>
              <a:t>Click to edit Master title style</a:t>
            </a:r>
          </a:p>
        </p:txBody>
      </p:sp>
      <p:sp>
        <p:nvSpPr>
          <p:cNvPr id="13" name="Content Placeholder">
            <a:extLst>
              <a:ext uri="{FF2B5EF4-FFF2-40B4-BE49-F238E27FC236}">
                <a16:creationId xmlns:a16="http://schemas.microsoft.com/office/drawing/2014/main" id="{D6742832-954B-3881-F2D4-272DBF1639DC}"/>
              </a:ext>
            </a:extLst>
          </p:cNvPr>
          <p:cNvSpPr>
            <a:spLocks noGrp="1"/>
          </p:cNvSpPr>
          <p:nvPr>
            <p:ph type="body" sz="quarter" idx="11"/>
          </p:nvPr>
        </p:nvSpPr>
        <p:spPr>
          <a:xfrm>
            <a:off x="5724142" y="2852239"/>
            <a:ext cx="5799263" cy="576761"/>
          </a:xfrm>
        </p:spPr>
        <p:txBody>
          <a:bodyPr wrap="square" tIns="182880">
            <a:spAutoFit/>
          </a:bodyPr>
          <a:lstStyle>
            <a:lvl1pPr marL="0" indent="0">
              <a:spcBef>
                <a:spcPts val="1800"/>
              </a:spcBef>
              <a:buNone/>
              <a:defRPr sz="2600">
                <a:solidFill>
                  <a:srgbClr val="474D57"/>
                </a:solidFill>
              </a:defRPr>
            </a:lvl1pPr>
          </a:lstStyle>
          <a:p>
            <a:pPr lvl="0"/>
            <a:r>
              <a:rPr lang="en-US"/>
              <a:t>Click to edit Master text styles</a:t>
            </a:r>
          </a:p>
        </p:txBody>
      </p:sp>
      <p:sp>
        <p:nvSpPr>
          <p:cNvPr id="7" name="Open Rectangular">
            <a:extLst>
              <a:ext uri="{FF2B5EF4-FFF2-40B4-BE49-F238E27FC236}">
                <a16:creationId xmlns:a16="http://schemas.microsoft.com/office/drawing/2014/main" id="{B3A3F2D1-2160-4EB3-BD01-9BBCFF760084}"/>
              </a:ext>
            </a:extLst>
          </p:cNvPr>
          <p:cNvSpPr/>
          <p:nvPr userDrawn="1"/>
        </p:nvSpPr>
        <p:spPr bwMode="gray">
          <a:xfrm rot="16200000">
            <a:off x="3451860" y="-2637619"/>
            <a:ext cx="5285232" cy="11402568"/>
          </a:xfrm>
          <a:custGeom>
            <a:avLst/>
            <a:gdLst>
              <a:gd name="connsiteX0" fmla="*/ 5266944 w 5285232"/>
              <a:gd name="connsiteY0" fmla="*/ 18288 h 11402568"/>
              <a:gd name="connsiteX1" fmla="*/ 19138 w 5285232"/>
              <a:gd name="connsiteY1" fmla="*/ 18288 h 11402568"/>
              <a:gd name="connsiteX2" fmla="*/ 19138 w 5285232"/>
              <a:gd name="connsiteY2" fmla="*/ 11384280 h 11402568"/>
              <a:gd name="connsiteX3" fmla="*/ 5266944 w 5285232"/>
              <a:gd name="connsiteY3" fmla="*/ 11384280 h 11402568"/>
              <a:gd name="connsiteX4" fmla="*/ 5285232 w 5285232"/>
              <a:gd name="connsiteY4" fmla="*/ 11384280 h 11402568"/>
              <a:gd name="connsiteX5" fmla="*/ 5285232 w 5285232"/>
              <a:gd name="connsiteY5" fmla="*/ 11402568 h 11402568"/>
              <a:gd name="connsiteX6" fmla="*/ 5285232 w 5285232"/>
              <a:gd name="connsiteY6" fmla="*/ 11402568 h 11402568"/>
              <a:gd name="connsiteX7" fmla="*/ 5266944 w 5285232"/>
              <a:gd name="connsiteY7" fmla="*/ 11402568 h 11402568"/>
              <a:gd name="connsiteX8" fmla="*/ 19138 w 5285232"/>
              <a:gd name="connsiteY8" fmla="*/ 11402568 h 11402568"/>
              <a:gd name="connsiteX9" fmla="*/ 850 w 5285232"/>
              <a:gd name="connsiteY9" fmla="*/ 11402568 h 11402568"/>
              <a:gd name="connsiteX10" fmla="*/ 0 w 5285232"/>
              <a:gd name="connsiteY10" fmla="*/ 11402568 h 11402568"/>
              <a:gd name="connsiteX11" fmla="*/ 0 w 5285232"/>
              <a:gd name="connsiteY11" fmla="*/ 11384280 h 11402568"/>
              <a:gd name="connsiteX12" fmla="*/ 850 w 5285232"/>
              <a:gd name="connsiteY12" fmla="*/ 11384280 h 11402568"/>
              <a:gd name="connsiteX13" fmla="*/ 850 w 5285232"/>
              <a:gd name="connsiteY13" fmla="*/ 18288 h 11402568"/>
              <a:gd name="connsiteX14" fmla="*/ 0 w 5285232"/>
              <a:gd name="connsiteY14" fmla="*/ 18288 h 11402568"/>
              <a:gd name="connsiteX15" fmla="*/ 0 w 5285232"/>
              <a:gd name="connsiteY15" fmla="*/ 1 h 11402568"/>
              <a:gd name="connsiteX16" fmla="*/ 850 w 5285232"/>
              <a:gd name="connsiteY16" fmla="*/ 1 h 11402568"/>
              <a:gd name="connsiteX17" fmla="*/ 850 w 5285232"/>
              <a:gd name="connsiteY17" fmla="*/ 0 h 11402568"/>
              <a:gd name="connsiteX18" fmla="*/ 19138 w 5285232"/>
              <a:gd name="connsiteY18" fmla="*/ 0 h 11402568"/>
              <a:gd name="connsiteX19" fmla="*/ 19138 w 5285232"/>
              <a:gd name="connsiteY19" fmla="*/ 1 h 11402568"/>
              <a:gd name="connsiteX20" fmla="*/ 5266944 w 5285232"/>
              <a:gd name="connsiteY20" fmla="*/ 1 h 11402568"/>
              <a:gd name="connsiteX21" fmla="*/ 5285232 w 5285232"/>
              <a:gd name="connsiteY21" fmla="*/ 1 h 11402568"/>
              <a:gd name="connsiteX22" fmla="*/ 5285232 w 5285232"/>
              <a:gd name="connsiteY22" fmla="*/ 18288 h 11402568"/>
              <a:gd name="connsiteX23" fmla="*/ 5285232 w 5285232"/>
              <a:gd name="connsiteY23" fmla="*/ 11384280 h 114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5232" h="11402568">
                <a:moveTo>
                  <a:pt x="5266944" y="18288"/>
                </a:moveTo>
                <a:lnTo>
                  <a:pt x="19138" y="18288"/>
                </a:lnTo>
                <a:lnTo>
                  <a:pt x="19138" y="11384280"/>
                </a:lnTo>
                <a:lnTo>
                  <a:pt x="5266944" y="11384280"/>
                </a:lnTo>
                <a:close/>
                <a:moveTo>
                  <a:pt x="5285232" y="11384280"/>
                </a:moveTo>
                <a:lnTo>
                  <a:pt x="5285232" y="11402568"/>
                </a:lnTo>
                <a:lnTo>
                  <a:pt x="5285232" y="11402568"/>
                </a:lnTo>
                <a:lnTo>
                  <a:pt x="5266944" y="11402568"/>
                </a:lnTo>
                <a:lnTo>
                  <a:pt x="19138" y="11402568"/>
                </a:lnTo>
                <a:lnTo>
                  <a:pt x="850" y="11402568"/>
                </a:lnTo>
                <a:lnTo>
                  <a:pt x="0" y="11402568"/>
                </a:lnTo>
                <a:lnTo>
                  <a:pt x="0" y="11384280"/>
                </a:lnTo>
                <a:lnTo>
                  <a:pt x="850" y="11384280"/>
                </a:lnTo>
                <a:lnTo>
                  <a:pt x="850" y="18288"/>
                </a:lnTo>
                <a:lnTo>
                  <a:pt x="0" y="18288"/>
                </a:lnTo>
                <a:lnTo>
                  <a:pt x="0" y="1"/>
                </a:lnTo>
                <a:lnTo>
                  <a:pt x="850" y="1"/>
                </a:lnTo>
                <a:lnTo>
                  <a:pt x="850" y="0"/>
                </a:lnTo>
                <a:lnTo>
                  <a:pt x="19138" y="0"/>
                </a:lnTo>
                <a:lnTo>
                  <a:pt x="19138" y="1"/>
                </a:lnTo>
                <a:lnTo>
                  <a:pt x="5266944" y="1"/>
                </a:lnTo>
                <a:lnTo>
                  <a:pt x="5285232" y="1"/>
                </a:lnTo>
                <a:lnTo>
                  <a:pt x="5285232" y="18288"/>
                </a:lnTo>
                <a:lnTo>
                  <a:pt x="5285232" y="11384280"/>
                </a:lnTo>
                <a:close/>
              </a:path>
            </a:pathLst>
          </a:custGeom>
          <a:solidFill>
            <a:srgbClr val="08A8A5"/>
          </a:solidFill>
          <a:ln w="19050" algn="ctr">
            <a:noFill/>
            <a:miter lim="800000"/>
            <a:headEnd/>
            <a:tailEnd/>
          </a:ln>
        </p:spPr>
        <p:txBody>
          <a:bodyPr wrap="square" lIns="88900" tIns="88900" rIns="88900" bIns="88900" rtlCol="0" anchor="ctr">
            <a:noAutofit/>
          </a:bodyPr>
          <a:lstStyle/>
          <a:p>
            <a:pPr algn="ctr">
              <a:lnSpc>
                <a:spcPct val="106000"/>
              </a:lnSpc>
              <a:buFont typeface="Wingdings 2" pitchFamily="18" charset="2"/>
              <a:buNone/>
            </a:pPr>
            <a:endParaRPr lang="en-US" sz="1600" b="1" dirty="0">
              <a:solidFill>
                <a:schemeClr val="bg1"/>
              </a:solidFill>
            </a:endParaRPr>
          </a:p>
        </p:txBody>
      </p:sp>
      <p:sp>
        <p:nvSpPr>
          <p:cNvPr id="3" name="Picture Placeholder 2">
            <a:extLst>
              <a:ext uri="{FF2B5EF4-FFF2-40B4-BE49-F238E27FC236}">
                <a16:creationId xmlns:a16="http://schemas.microsoft.com/office/drawing/2014/main" id="{ED21EC13-1199-B155-8D5C-6AFD1DD8D874}"/>
              </a:ext>
            </a:extLst>
          </p:cNvPr>
          <p:cNvSpPr>
            <a:spLocks noGrp="1"/>
          </p:cNvSpPr>
          <p:nvPr>
            <p:ph type="pic" sz="quarter" idx="10" hasCustomPrompt="1"/>
          </p:nvPr>
        </p:nvSpPr>
        <p:spPr>
          <a:xfrm>
            <a:off x="0" y="424"/>
            <a:ext cx="5330952" cy="6126480"/>
          </a:xfrm>
          <a:custGeom>
            <a:avLst/>
            <a:gdLst>
              <a:gd name="connsiteX0" fmla="*/ 411480 w 5330952"/>
              <a:gd name="connsiteY0" fmla="*/ 438913 h 6126480"/>
              <a:gd name="connsiteX1" fmla="*/ 5330952 w 5330952"/>
              <a:gd name="connsiteY1" fmla="*/ 438913 h 6126480"/>
              <a:gd name="connsiteX2" fmla="*/ 5330952 w 5330952"/>
              <a:gd name="connsiteY2" fmla="*/ 5686719 h 6126480"/>
              <a:gd name="connsiteX3" fmla="*/ 411480 w 5330952"/>
              <a:gd name="connsiteY3" fmla="*/ 5686719 h 6126480"/>
              <a:gd name="connsiteX4" fmla="*/ 0 w 5330952"/>
              <a:gd name="connsiteY4" fmla="*/ 0 h 6126480"/>
              <a:gd name="connsiteX5" fmla="*/ 5330952 w 5330952"/>
              <a:gd name="connsiteY5" fmla="*/ 0 h 6126480"/>
              <a:gd name="connsiteX6" fmla="*/ 5330952 w 5330952"/>
              <a:gd name="connsiteY6" fmla="*/ 420625 h 6126480"/>
              <a:gd name="connsiteX7" fmla="*/ 411480 w 5330952"/>
              <a:gd name="connsiteY7" fmla="*/ 420625 h 6126480"/>
              <a:gd name="connsiteX8" fmla="*/ 393193 w 5330952"/>
              <a:gd name="connsiteY8" fmla="*/ 420625 h 6126480"/>
              <a:gd name="connsiteX9" fmla="*/ 393193 w 5330952"/>
              <a:gd name="connsiteY9" fmla="*/ 438913 h 6126480"/>
              <a:gd name="connsiteX10" fmla="*/ 393193 w 5330952"/>
              <a:gd name="connsiteY10" fmla="*/ 5686719 h 6126480"/>
              <a:gd name="connsiteX11" fmla="*/ 393192 w 5330952"/>
              <a:gd name="connsiteY11" fmla="*/ 5686719 h 6126480"/>
              <a:gd name="connsiteX12" fmla="*/ 393192 w 5330952"/>
              <a:gd name="connsiteY12" fmla="*/ 5705007 h 6126480"/>
              <a:gd name="connsiteX13" fmla="*/ 393193 w 5330952"/>
              <a:gd name="connsiteY13" fmla="*/ 5705007 h 6126480"/>
              <a:gd name="connsiteX14" fmla="*/ 393193 w 5330952"/>
              <a:gd name="connsiteY14" fmla="*/ 5705857 h 6126480"/>
              <a:gd name="connsiteX15" fmla="*/ 411480 w 5330952"/>
              <a:gd name="connsiteY15" fmla="*/ 5705857 h 6126480"/>
              <a:gd name="connsiteX16" fmla="*/ 411480 w 5330952"/>
              <a:gd name="connsiteY16" fmla="*/ 5705007 h 6126480"/>
              <a:gd name="connsiteX17" fmla="*/ 5330952 w 5330952"/>
              <a:gd name="connsiteY17" fmla="*/ 5705007 h 6126480"/>
              <a:gd name="connsiteX18" fmla="*/ 5330952 w 5330952"/>
              <a:gd name="connsiteY18" fmla="*/ 6126480 h 6126480"/>
              <a:gd name="connsiteX19" fmla="*/ 0 w 5330952"/>
              <a:gd name="connsiteY19" fmla="*/ 6126480 h 612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0952" h="6126480">
                <a:moveTo>
                  <a:pt x="411480" y="438913"/>
                </a:moveTo>
                <a:lnTo>
                  <a:pt x="5330952" y="438913"/>
                </a:lnTo>
                <a:lnTo>
                  <a:pt x="5330952" y="5686719"/>
                </a:lnTo>
                <a:lnTo>
                  <a:pt x="411480" y="5686719"/>
                </a:lnTo>
                <a:close/>
                <a:moveTo>
                  <a:pt x="0" y="0"/>
                </a:moveTo>
                <a:lnTo>
                  <a:pt x="5330952" y="0"/>
                </a:lnTo>
                <a:lnTo>
                  <a:pt x="5330952" y="420625"/>
                </a:lnTo>
                <a:lnTo>
                  <a:pt x="411480" y="420625"/>
                </a:lnTo>
                <a:lnTo>
                  <a:pt x="393193" y="420625"/>
                </a:lnTo>
                <a:lnTo>
                  <a:pt x="393193" y="438913"/>
                </a:lnTo>
                <a:lnTo>
                  <a:pt x="393193" y="5686719"/>
                </a:lnTo>
                <a:lnTo>
                  <a:pt x="393192" y="5686719"/>
                </a:lnTo>
                <a:lnTo>
                  <a:pt x="393192" y="5705007"/>
                </a:lnTo>
                <a:lnTo>
                  <a:pt x="393193" y="5705007"/>
                </a:lnTo>
                <a:lnTo>
                  <a:pt x="393193" y="5705857"/>
                </a:lnTo>
                <a:lnTo>
                  <a:pt x="411480" y="5705857"/>
                </a:lnTo>
                <a:lnTo>
                  <a:pt x="411480" y="5705007"/>
                </a:lnTo>
                <a:lnTo>
                  <a:pt x="5330952" y="5705007"/>
                </a:lnTo>
                <a:lnTo>
                  <a:pt x="5330952" y="6126480"/>
                </a:lnTo>
                <a:lnTo>
                  <a:pt x="0" y="6126480"/>
                </a:lnTo>
                <a:close/>
              </a:path>
            </a:pathLst>
          </a:custGeom>
          <a:solidFill>
            <a:schemeClr val="tx1">
              <a:lumMod val="20000"/>
              <a:lumOff val="80000"/>
            </a:schemeClr>
          </a:solidFill>
        </p:spPr>
        <p:txBody>
          <a:bodyPr wrap="square" tIns="0" bIns="822960" anchor="ctr" anchorCtr="1">
            <a:noAutofit/>
          </a:bodyPr>
          <a:lstStyle>
            <a:lvl1pPr marL="0" indent="0">
              <a:buNone/>
              <a:defRPr sz="1800">
                <a:solidFill>
                  <a:srgbClr val="474D57"/>
                </a:solidFill>
              </a:defRPr>
            </a:lvl1pPr>
          </a:lstStyle>
          <a:p>
            <a:r>
              <a:rPr lang="en-US"/>
              <a:t>Click to insert photo from Folder C</a:t>
            </a:r>
          </a:p>
        </p:txBody>
      </p:sp>
    </p:spTree>
    <p:extLst>
      <p:ext uri="{BB962C8B-B14F-4D97-AF65-F5344CB8AC3E}">
        <p14:creationId xmlns:p14="http://schemas.microsoft.com/office/powerpoint/2010/main" val="404585069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ank You - Yellow">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3"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1000"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Contact Info</a:t>
            </a: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74D57"/>
                </a:solidFill>
              </a:rPr>
              <a:t>Thank you.</a:t>
            </a:r>
          </a:p>
        </p:txBody>
      </p:sp>
      <p:pic>
        <p:nvPicPr>
          <p:cNvPr id="5" name="Picture 7">
            <a:extLst>
              <a:ext uri="{FF2B5EF4-FFF2-40B4-BE49-F238E27FC236}">
                <a16:creationId xmlns:a16="http://schemas.microsoft.com/office/drawing/2014/main" id="{97BC44F3-FFA2-DF0D-9999-B9526C8DEF5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75356431"/>
      </p:ext>
    </p:extLst>
  </p:cSld>
  <p:clrMapOvr>
    <a:masterClrMapping/>
  </p:clrMapOvr>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hank You - Teal">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08A8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2"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1001"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Contact Info</a:t>
            </a:r>
          </a:p>
        </p:txBody>
      </p:sp>
      <p:sp>
        <p:nvSpPr>
          <p:cNvPr id="4" name="TextBox 3">
            <a:extLst>
              <a:ext uri="{FF2B5EF4-FFF2-40B4-BE49-F238E27FC236}">
                <a16:creationId xmlns:a16="http://schemas.microsoft.com/office/drawing/2014/main" id="{343CC936-B8E7-F0BA-36DA-37DEEAC8E4B2}"/>
              </a:ext>
            </a:extLst>
          </p:cNvPr>
          <p:cNvSpPr txBox="1"/>
          <p:nvPr/>
        </p:nvSpPr>
        <p:spPr>
          <a:xfrm>
            <a:off x="381001"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08A8A5"/>
                </a:solidFill>
              </a:rPr>
              <a:t>Thank you.</a:t>
            </a:r>
          </a:p>
        </p:txBody>
      </p:sp>
      <p:pic>
        <p:nvPicPr>
          <p:cNvPr id="5" name="Picture 7">
            <a:extLst>
              <a:ext uri="{FF2B5EF4-FFF2-40B4-BE49-F238E27FC236}">
                <a16:creationId xmlns:a16="http://schemas.microsoft.com/office/drawing/2014/main" id="{EEEE0B9F-22D4-04D2-1E68-7ED29B456E3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2721435310"/>
      </p:ext>
    </p:extLst>
  </p:cSld>
  <p:clrMapOvr>
    <a:masterClrMapping/>
  </p:clrMapOvr>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ank You - Gray">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00F09B-5D01-1E4A-8E16-100F1D7A14EA}"/>
              </a:ext>
            </a:extLst>
          </p:cNvPr>
          <p:cNvSpPr/>
          <p:nvPr/>
        </p:nvSpPr>
        <p:spPr>
          <a:xfrm rot="16200000">
            <a:off x="5708649" y="387351"/>
            <a:ext cx="6870702" cy="6096000"/>
          </a:xfrm>
          <a:prstGeom prst="rect">
            <a:avLst/>
          </a:prstGeom>
          <a:solidFill>
            <a:srgbClr val="474D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199B6190-16C6-6166-A48C-F0D93FC6AC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4582" y="1349574"/>
            <a:ext cx="4158836" cy="4158836"/>
          </a:xfrm>
          <a:prstGeom prst="rect">
            <a:avLst/>
          </a:prstGeom>
        </p:spPr>
      </p:pic>
      <p:sp>
        <p:nvSpPr>
          <p:cNvPr id="30" name="Text Placeholder 29">
            <a:extLst>
              <a:ext uri="{FF2B5EF4-FFF2-40B4-BE49-F238E27FC236}">
                <a16:creationId xmlns:a16="http://schemas.microsoft.com/office/drawing/2014/main" id="{DDE6AACA-8904-7A48-BFF7-ED0AEEA4EC3D}"/>
              </a:ext>
            </a:extLst>
          </p:cNvPr>
          <p:cNvSpPr>
            <a:spLocks noGrp="1"/>
          </p:cNvSpPr>
          <p:nvPr>
            <p:ph type="body" sz="quarter" idx="13" hasCustomPrompt="1"/>
          </p:nvPr>
        </p:nvSpPr>
        <p:spPr>
          <a:xfrm>
            <a:off x="381001" y="3124200"/>
            <a:ext cx="5257799" cy="576761"/>
          </a:xfrm>
        </p:spPr>
        <p:txBody>
          <a:bodyPr wrap="square" tIns="182880">
            <a:spAutoFit/>
          </a:bodyPr>
          <a:lstStyle>
            <a:lvl1pPr marL="0" indent="0" algn="ctr">
              <a:buNone/>
              <a:defRPr sz="2600">
                <a:solidFill>
                  <a:srgbClr val="474D57"/>
                </a:solidFill>
                <a:latin typeface="+mj-lt"/>
                <a:ea typeface="Open Sans" panose="020B0606030504020204" pitchFamily="34" charset="0"/>
                <a:cs typeface="Open Sans" panose="020B0606030504020204" pitchFamily="34" charset="0"/>
              </a:defRPr>
            </a:lvl1pPr>
          </a:lstStyle>
          <a:p>
            <a:pPr lvl="0"/>
            <a:r>
              <a:rPr lang="en-US"/>
              <a:t>Contact Info</a:t>
            </a:r>
          </a:p>
        </p:txBody>
      </p:sp>
      <p:sp>
        <p:nvSpPr>
          <p:cNvPr id="4" name="TextBox 3">
            <a:extLst>
              <a:ext uri="{FF2B5EF4-FFF2-40B4-BE49-F238E27FC236}">
                <a16:creationId xmlns:a16="http://schemas.microsoft.com/office/drawing/2014/main" id="{343CC936-B8E7-F0BA-36DA-37DEEAC8E4B2}"/>
              </a:ext>
            </a:extLst>
          </p:cNvPr>
          <p:cNvSpPr txBox="1"/>
          <p:nvPr/>
        </p:nvSpPr>
        <p:spPr>
          <a:xfrm>
            <a:off x="381001" y="1986454"/>
            <a:ext cx="5257799" cy="1231106"/>
          </a:xfrm>
          <a:prstGeom prst="rect">
            <a:avLst/>
          </a:prstGeom>
          <a:noFill/>
        </p:spPr>
        <p:txBody>
          <a:bodyPr vert="horz" wrap="square" lIns="0" tIns="0" rIns="0" bIns="0" rtlCol="0">
            <a:spAutoFit/>
          </a:bodyPr>
          <a:lstStyle/>
          <a:p>
            <a:pPr algn="ctr">
              <a:spcBef>
                <a:spcPts val="200"/>
              </a:spcBef>
              <a:buSzPct val="100000"/>
            </a:pPr>
            <a:r>
              <a:rPr lang="en-US" sz="8000" b="1" dirty="0">
                <a:solidFill>
                  <a:srgbClr val="474D57"/>
                </a:solidFill>
              </a:rPr>
              <a:t>Thank you.</a:t>
            </a:r>
          </a:p>
        </p:txBody>
      </p:sp>
      <p:pic>
        <p:nvPicPr>
          <p:cNvPr id="5" name="Picture 7">
            <a:extLst>
              <a:ext uri="{FF2B5EF4-FFF2-40B4-BE49-F238E27FC236}">
                <a16:creationId xmlns:a16="http://schemas.microsoft.com/office/drawing/2014/main" id="{EEEE0B9F-22D4-04D2-1E68-7ED29B456E3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85358" y="6133034"/>
            <a:ext cx="1595754" cy="443265"/>
          </a:xfrm>
          <a:prstGeom prst="rect">
            <a:avLst/>
          </a:prstGeom>
        </p:spPr>
      </p:pic>
    </p:spTree>
    <p:extLst>
      <p:ext uri="{BB962C8B-B14F-4D97-AF65-F5344CB8AC3E}">
        <p14:creationId xmlns:p14="http://schemas.microsoft.com/office/powerpoint/2010/main" val="1783228112"/>
      </p:ext>
    </p:extLst>
  </p:cSld>
  <p:clrMapOvr>
    <a:masterClrMapping/>
  </p:clrMapOvr>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Divider 10">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645826"/>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Image </a:t>
            </a:r>
            <a:br>
              <a:rPr lang="en-US" sz="23900" b="1" dirty="0">
                <a:solidFill>
                  <a:srgbClr val="474D57"/>
                </a:solidFill>
              </a:rPr>
            </a:br>
            <a:r>
              <a:rPr lang="en-US" sz="23900" b="1" dirty="0">
                <a:solidFill>
                  <a:srgbClr val="474D57"/>
                </a:solidFill>
              </a:rPr>
              <a:t>Bank</a:t>
            </a:r>
          </a:p>
        </p:txBody>
      </p:sp>
    </p:spTree>
    <p:extLst>
      <p:ext uri="{BB962C8B-B14F-4D97-AF65-F5344CB8AC3E}">
        <p14:creationId xmlns:p14="http://schemas.microsoft.com/office/powerpoint/2010/main" val="1994627178"/>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Image B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1EDDFB-2645-96DF-E898-BDFFC8E22A69}"/>
              </a:ext>
            </a:extLst>
          </p:cNvPr>
          <p:cNvSpPr/>
          <p:nvPr userDrawn="1"/>
        </p:nvSpPr>
        <p:spPr bwMode="gray">
          <a:xfrm>
            <a:off x="5013228" y="5406710"/>
            <a:ext cx="7178772" cy="1449609"/>
          </a:xfrm>
          <a:prstGeom prst="rect">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TextBox 3">
            <a:extLst>
              <a:ext uri="{FF2B5EF4-FFF2-40B4-BE49-F238E27FC236}">
                <a16:creationId xmlns:a16="http://schemas.microsoft.com/office/drawing/2014/main" id="{2D3BAA30-7AD1-FCDA-1914-C28FA2766AAD}"/>
              </a:ext>
            </a:extLst>
          </p:cNvPr>
          <p:cNvSpPr txBox="1"/>
          <p:nvPr/>
        </p:nvSpPr>
        <p:spPr>
          <a:xfrm>
            <a:off x="381000" y="419100"/>
            <a:ext cx="7135678" cy="1196610"/>
          </a:xfrm>
          <a:prstGeom prst="rect">
            <a:avLst/>
          </a:prstGeom>
          <a:noFill/>
        </p:spPr>
        <p:txBody>
          <a:bodyPr vert="horz" wrap="square" lIns="0" tIns="0" rIns="0" bIns="0" rtlCol="0">
            <a:spAutoFit/>
          </a:bodyPr>
          <a:lstStyle/>
          <a:p>
            <a:pPr algn="l">
              <a:lnSpc>
                <a:spcPct val="80000"/>
              </a:lnSpc>
              <a:spcBef>
                <a:spcPts val="200"/>
              </a:spcBef>
              <a:buSzPct val="100000"/>
            </a:pPr>
            <a:r>
              <a:rPr lang="en-US" sz="4800" b="1" dirty="0">
                <a:solidFill>
                  <a:srgbClr val="00539B"/>
                </a:solidFill>
              </a:rPr>
              <a:t>The RADx-UP </a:t>
            </a:r>
            <a:br>
              <a:rPr lang="en-US" sz="4800" b="1" dirty="0">
                <a:solidFill>
                  <a:srgbClr val="00539B"/>
                </a:solidFill>
              </a:rPr>
            </a:br>
            <a:r>
              <a:rPr lang="en-US" sz="4800" b="1" dirty="0">
                <a:solidFill>
                  <a:srgbClr val="00539B"/>
                </a:solidFill>
              </a:rPr>
              <a:t>Image Bank</a:t>
            </a:r>
          </a:p>
        </p:txBody>
      </p:sp>
      <p:pic>
        <p:nvPicPr>
          <p:cNvPr id="3" name="Picture 7">
            <a:extLst>
              <a:ext uri="{FF2B5EF4-FFF2-40B4-BE49-F238E27FC236}">
                <a16:creationId xmlns:a16="http://schemas.microsoft.com/office/drawing/2014/main" id="{902A39A6-E484-305F-3995-51064D88104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81000" y="6133034"/>
            <a:ext cx="1595754" cy="443265"/>
          </a:xfrm>
          <a:prstGeom prst="rect">
            <a:avLst/>
          </a:prstGeom>
        </p:spPr>
      </p:pic>
      <p:sp>
        <p:nvSpPr>
          <p:cNvPr id="7" name="TextBox 6">
            <a:extLst>
              <a:ext uri="{FF2B5EF4-FFF2-40B4-BE49-F238E27FC236}">
                <a16:creationId xmlns:a16="http://schemas.microsoft.com/office/drawing/2014/main" id="{CC65D89C-1D30-ED84-6EBD-60FCCCCE5AA8}"/>
              </a:ext>
            </a:extLst>
          </p:cNvPr>
          <p:cNvSpPr txBox="1"/>
          <p:nvPr/>
        </p:nvSpPr>
        <p:spPr>
          <a:xfrm>
            <a:off x="5297708" y="5849769"/>
            <a:ext cx="2779492" cy="594137"/>
          </a:xfrm>
          <a:prstGeom prst="rect">
            <a:avLst/>
          </a:prstGeom>
          <a:noFill/>
        </p:spPr>
        <p:txBody>
          <a:bodyPr vert="horz" wrap="square" lIns="0" tIns="0" rIns="0" bIns="0" rtlCol="0">
            <a:spAutoFit/>
          </a:bodyPr>
          <a:lstStyle/>
          <a:p>
            <a:pPr lvl="0" algn="ctr">
              <a:lnSpc>
                <a:spcPct val="110000"/>
              </a:lnSpc>
              <a:spcBef>
                <a:spcPts val="1800"/>
              </a:spcBef>
            </a:pPr>
            <a:r>
              <a:rPr lang="en-US" sz="1800" b="1">
                <a:solidFill>
                  <a:srgbClr val="00539B"/>
                </a:solidFill>
              </a:rPr>
              <a:t>NEED ACCESS?</a:t>
            </a:r>
            <a:r>
              <a:rPr lang="en-US" sz="1800">
                <a:solidFill>
                  <a:srgbClr val="00539B"/>
                </a:solidFill>
              </a:rPr>
              <a:t> </a:t>
            </a:r>
            <a:br>
              <a:rPr lang="en-US" sz="1800">
                <a:solidFill>
                  <a:srgbClr val="00539B"/>
                </a:solidFill>
              </a:rPr>
            </a:br>
            <a:r>
              <a:rPr lang="en-US" sz="1800">
                <a:solidFill>
                  <a:srgbClr val="474D57"/>
                </a:solidFill>
              </a:rPr>
              <a:t>Please let your EIT know.</a:t>
            </a:r>
            <a:endParaRPr lang="en-US" sz="1800">
              <a:solidFill>
                <a:srgbClr val="02539B"/>
              </a:solidFill>
            </a:endParaRPr>
          </a:p>
        </p:txBody>
      </p:sp>
      <p:pic>
        <p:nvPicPr>
          <p:cNvPr id="9" name="Picture 8">
            <a:extLst>
              <a:ext uri="{FF2B5EF4-FFF2-40B4-BE49-F238E27FC236}">
                <a16:creationId xmlns:a16="http://schemas.microsoft.com/office/drawing/2014/main" id="{25E24112-ED95-4D71-290D-8B6A9BE934E1}"/>
              </a:ext>
            </a:extLst>
          </p:cNvPr>
          <p:cNvPicPr>
            <a:picLocks noChangeAspect="1"/>
          </p:cNvPicPr>
          <p:nvPr/>
        </p:nvPicPr>
        <p:blipFill>
          <a:blip r:embed="rId4"/>
          <a:srcRect/>
          <a:stretch/>
        </p:blipFill>
        <p:spPr>
          <a:xfrm>
            <a:off x="5013228" y="1681"/>
            <a:ext cx="7178772" cy="5374549"/>
          </a:xfrm>
          <a:prstGeom prst="rect">
            <a:avLst/>
          </a:prstGeom>
        </p:spPr>
      </p:pic>
      <p:sp>
        <p:nvSpPr>
          <p:cNvPr id="10" name="TextBox 9">
            <a:extLst>
              <a:ext uri="{FF2B5EF4-FFF2-40B4-BE49-F238E27FC236}">
                <a16:creationId xmlns:a16="http://schemas.microsoft.com/office/drawing/2014/main" id="{96E53EBF-B676-150F-D8ED-F3C1A0A807CA}"/>
              </a:ext>
            </a:extLst>
          </p:cNvPr>
          <p:cNvSpPr txBox="1"/>
          <p:nvPr/>
        </p:nvSpPr>
        <p:spPr>
          <a:xfrm>
            <a:off x="8386283" y="5835965"/>
            <a:ext cx="3496633" cy="594137"/>
          </a:xfrm>
          <a:prstGeom prst="rect">
            <a:avLst/>
          </a:prstGeom>
          <a:noFill/>
        </p:spPr>
        <p:txBody>
          <a:bodyPr vert="horz" wrap="square" lIns="0" tIns="0" rIns="0" bIns="0" rtlCol="0">
            <a:spAutoFit/>
          </a:bodyPr>
          <a:lstStyle/>
          <a:p>
            <a:pPr lvl="0" algn="ctr">
              <a:lnSpc>
                <a:spcPct val="110000"/>
              </a:lnSpc>
              <a:spcBef>
                <a:spcPts val="1800"/>
              </a:spcBef>
            </a:pPr>
            <a:r>
              <a:rPr lang="en-US" sz="1800" b="1">
                <a:solidFill>
                  <a:srgbClr val="00539B"/>
                </a:solidFill>
              </a:rPr>
              <a:t>WANT TO SUBMIT A PHOTO?</a:t>
            </a:r>
            <a:r>
              <a:rPr lang="en-US" sz="1800">
                <a:solidFill>
                  <a:srgbClr val="00539B"/>
                </a:solidFill>
              </a:rPr>
              <a:t> </a:t>
            </a:r>
            <a:br>
              <a:rPr lang="en-US" sz="1800">
                <a:solidFill>
                  <a:srgbClr val="00539B"/>
                </a:solidFill>
              </a:rPr>
            </a:br>
            <a:r>
              <a:rPr lang="en-US" sz="1800">
                <a:solidFill>
                  <a:srgbClr val="474D57"/>
                </a:solidFill>
              </a:rPr>
              <a:t>Please visit </a:t>
            </a:r>
            <a:r>
              <a:rPr lang="en-US" sz="1800">
                <a:solidFill>
                  <a:srgbClr val="00539B"/>
                </a:solidFill>
                <a:hlinkClick r:id="rId5">
                  <a:extLst>
                    <a:ext uri="{A12FA001-AC4F-418D-AE19-62706E023703}">
                      <ahyp:hlinkClr xmlns:ahyp="http://schemas.microsoft.com/office/drawing/2018/hyperlinkcolor" val="tx"/>
                    </a:ext>
                  </a:extLst>
                </a:hlinkClick>
              </a:rPr>
              <a:t>bit.ly/3CWBHfA</a:t>
            </a:r>
            <a:endParaRPr lang="en-US" sz="1800">
              <a:solidFill>
                <a:srgbClr val="00539B"/>
              </a:solidFill>
            </a:endParaRPr>
          </a:p>
        </p:txBody>
      </p:sp>
      <p:sp>
        <p:nvSpPr>
          <p:cNvPr id="6" name="TextBox 5">
            <a:extLst>
              <a:ext uri="{FF2B5EF4-FFF2-40B4-BE49-F238E27FC236}">
                <a16:creationId xmlns:a16="http://schemas.microsoft.com/office/drawing/2014/main" id="{120CC0D2-CEC5-15DE-3958-C3429A8DD5AF}"/>
              </a:ext>
            </a:extLst>
          </p:cNvPr>
          <p:cNvSpPr txBox="1"/>
          <p:nvPr userDrawn="1"/>
        </p:nvSpPr>
        <p:spPr>
          <a:xfrm>
            <a:off x="381000" y="1897712"/>
            <a:ext cx="4206498" cy="2875787"/>
          </a:xfrm>
          <a:prstGeom prst="rect">
            <a:avLst/>
          </a:prstGeom>
          <a:noFill/>
        </p:spPr>
        <p:txBody>
          <a:bodyPr vert="horz" wrap="square" lIns="0" tIns="0" rIns="0" bIns="0" rtlCol="0">
            <a:spAutoFit/>
          </a:bodyPr>
          <a:lstStyle/>
          <a:p>
            <a:pPr lvl="0">
              <a:lnSpc>
                <a:spcPct val="120000"/>
              </a:lnSpc>
              <a:spcBef>
                <a:spcPts val="1200"/>
              </a:spcBef>
            </a:pPr>
            <a:r>
              <a:rPr lang="en-US" sz="1400">
                <a:solidFill>
                  <a:srgbClr val="474D57"/>
                </a:solidFill>
              </a:rPr>
              <a:t>The </a:t>
            </a:r>
            <a:r>
              <a:rPr lang="en-US" sz="1400" b="1">
                <a:solidFill>
                  <a:srgbClr val="474D57"/>
                </a:solidFill>
              </a:rPr>
              <a:t>RADx-UP Image Bank</a:t>
            </a:r>
            <a:r>
              <a:rPr lang="en-US" sz="1400">
                <a:solidFill>
                  <a:srgbClr val="474D57"/>
                </a:solidFill>
              </a:rPr>
              <a:t> is a collection of photos for </a:t>
            </a:r>
            <a:br>
              <a:rPr lang="en-US" sz="1400">
                <a:solidFill>
                  <a:srgbClr val="474D57"/>
                </a:solidFill>
              </a:rPr>
            </a:br>
            <a:r>
              <a:rPr lang="en-US" sz="1400">
                <a:solidFill>
                  <a:srgbClr val="474D57"/>
                </a:solidFill>
              </a:rPr>
              <a:t>RADx-UP project teams to use in communications and recruitment materials.</a:t>
            </a:r>
          </a:p>
          <a:p>
            <a:pPr lvl="0">
              <a:lnSpc>
                <a:spcPct val="120000"/>
              </a:lnSpc>
              <a:spcBef>
                <a:spcPts val="1200"/>
              </a:spcBef>
            </a:pPr>
            <a:r>
              <a:rPr lang="en-US" sz="1400">
                <a:solidFill>
                  <a:srgbClr val="474D57"/>
                </a:solidFill>
              </a:rPr>
              <a:t>These images are meant to reflect the diversity represented throughout RADx-UP research projects (racial/ethnic, gender, socioeconomic, ability, etc.).</a:t>
            </a:r>
          </a:p>
          <a:p>
            <a:pPr marL="0" marR="0" lvl="0" indent="0" algn="l" defTabSz="914400" rtl="0" eaLnBrk="1" fontAlgn="auto" latinLnBrk="0" hangingPunct="1">
              <a:lnSpc>
                <a:spcPct val="120000"/>
              </a:lnSpc>
              <a:spcBef>
                <a:spcPts val="1200"/>
              </a:spcBef>
              <a:spcAft>
                <a:spcPts val="0"/>
              </a:spcAft>
              <a:buClrTx/>
              <a:buSzTx/>
              <a:buFontTx/>
              <a:buNone/>
              <a:tabLst/>
              <a:defRPr/>
            </a:pPr>
            <a:r>
              <a:rPr lang="en-US" sz="1400">
                <a:solidFill>
                  <a:srgbClr val="474D57"/>
                </a:solidFill>
              </a:rPr>
              <a:t>The RADx-UP CDCC and all RADx-UP projects sites will be authorized to download and use submitted photos for </a:t>
            </a:r>
            <a:br>
              <a:rPr lang="en-US" sz="1400">
                <a:solidFill>
                  <a:srgbClr val="474D57"/>
                </a:solidFill>
              </a:rPr>
            </a:br>
            <a:r>
              <a:rPr lang="en-US" sz="1400">
                <a:solidFill>
                  <a:srgbClr val="474D57"/>
                </a:solidFill>
              </a:rPr>
              <a:t>RADx-UP-related communications, outreach, and dissemination.</a:t>
            </a:r>
          </a:p>
        </p:txBody>
      </p:sp>
    </p:spTree>
    <p:extLst>
      <p:ext uri="{BB962C8B-B14F-4D97-AF65-F5344CB8AC3E}">
        <p14:creationId xmlns:p14="http://schemas.microsoft.com/office/powerpoint/2010/main" val="4153831700"/>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ivider 11">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645827"/>
            <a:ext cx="12192000" cy="5958234"/>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3900" b="1" dirty="0">
                <a:solidFill>
                  <a:srgbClr val="474D57"/>
                </a:solidFill>
              </a:rPr>
              <a:t>At a </a:t>
            </a:r>
            <a:br>
              <a:rPr lang="en-US" sz="23900" b="1" dirty="0">
                <a:solidFill>
                  <a:srgbClr val="474D57"/>
                </a:solidFill>
              </a:rPr>
            </a:br>
            <a:r>
              <a:rPr lang="en-US" sz="23900" b="1" dirty="0">
                <a:solidFill>
                  <a:srgbClr val="474D57"/>
                </a:solidFill>
              </a:rPr>
              <a:t>Glance</a:t>
            </a:r>
          </a:p>
        </p:txBody>
      </p:sp>
    </p:spTree>
    <p:extLst>
      <p:ext uri="{BB962C8B-B14F-4D97-AF65-F5344CB8AC3E}">
        <p14:creationId xmlns:p14="http://schemas.microsoft.com/office/powerpoint/2010/main" val="853759760"/>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At a Glanc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5CDEB5-BDD6-9C90-318F-A68C673F9DA3}"/>
              </a:ext>
            </a:extLst>
          </p:cNvPr>
          <p:cNvSpPr/>
          <p:nvPr/>
        </p:nvSpPr>
        <p:spPr bwMode="gray">
          <a:xfrm>
            <a:off x="0" y="1290"/>
            <a:ext cx="3117954" cy="2203554"/>
          </a:xfrm>
          <a:prstGeom prst="rect">
            <a:avLst/>
          </a:prstGeom>
          <a:solidFill>
            <a:srgbClr val="F4F1E9"/>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6" name="Picture 5">
            <a:extLst>
              <a:ext uri="{FF2B5EF4-FFF2-40B4-BE49-F238E27FC236}">
                <a16:creationId xmlns:a16="http://schemas.microsoft.com/office/drawing/2014/main" id="{E7D38F5C-D244-38DA-185D-023A233B5F4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81935" y="350181"/>
            <a:ext cx="2024897" cy="551558"/>
          </a:xfrm>
          <a:prstGeom prst="rect">
            <a:avLst/>
          </a:prstGeom>
        </p:spPr>
      </p:pic>
      <p:sp>
        <p:nvSpPr>
          <p:cNvPr id="7" name="Title 4">
            <a:extLst>
              <a:ext uri="{FF2B5EF4-FFF2-40B4-BE49-F238E27FC236}">
                <a16:creationId xmlns:a16="http://schemas.microsoft.com/office/drawing/2014/main" id="{DAB1F6ED-686E-0D08-9364-AE70051B0C26}"/>
              </a:ext>
            </a:extLst>
          </p:cNvPr>
          <p:cNvSpPr txBox="1">
            <a:spLocks/>
          </p:cNvSpPr>
          <p:nvPr/>
        </p:nvSpPr>
        <p:spPr bwMode="gray">
          <a:xfrm>
            <a:off x="0" y="981980"/>
            <a:ext cx="3117953" cy="649478"/>
          </a:xfrm>
          <a:prstGeom prst="rect">
            <a:avLst/>
          </a:prstGeom>
        </p:spPr>
        <p:txBody>
          <a:bodyPr vert="horz" lIns="0" tIns="0" rIns="0" bIns="182880" rtlCol="0" anchor="b" anchorCtr="0">
            <a:noAutofit/>
          </a:bodyPr>
          <a:lstStyle>
            <a:lvl1pPr algn="l" defTabSz="1219170" rtl="0" eaLnBrk="1" latinLnBrk="0" hangingPunct="1">
              <a:lnSpc>
                <a:spcPct val="93000"/>
              </a:lnSpc>
              <a:spcBef>
                <a:spcPct val="0"/>
              </a:spcBef>
              <a:buNone/>
              <a:defRPr sz="3000" b="0" kern="1200">
                <a:solidFill>
                  <a:schemeClr val="bg1"/>
                </a:solidFill>
                <a:latin typeface="+mj-lt"/>
                <a:ea typeface="+mj-ea"/>
                <a:cs typeface="+mj-cs"/>
              </a:defRPr>
            </a:lvl1pPr>
          </a:lstStyle>
          <a:p>
            <a:pPr marL="0" marR="0" lvl="0" indent="0" algn="ctr" defTabSz="1219170" rtl="0" eaLnBrk="1" fontAlgn="auto" latinLnBrk="0" hangingPunct="1">
              <a:lnSpc>
                <a:spcPct val="93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Corbel" panose="020B0503020204020204"/>
                <a:ea typeface="+mj-ea"/>
                <a:cs typeface="+mj-cs"/>
              </a:rPr>
              <a:t>at a glance</a:t>
            </a:r>
            <a:endParaRPr kumimoji="0" lang="en-US" sz="3200" b="1" i="0" u="none" strike="noStrike" kern="1200" cap="none" spc="0" normalizeH="0" baseline="0" noProof="0">
              <a:ln>
                <a:noFill/>
              </a:ln>
              <a:solidFill>
                <a:schemeClr val="tx1"/>
              </a:solidFill>
              <a:effectLst/>
              <a:uLnTx/>
              <a:uFillTx/>
              <a:latin typeface="Corbel" panose="020B0503020204020204"/>
              <a:ea typeface="+mj-ea"/>
              <a:cs typeface="+mj-cs"/>
            </a:endParaRPr>
          </a:p>
        </p:txBody>
      </p:sp>
      <p:cxnSp>
        <p:nvCxnSpPr>
          <p:cNvPr id="8" name="Straight Connector 7">
            <a:extLst>
              <a:ext uri="{FF2B5EF4-FFF2-40B4-BE49-F238E27FC236}">
                <a16:creationId xmlns:a16="http://schemas.microsoft.com/office/drawing/2014/main" id="{CB708580-36C4-1339-D6CC-32B835EC74D0}"/>
              </a:ext>
            </a:extLst>
          </p:cNvPr>
          <p:cNvCxnSpPr/>
          <p:nvPr/>
        </p:nvCxnSpPr>
        <p:spPr>
          <a:xfrm>
            <a:off x="6204662"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8C76E79-508B-F1D6-B30B-CE08295FE6F5}"/>
              </a:ext>
            </a:extLst>
          </p:cNvPr>
          <p:cNvCxnSpPr/>
          <p:nvPr/>
        </p:nvCxnSpPr>
        <p:spPr>
          <a:xfrm>
            <a:off x="9150229"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962249-3A68-AAD6-021C-D4E28AC8BAC8}"/>
              </a:ext>
            </a:extLst>
          </p:cNvPr>
          <p:cNvCxnSpPr>
            <a:cxnSpLocks/>
          </p:cNvCxnSpPr>
          <p:nvPr/>
        </p:nvCxnSpPr>
        <p:spPr>
          <a:xfrm>
            <a:off x="0" y="4474565"/>
            <a:ext cx="121752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659BC6-5D6A-1F7E-AD0C-63193D4B3E92}"/>
              </a:ext>
            </a:extLst>
          </p:cNvPr>
          <p:cNvCxnSpPr>
            <a:cxnSpLocks/>
          </p:cNvCxnSpPr>
          <p:nvPr/>
        </p:nvCxnSpPr>
        <p:spPr>
          <a:xfrm>
            <a:off x="0" y="2203555"/>
            <a:ext cx="1217526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6CBCA5-94DD-D735-F542-B2003BD5A08C}"/>
              </a:ext>
            </a:extLst>
          </p:cNvPr>
          <p:cNvCxnSpPr/>
          <p:nvPr/>
        </p:nvCxnSpPr>
        <p:spPr>
          <a:xfrm>
            <a:off x="310532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A77FBC2-04B7-F886-F8CF-4525055FE130}"/>
              </a:ext>
            </a:extLst>
          </p:cNvPr>
          <p:cNvSpPr>
            <a:spLocks noGrp="1"/>
          </p:cNvSpPr>
          <p:nvPr>
            <p:ph type="body" sz="quarter" idx="10" hasCustomPrompt="1"/>
          </p:nvPr>
        </p:nvSpPr>
        <p:spPr>
          <a:xfrm>
            <a:off x="277813" y="1641144"/>
            <a:ext cx="2554287" cy="241285"/>
          </a:xfrm>
        </p:spPr>
        <p:txBody>
          <a:bodyPr/>
          <a:lstStyle>
            <a:lvl1pPr marL="0" indent="0" algn="ctr">
              <a:buNone/>
              <a:defRPr sz="1600" i="1">
                <a:solidFill>
                  <a:srgbClr val="474D57"/>
                </a:solidFill>
              </a:defRPr>
            </a:lvl1pPr>
            <a:lvl2pPr marL="360362" indent="0">
              <a:buNone/>
              <a:defRPr/>
            </a:lvl2pPr>
            <a:lvl3pPr marL="866775" indent="0">
              <a:buFont typeface="Arial" panose="020B0604020202020204" pitchFamily="34" charset="0"/>
              <a:buNone/>
              <a:defRPr/>
            </a:lvl3pPr>
            <a:lvl4pPr marL="1185863" indent="0">
              <a:buNone/>
              <a:defRPr/>
            </a:lvl4pPr>
            <a:lvl5pPr marL="1600200" indent="0">
              <a:buFont typeface="Arial" panose="020B0604020202020204" pitchFamily="34" charset="0"/>
              <a:buNone/>
              <a:defRPr/>
            </a:lvl5pPr>
          </a:lstStyle>
          <a:p>
            <a:pPr lvl="0"/>
            <a:r>
              <a:rPr lang="en-US"/>
              <a:t>As of date</a:t>
            </a:r>
          </a:p>
        </p:txBody>
      </p:sp>
    </p:spTree>
    <p:extLst>
      <p:ext uri="{BB962C8B-B14F-4D97-AF65-F5344CB8AC3E}">
        <p14:creationId xmlns:p14="http://schemas.microsoft.com/office/powerpoint/2010/main" val="140107171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vider 12">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6A677-68F4-1947-8F89-4F389C780C5F}"/>
              </a:ext>
            </a:extLst>
          </p:cNvPr>
          <p:cNvSpPr txBox="1"/>
          <p:nvPr/>
        </p:nvSpPr>
        <p:spPr>
          <a:xfrm>
            <a:off x="0" y="1944757"/>
            <a:ext cx="12192000" cy="3621632"/>
          </a:xfrm>
          <a:prstGeom prst="rect">
            <a:avLst/>
          </a:prstGeom>
          <a:noFill/>
        </p:spPr>
        <p:txBody>
          <a:bodyPr vert="horz" wrap="square" lIns="0" tIns="0" rIns="0" bIns="0" rtlCol="0" anchor="ctr" anchorCtr="1">
            <a:spAutoFit/>
          </a:bodyPr>
          <a:lstStyle/>
          <a:p>
            <a:pPr algn="ctr">
              <a:lnSpc>
                <a:spcPct val="80000"/>
              </a:lnSpc>
              <a:spcBef>
                <a:spcPts val="200"/>
              </a:spcBef>
              <a:buSzPct val="100000"/>
            </a:pPr>
            <a:r>
              <a:rPr lang="en-US" sz="28700" b="1" dirty="0">
                <a:solidFill>
                  <a:srgbClr val="474D57"/>
                </a:solidFill>
              </a:rPr>
              <a:t>Blank</a:t>
            </a:r>
          </a:p>
        </p:txBody>
      </p:sp>
    </p:spTree>
    <p:extLst>
      <p:ext uri="{BB962C8B-B14F-4D97-AF65-F5344CB8AC3E}">
        <p14:creationId xmlns:p14="http://schemas.microsoft.com/office/powerpoint/2010/main" val="1129437640"/>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72606"/>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cSld name="1_Title + Color Block Content + Custom Pictur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4D85DC4-3E09-074B-9C91-E6499CDC1F80}"/>
              </a:ext>
            </a:extLst>
          </p:cNvPr>
          <p:cNvSpPr>
            <a:spLocks noGrp="1"/>
          </p:cNvSpPr>
          <p:nvPr>
            <p:ph type="pic" sz="quarter" idx="14"/>
          </p:nvPr>
        </p:nvSpPr>
        <p:spPr>
          <a:xfrm>
            <a:off x="6186793" y="0"/>
            <a:ext cx="6005209" cy="6858000"/>
          </a:xfrm>
          <a:custGeom>
            <a:avLst/>
            <a:gdLst>
              <a:gd name="connsiteX0" fmla="*/ 0 w 7260078"/>
              <a:gd name="connsiteY0" fmla="*/ 0 h 6858000"/>
              <a:gd name="connsiteX1" fmla="*/ 7260078 w 7260078"/>
              <a:gd name="connsiteY1" fmla="*/ 0 h 6858000"/>
              <a:gd name="connsiteX2" fmla="*/ 7260078 w 7260078"/>
              <a:gd name="connsiteY2" fmla="*/ 6858000 h 6858000"/>
              <a:gd name="connsiteX3" fmla="*/ 0 w 7260078"/>
              <a:gd name="connsiteY3" fmla="*/ 6858000 h 6858000"/>
              <a:gd name="connsiteX4" fmla="*/ 0 w 7260078"/>
              <a:gd name="connsiteY4" fmla="*/ 5203498 h 6858000"/>
              <a:gd name="connsiteX5" fmla="*/ 503251 w 7260078"/>
              <a:gd name="connsiteY5" fmla="*/ 4700247 h 6858000"/>
              <a:gd name="connsiteX6" fmla="*/ 0 w 7260078"/>
              <a:gd name="connsiteY6" fmla="*/ 4196995 h 6858000"/>
              <a:gd name="connsiteX0" fmla="*/ 0 w 7260078"/>
              <a:gd name="connsiteY0" fmla="*/ 0 h 6858000"/>
              <a:gd name="connsiteX1" fmla="*/ 7260078 w 7260078"/>
              <a:gd name="connsiteY1" fmla="*/ 0 h 6858000"/>
              <a:gd name="connsiteX2" fmla="*/ 6558861 w 7260078"/>
              <a:gd name="connsiteY2" fmla="*/ 6858000 h 6858000"/>
              <a:gd name="connsiteX3" fmla="*/ 0 w 7260078"/>
              <a:gd name="connsiteY3" fmla="*/ 6858000 h 6858000"/>
              <a:gd name="connsiteX4" fmla="*/ 0 w 7260078"/>
              <a:gd name="connsiteY4" fmla="*/ 5203498 h 6858000"/>
              <a:gd name="connsiteX5" fmla="*/ 503251 w 7260078"/>
              <a:gd name="connsiteY5" fmla="*/ 4700247 h 6858000"/>
              <a:gd name="connsiteX6" fmla="*/ 0 w 7260078"/>
              <a:gd name="connsiteY6" fmla="*/ 4196995 h 6858000"/>
              <a:gd name="connsiteX7" fmla="*/ 0 w 7260078"/>
              <a:gd name="connsiteY7" fmla="*/ 0 h 6858000"/>
              <a:gd name="connsiteX0" fmla="*/ 0 w 6686354"/>
              <a:gd name="connsiteY0" fmla="*/ 9727 h 6867727"/>
              <a:gd name="connsiteX1" fmla="*/ 6686354 w 6686354"/>
              <a:gd name="connsiteY1" fmla="*/ 0 h 6867727"/>
              <a:gd name="connsiteX2" fmla="*/ 6558861 w 6686354"/>
              <a:gd name="connsiteY2" fmla="*/ 6867727 h 6867727"/>
              <a:gd name="connsiteX3" fmla="*/ 0 w 6686354"/>
              <a:gd name="connsiteY3" fmla="*/ 6867727 h 6867727"/>
              <a:gd name="connsiteX4" fmla="*/ 0 w 6686354"/>
              <a:gd name="connsiteY4" fmla="*/ 5213225 h 6867727"/>
              <a:gd name="connsiteX5" fmla="*/ 503251 w 6686354"/>
              <a:gd name="connsiteY5" fmla="*/ 4709974 h 6867727"/>
              <a:gd name="connsiteX6" fmla="*/ 0 w 6686354"/>
              <a:gd name="connsiteY6" fmla="*/ 4206722 h 6867727"/>
              <a:gd name="connsiteX7" fmla="*/ 0 w 6686354"/>
              <a:gd name="connsiteY7" fmla="*/ 9727 h 6867727"/>
              <a:gd name="connsiteX0" fmla="*/ 0 w 6654482"/>
              <a:gd name="connsiteY0" fmla="*/ 9727 h 6867727"/>
              <a:gd name="connsiteX1" fmla="*/ 6654482 w 6654482"/>
              <a:gd name="connsiteY1" fmla="*/ 0 h 6867727"/>
              <a:gd name="connsiteX2" fmla="*/ 6558861 w 6654482"/>
              <a:gd name="connsiteY2" fmla="*/ 6867727 h 6867727"/>
              <a:gd name="connsiteX3" fmla="*/ 0 w 6654482"/>
              <a:gd name="connsiteY3" fmla="*/ 6867727 h 6867727"/>
              <a:gd name="connsiteX4" fmla="*/ 0 w 6654482"/>
              <a:gd name="connsiteY4" fmla="*/ 5213225 h 6867727"/>
              <a:gd name="connsiteX5" fmla="*/ 503251 w 6654482"/>
              <a:gd name="connsiteY5" fmla="*/ 4709974 h 6867727"/>
              <a:gd name="connsiteX6" fmla="*/ 0 w 6654482"/>
              <a:gd name="connsiteY6" fmla="*/ 4206722 h 6867727"/>
              <a:gd name="connsiteX7" fmla="*/ 0 w 6654482"/>
              <a:gd name="connsiteY7" fmla="*/ 9727 h 6867727"/>
              <a:gd name="connsiteX0" fmla="*/ 0 w 6622608"/>
              <a:gd name="connsiteY0" fmla="*/ 0 h 6858000"/>
              <a:gd name="connsiteX1" fmla="*/ 6622608 w 6622608"/>
              <a:gd name="connsiteY1" fmla="*/ 9729 h 6858000"/>
              <a:gd name="connsiteX2" fmla="*/ 6558861 w 6622608"/>
              <a:gd name="connsiteY2" fmla="*/ 6858000 h 6858000"/>
              <a:gd name="connsiteX3" fmla="*/ 0 w 6622608"/>
              <a:gd name="connsiteY3" fmla="*/ 6858000 h 6858000"/>
              <a:gd name="connsiteX4" fmla="*/ 0 w 6622608"/>
              <a:gd name="connsiteY4" fmla="*/ 5203498 h 6858000"/>
              <a:gd name="connsiteX5" fmla="*/ 503251 w 6622608"/>
              <a:gd name="connsiteY5" fmla="*/ 4700247 h 6858000"/>
              <a:gd name="connsiteX6" fmla="*/ 0 w 6622608"/>
              <a:gd name="connsiteY6" fmla="*/ 4196995 h 6858000"/>
              <a:gd name="connsiteX7" fmla="*/ 0 w 6622608"/>
              <a:gd name="connsiteY7" fmla="*/ 0 h 6858000"/>
              <a:gd name="connsiteX0" fmla="*/ 0 w 6601358"/>
              <a:gd name="connsiteY0" fmla="*/ 0 h 6858000"/>
              <a:gd name="connsiteX1" fmla="*/ 6601358 w 6601358"/>
              <a:gd name="connsiteY1" fmla="*/ 9729 h 6858000"/>
              <a:gd name="connsiteX2" fmla="*/ 6558861 w 6601358"/>
              <a:gd name="connsiteY2" fmla="*/ 6858000 h 6858000"/>
              <a:gd name="connsiteX3" fmla="*/ 0 w 6601358"/>
              <a:gd name="connsiteY3" fmla="*/ 6858000 h 6858000"/>
              <a:gd name="connsiteX4" fmla="*/ 0 w 6601358"/>
              <a:gd name="connsiteY4" fmla="*/ 5203498 h 6858000"/>
              <a:gd name="connsiteX5" fmla="*/ 503251 w 6601358"/>
              <a:gd name="connsiteY5" fmla="*/ 4700247 h 6858000"/>
              <a:gd name="connsiteX6" fmla="*/ 0 w 6601358"/>
              <a:gd name="connsiteY6" fmla="*/ 4196995 h 6858000"/>
              <a:gd name="connsiteX7" fmla="*/ 0 w 6601358"/>
              <a:gd name="connsiteY7" fmla="*/ 0 h 6858000"/>
              <a:gd name="connsiteX0" fmla="*/ 0 w 6558861"/>
              <a:gd name="connsiteY0" fmla="*/ 0 h 6858000"/>
              <a:gd name="connsiteX1" fmla="*/ 6558861 w 6558861"/>
              <a:gd name="connsiteY1" fmla="*/ 9729 h 6858000"/>
              <a:gd name="connsiteX2" fmla="*/ 6558861 w 6558861"/>
              <a:gd name="connsiteY2" fmla="*/ 6858000 h 6858000"/>
              <a:gd name="connsiteX3" fmla="*/ 0 w 6558861"/>
              <a:gd name="connsiteY3" fmla="*/ 6858000 h 6858000"/>
              <a:gd name="connsiteX4" fmla="*/ 0 w 6558861"/>
              <a:gd name="connsiteY4" fmla="*/ 5203498 h 6858000"/>
              <a:gd name="connsiteX5" fmla="*/ 503251 w 6558861"/>
              <a:gd name="connsiteY5" fmla="*/ 4700247 h 6858000"/>
              <a:gd name="connsiteX6" fmla="*/ 0 w 6558861"/>
              <a:gd name="connsiteY6" fmla="*/ 4196995 h 6858000"/>
              <a:gd name="connsiteX7" fmla="*/ 0 w 6558861"/>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8861" h="6858000">
                <a:moveTo>
                  <a:pt x="0" y="0"/>
                </a:moveTo>
                <a:lnTo>
                  <a:pt x="6558861" y="9729"/>
                </a:lnTo>
                <a:lnTo>
                  <a:pt x="6558861" y="6858000"/>
                </a:lnTo>
                <a:lnTo>
                  <a:pt x="0" y="6858000"/>
                </a:lnTo>
                <a:lnTo>
                  <a:pt x="0" y="5203498"/>
                </a:lnTo>
                <a:lnTo>
                  <a:pt x="503251" y="4700247"/>
                </a:lnTo>
                <a:lnTo>
                  <a:pt x="0" y="4196995"/>
                </a:lnTo>
                <a:lnTo>
                  <a:pt x="0" y="0"/>
                </a:lnTo>
                <a:close/>
              </a:path>
            </a:pathLst>
          </a:custGeom>
          <a:solidFill>
            <a:schemeClr val="bg2"/>
          </a:solidFill>
        </p:spPr>
        <p:txBody>
          <a:bodyPr wrap="square">
            <a:noAutofit/>
          </a:bodyPr>
          <a:lstStyle>
            <a:lvl1pPr marL="0" indent="0" algn="ctr">
              <a:buNone/>
              <a:defRPr/>
            </a:lvl1pPr>
          </a:lstStyle>
          <a:p>
            <a:r>
              <a:rPr lang="en-US"/>
              <a:t>Click icon to add picture</a:t>
            </a:r>
          </a:p>
        </p:txBody>
      </p:sp>
      <p:pic>
        <p:nvPicPr>
          <p:cNvPr id="9" name="Picture 8">
            <a:extLst>
              <a:ext uri="{FF2B5EF4-FFF2-40B4-BE49-F238E27FC236}">
                <a16:creationId xmlns:a16="http://schemas.microsoft.com/office/drawing/2014/main" id="{AF38B551-6F76-D340-8856-71FA00E0D0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6948" y="5874577"/>
            <a:ext cx="2083957" cy="567644"/>
          </a:xfrm>
          <a:prstGeom prst="rect">
            <a:avLst/>
          </a:prstGeom>
        </p:spPr>
      </p:pic>
      <p:sp>
        <p:nvSpPr>
          <p:cNvPr id="2" name="Title 1">
            <a:extLst>
              <a:ext uri="{FF2B5EF4-FFF2-40B4-BE49-F238E27FC236}">
                <a16:creationId xmlns:a16="http://schemas.microsoft.com/office/drawing/2014/main" id="{D5B0781B-AB40-CF41-8BE1-2A955BDB0E69}"/>
              </a:ext>
            </a:extLst>
          </p:cNvPr>
          <p:cNvSpPr>
            <a:spLocks noGrp="1"/>
          </p:cNvSpPr>
          <p:nvPr>
            <p:ph type="title"/>
          </p:nvPr>
        </p:nvSpPr>
        <p:spPr>
          <a:xfrm>
            <a:off x="672354" y="2"/>
            <a:ext cx="5012596" cy="1210959"/>
          </a:xfrm>
        </p:spPr>
        <p:txBody>
          <a:bodyPr/>
          <a:lstStyle>
            <a:lvl1pPr>
              <a:defRPr>
                <a:solidFill>
                  <a:schemeClr val="tx2"/>
                </a:solidFill>
              </a:defRPr>
            </a:lvl1pPr>
          </a:lstStyle>
          <a:p>
            <a:r>
              <a:rPr lang="en-US"/>
              <a:t>Click to edit Master title style</a:t>
            </a:r>
          </a:p>
        </p:txBody>
      </p:sp>
      <p:sp>
        <p:nvSpPr>
          <p:cNvPr id="4" name="Text Placeholder 3">
            <a:extLst>
              <a:ext uri="{FF2B5EF4-FFF2-40B4-BE49-F238E27FC236}">
                <a16:creationId xmlns:a16="http://schemas.microsoft.com/office/drawing/2014/main" id="{0BF523C4-BEC7-EA48-9B39-79AA0D53000E}"/>
              </a:ext>
            </a:extLst>
          </p:cNvPr>
          <p:cNvSpPr>
            <a:spLocks noGrp="1"/>
          </p:cNvSpPr>
          <p:nvPr>
            <p:ph type="body" sz="quarter" idx="15"/>
          </p:nvPr>
        </p:nvSpPr>
        <p:spPr>
          <a:xfrm>
            <a:off x="674527" y="1220104"/>
            <a:ext cx="5012596" cy="1923732"/>
          </a:xfrm>
        </p:spPr>
        <p:txBody>
          <a:bodyPr tIns="182880">
            <a:spAutoFit/>
          </a:bodyPr>
          <a:lstStyle>
            <a:lvl1pPr>
              <a:buClr>
                <a:schemeClr val="tx2"/>
              </a:buClr>
              <a:defRPr sz="1800">
                <a:solidFill>
                  <a:schemeClr val="tx1"/>
                </a:solidFill>
              </a:defRPr>
            </a:lvl1pPr>
            <a:lvl2pPr>
              <a:spcBef>
                <a:spcPts val="0"/>
              </a:spcBef>
              <a:spcAft>
                <a:spcPts val="300"/>
              </a:spcAft>
              <a:buClr>
                <a:schemeClr val="accent1"/>
              </a:buClr>
              <a:defRPr sz="1800">
                <a:solidFill>
                  <a:schemeClr val="tx1"/>
                </a:solidFill>
              </a:defRPr>
            </a:lvl2pPr>
            <a:lvl3pPr marL="806431" indent="0">
              <a:spcBef>
                <a:spcPts val="100"/>
              </a:spcBef>
              <a:buClr>
                <a:schemeClr val="bg1"/>
              </a:buClr>
              <a:tabLst/>
              <a:defRPr sz="1800">
                <a:solidFill>
                  <a:schemeClr val="tx1"/>
                </a:solidFill>
              </a:defRPr>
            </a:lvl3pPr>
            <a:lvl4pPr marL="1260443" indent="-126997">
              <a:spcBef>
                <a:spcPts val="0"/>
              </a:spcBef>
              <a:buClr>
                <a:schemeClr val="accent2"/>
              </a:buClr>
              <a:tabLst/>
              <a:defRPr sz="1800">
                <a:solidFill>
                  <a:schemeClr val="tx1"/>
                </a:solidFill>
              </a:defRPr>
            </a:lvl4pPr>
            <a:lvl5pPr marL="1487451" indent="0">
              <a:spcBef>
                <a:spcPts val="0"/>
              </a:spcBef>
              <a:buClr>
                <a:schemeClr val="accent2"/>
              </a:buClr>
              <a:tabLst/>
              <a:defRPr sz="18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a:extLst>
              <a:ext uri="{FF2B5EF4-FFF2-40B4-BE49-F238E27FC236}">
                <a16:creationId xmlns:a16="http://schemas.microsoft.com/office/drawing/2014/main" id="{0440CBE6-3002-944E-908F-ABC5DB37EFD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46949" y="5890619"/>
            <a:ext cx="2083956" cy="567645"/>
          </a:xfrm>
          <a:prstGeom prst="rect">
            <a:avLst/>
          </a:prstGeom>
        </p:spPr>
      </p:pic>
    </p:spTree>
    <p:extLst>
      <p:ext uri="{BB962C8B-B14F-4D97-AF65-F5344CB8AC3E}">
        <p14:creationId xmlns:p14="http://schemas.microsoft.com/office/powerpoint/2010/main" val="5116387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p:cNvSpPr>
            <a:spLocks noGrp="1"/>
          </p:cNvSpPr>
          <p:nvPr>
            <p:ph type="title"/>
          </p:nvPr>
        </p:nvSpPr>
        <p:spPr bwMode="gray">
          <a:xfrm>
            <a:off x="394716" y="419100"/>
            <a:ext cx="11402568" cy="732619"/>
          </a:xfrm>
          <a:prstGeom prst="rect">
            <a:avLst/>
          </a:prstGeom>
        </p:spPr>
        <p:txBody>
          <a:bodyPr vert="horz" lIns="0" tIns="0" rIns="0" bIns="91440" rtlCol="0" anchor="t" anchorCtr="0">
            <a:noAutofit/>
          </a:bodyPr>
          <a:lstStyle/>
          <a:p>
            <a:r>
              <a:rPr lang="en-US" noProof="0"/>
              <a:t>Click to edit Master title style</a:t>
            </a:r>
          </a:p>
        </p:txBody>
      </p:sp>
      <p:sp>
        <p:nvSpPr>
          <p:cNvPr id="19" name="Content Placeholder"/>
          <p:cNvSpPr>
            <a:spLocks noGrp="1"/>
          </p:cNvSpPr>
          <p:nvPr>
            <p:ph type="body" idx="1"/>
          </p:nvPr>
        </p:nvSpPr>
        <p:spPr>
          <a:xfrm>
            <a:off x="394716" y="1143000"/>
            <a:ext cx="11402569" cy="1769780"/>
          </a:xfrm>
          <a:prstGeom prst="rect">
            <a:avLst/>
          </a:prstGeom>
        </p:spPr>
        <p:txBody>
          <a:bodyPr vert="horz" lIns="0" tIns="0" rIns="0" bIns="0" rtlCol="0">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0128786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84" r:id="rId7"/>
    <p:sldLayoutId id="2147483985" r:id="rId8"/>
    <p:sldLayoutId id="2147483986" r:id="rId9"/>
    <p:sldLayoutId id="2147483987" r:id="rId10"/>
    <p:sldLayoutId id="2147483988"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 id="2147483915" r:id="rId21"/>
    <p:sldLayoutId id="2147483916" r:id="rId22"/>
    <p:sldLayoutId id="2147483917" r:id="rId23"/>
    <p:sldLayoutId id="2147483918" r:id="rId24"/>
    <p:sldLayoutId id="2147483919" r:id="rId25"/>
    <p:sldLayoutId id="2147483920" r:id="rId26"/>
    <p:sldLayoutId id="2147483921" r:id="rId27"/>
    <p:sldLayoutId id="2147483922" r:id="rId28"/>
    <p:sldLayoutId id="2147483923" r:id="rId29"/>
    <p:sldLayoutId id="2147483924" r:id="rId30"/>
    <p:sldLayoutId id="2147483925" r:id="rId31"/>
    <p:sldLayoutId id="2147483926" r:id="rId32"/>
    <p:sldLayoutId id="2147483927" r:id="rId33"/>
    <p:sldLayoutId id="2147483928" r:id="rId34"/>
    <p:sldLayoutId id="2147483929" r:id="rId35"/>
    <p:sldLayoutId id="2147483930" r:id="rId36"/>
    <p:sldLayoutId id="2147483931" r:id="rId37"/>
    <p:sldLayoutId id="2147483932" r:id="rId38"/>
    <p:sldLayoutId id="2147483933" r:id="rId39"/>
    <p:sldLayoutId id="2147483934" r:id="rId40"/>
    <p:sldLayoutId id="2147483935" r:id="rId41"/>
    <p:sldLayoutId id="2147483936" r:id="rId42"/>
    <p:sldLayoutId id="2147483937" r:id="rId43"/>
    <p:sldLayoutId id="2147483938" r:id="rId44"/>
    <p:sldLayoutId id="2147483939" r:id="rId45"/>
    <p:sldLayoutId id="2147483940" r:id="rId46"/>
    <p:sldLayoutId id="2147483941" r:id="rId47"/>
    <p:sldLayoutId id="2147483942" r:id="rId48"/>
    <p:sldLayoutId id="2147483943" r:id="rId49"/>
    <p:sldLayoutId id="2147483944" r:id="rId50"/>
    <p:sldLayoutId id="2147483945" r:id="rId51"/>
    <p:sldLayoutId id="2147483946" r:id="rId52"/>
    <p:sldLayoutId id="2147483947" r:id="rId53"/>
    <p:sldLayoutId id="2147483948" r:id="rId54"/>
    <p:sldLayoutId id="2147483949" r:id="rId55"/>
    <p:sldLayoutId id="2147483950" r:id="rId56"/>
    <p:sldLayoutId id="2147483951" r:id="rId57"/>
    <p:sldLayoutId id="2147483952" r:id="rId58"/>
    <p:sldLayoutId id="2147483953" r:id="rId59"/>
    <p:sldLayoutId id="2147483954" r:id="rId60"/>
    <p:sldLayoutId id="2147483955" r:id="rId61"/>
    <p:sldLayoutId id="2147483956" r:id="rId62"/>
    <p:sldLayoutId id="2147483957" r:id="rId63"/>
    <p:sldLayoutId id="2147483958" r:id="rId64"/>
    <p:sldLayoutId id="2147483959" r:id="rId65"/>
    <p:sldLayoutId id="2147483960" r:id="rId66"/>
    <p:sldLayoutId id="2147483961" r:id="rId67"/>
    <p:sldLayoutId id="2147483989" r:id="rId68"/>
    <p:sldLayoutId id="2147483990" r:id="rId69"/>
    <p:sldLayoutId id="2147483991" r:id="rId70"/>
    <p:sldLayoutId id="2147483992" r:id="rId71"/>
    <p:sldLayoutId id="2147483993" r:id="rId72"/>
    <p:sldLayoutId id="2147483994" r:id="rId73"/>
    <p:sldLayoutId id="2147483995" r:id="rId74"/>
    <p:sldLayoutId id="2147483996" r:id="rId75"/>
    <p:sldLayoutId id="2147483997" r:id="rId76"/>
    <p:sldLayoutId id="2147483962" r:id="rId77"/>
    <p:sldLayoutId id="2147483963" r:id="rId78"/>
    <p:sldLayoutId id="2147483964" r:id="rId79"/>
    <p:sldLayoutId id="2147483965" r:id="rId80"/>
    <p:sldLayoutId id="2147483966" r:id="rId81"/>
    <p:sldLayoutId id="2147483967" r:id="rId82"/>
    <p:sldLayoutId id="2147483968" r:id="rId83"/>
    <p:sldLayoutId id="2147483969" r:id="rId84"/>
    <p:sldLayoutId id="2147483970" r:id="rId85"/>
    <p:sldLayoutId id="2147483971" r:id="rId86"/>
    <p:sldLayoutId id="2147483972" r:id="rId87"/>
    <p:sldLayoutId id="2147483973" r:id="rId88"/>
    <p:sldLayoutId id="2147483974" r:id="rId89"/>
    <p:sldLayoutId id="2147483975" r:id="rId90"/>
    <p:sldLayoutId id="2147483976" r:id="rId91"/>
    <p:sldLayoutId id="2147483977" r:id="rId92"/>
    <p:sldLayoutId id="2147483978" r:id="rId93"/>
    <p:sldLayoutId id="2147483979" r:id="rId94"/>
    <p:sldLayoutId id="2147483980" r:id="rId95"/>
    <p:sldLayoutId id="2147483981" r:id="rId96"/>
    <p:sldLayoutId id="2147483982" r:id="rId97"/>
    <p:sldLayoutId id="2147483983" r:id="rId98"/>
    <p:sldLayoutId id="2147483999" r:id="rId99"/>
  </p:sldLayoutIdLst>
  <p:transition>
    <p:fade/>
  </p:transition>
  <p:hf sldNum="0" hdr="0" ftr="0" dt="0"/>
  <p:txStyles>
    <p:titleStyle>
      <a:lvl1pPr algn="l" defTabSz="1219170" rtl="0" eaLnBrk="1" latinLnBrk="0" hangingPunct="1">
        <a:lnSpc>
          <a:spcPct val="93000"/>
        </a:lnSpc>
        <a:spcBef>
          <a:spcPct val="0"/>
        </a:spcBef>
        <a:buNone/>
        <a:defRPr sz="3400" b="1" kern="1200">
          <a:solidFill>
            <a:srgbClr val="474D57"/>
          </a:solidFill>
          <a:latin typeface="+mj-lt"/>
          <a:ea typeface="+mj-ea"/>
          <a:cs typeface="+mj-cs"/>
        </a:defRPr>
      </a:lvl1pPr>
    </p:titleStyle>
    <p:bodyStyle>
      <a:lvl1pPr marL="236538" indent="-236538" algn="l" defTabSz="1219170" rtl="0" eaLnBrk="1" latinLnBrk="0" hangingPunct="1">
        <a:lnSpc>
          <a:spcPct val="98000"/>
        </a:lnSpc>
        <a:spcBef>
          <a:spcPts val="1200"/>
        </a:spcBef>
        <a:spcAft>
          <a:spcPts val="0"/>
        </a:spcAft>
        <a:buClr>
          <a:srgbClr val="00539B"/>
        </a:buClr>
        <a:buSzPct val="100000"/>
        <a:buFont typeface="Arial" panose="020B0604020202020204" pitchFamily="34" charset="0"/>
        <a:buChar char="•"/>
        <a:tabLst/>
        <a:defRPr sz="2400" b="0" kern="1200">
          <a:solidFill>
            <a:srgbClr val="474D57"/>
          </a:solidFill>
          <a:latin typeface="+mj-lt"/>
          <a:ea typeface="+mn-ea"/>
          <a:cs typeface="+mn-cs"/>
        </a:defRPr>
      </a:lvl1pPr>
      <a:lvl2pPr marL="587375" indent="-227013" algn="l" defTabSz="1219170" rtl="0" eaLnBrk="1" latinLnBrk="0" hangingPunct="1">
        <a:lnSpc>
          <a:spcPct val="98000"/>
        </a:lnSpc>
        <a:spcBef>
          <a:spcPts val="800"/>
        </a:spcBef>
        <a:spcAft>
          <a:spcPts val="0"/>
        </a:spcAft>
        <a:buClr>
          <a:srgbClr val="474D57"/>
        </a:buClr>
        <a:buSzPct val="100000"/>
        <a:buFont typeface="System Font Regular"/>
        <a:buChar char="–"/>
        <a:tabLst/>
        <a:defRPr lang="en-US" sz="2200" b="0" kern="1200" dirty="0" smtClean="0">
          <a:solidFill>
            <a:srgbClr val="474D57"/>
          </a:solidFill>
          <a:latin typeface="+mj-lt"/>
          <a:ea typeface="+mn-ea"/>
          <a:cs typeface="+mn-cs"/>
        </a:defRPr>
      </a:lvl2pPr>
      <a:lvl3pPr marL="866775" indent="0" algn="l" defTabSz="1219170" rtl="0" eaLnBrk="1" latinLnBrk="0" hangingPunct="1">
        <a:lnSpc>
          <a:spcPct val="98000"/>
        </a:lnSpc>
        <a:spcBef>
          <a:spcPts val="300"/>
        </a:spcBef>
        <a:spcAft>
          <a:spcPts val="0"/>
        </a:spcAft>
        <a:buClrTx/>
        <a:buSzPct val="100000"/>
        <a:buFont typeface="Arial" panose="020B0604020202020204" pitchFamily="34" charset="0"/>
        <a:buNone/>
        <a:tabLst/>
        <a:defRPr lang="en-US" sz="2200" i="1" kern="1200" dirty="0" smtClean="0">
          <a:solidFill>
            <a:srgbClr val="474D57"/>
          </a:solidFill>
          <a:latin typeface="+mj-lt"/>
          <a:ea typeface="+mn-ea"/>
          <a:cs typeface="+mn-cs"/>
        </a:defRPr>
      </a:lvl3pPr>
      <a:lvl4pPr marL="1373188" indent="-187325" algn="l" defTabSz="1219170" rtl="0" eaLnBrk="1" latinLnBrk="0" hangingPunct="1">
        <a:lnSpc>
          <a:spcPct val="98000"/>
        </a:lnSpc>
        <a:spcBef>
          <a:spcPts val="0"/>
        </a:spcBef>
        <a:spcAft>
          <a:spcPts val="0"/>
        </a:spcAft>
        <a:buClrTx/>
        <a:buSzPct val="100000"/>
        <a:buFont typeface="Arial" panose="020B0604020202020204" pitchFamily="34" charset="0"/>
        <a:buChar char="◦"/>
        <a:tabLst/>
        <a:defRPr lang="en-US" sz="2000" kern="1200" baseline="0" dirty="0" smtClean="0">
          <a:solidFill>
            <a:srgbClr val="474D57"/>
          </a:solidFill>
          <a:latin typeface="+mj-lt"/>
          <a:ea typeface="+mn-ea"/>
          <a:cs typeface="+mn-cs"/>
        </a:defRPr>
      </a:lvl4pPr>
      <a:lvl5pPr marL="1600200" indent="0" algn="l" defTabSz="1064657" rtl="0" eaLnBrk="1" latinLnBrk="0" hangingPunct="1">
        <a:lnSpc>
          <a:spcPct val="98000"/>
        </a:lnSpc>
        <a:spcBef>
          <a:spcPts val="0"/>
        </a:spcBef>
        <a:spcAft>
          <a:spcPts val="0"/>
        </a:spcAft>
        <a:buClrTx/>
        <a:buSzPct val="100000"/>
        <a:buFont typeface="Arial" panose="020B0604020202020204" pitchFamily="34" charset="0"/>
        <a:buNone/>
        <a:tabLst/>
        <a:defRPr lang="en-US" sz="2000" kern="1200" baseline="0" dirty="0" smtClean="0">
          <a:solidFill>
            <a:srgbClr val="474D57"/>
          </a:solidFill>
          <a:latin typeface="+mj-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30" pos="7440" userDrawn="1">
          <p15:clr>
            <a:srgbClr val="F26B43"/>
          </p15:clr>
        </p15:guide>
        <p15:guide id="31" orient="horz" pos="264" userDrawn="1">
          <p15:clr>
            <a:srgbClr val="F26B43"/>
          </p15:clr>
        </p15:guide>
        <p15:guide id="32" orient="horz" pos="3859" userDrawn="1">
          <p15:clr>
            <a:srgbClr val="F26B43"/>
          </p15:clr>
        </p15:guide>
        <p15:guide id="33" pos="240" userDrawn="1">
          <p15:clr>
            <a:srgbClr val="F26B43"/>
          </p15:clr>
        </p15:guide>
        <p15:guide id="34" orient="horz" pos="3576" userDrawn="1">
          <p15:clr>
            <a:srgbClr val="5ACBF0"/>
          </p15:clr>
        </p15:guide>
        <p15:guide id="35" orient="horz" pos="720" userDrawn="1">
          <p15:clr>
            <a:srgbClr val="5ACBF0"/>
          </p15:clr>
        </p15:guide>
        <p15:guide id="36" pos="3840" userDrawn="1">
          <p15:clr>
            <a:srgbClr val="F26B43"/>
          </p15:clr>
        </p15:guide>
        <p15:guide id="37" pos="4128" userDrawn="1">
          <p15:clr>
            <a:srgbClr val="9FCC3B"/>
          </p15:clr>
        </p15:guide>
        <p15:guide id="38" pos="3552" userDrawn="1">
          <p15:clr>
            <a:srgbClr val="9FCC3B"/>
          </p15:clr>
        </p15:guide>
        <p15:guide id="39" orient="horz" pos="1968" userDrawn="1">
          <p15:clr>
            <a:srgbClr val="F26B43"/>
          </p15:clr>
        </p15:guide>
        <p15:guide id="40" orient="horz" pos="4104" userDrawn="1">
          <p15:clr>
            <a:srgbClr val="5ACBF0"/>
          </p15:clr>
        </p15:guide>
        <p15:guide id="41" orient="horz" pos="3407" userDrawn="1">
          <p15:clr>
            <a:srgbClr val="FDE53C"/>
          </p15:clr>
        </p15:guide>
        <p15:guide id="42" pos="480" userDrawn="1">
          <p15:clr>
            <a:srgbClr val="9FCC3B"/>
          </p15:clr>
        </p15:guide>
        <p15:guide id="43" pos="6240" userDrawn="1">
          <p15:clr>
            <a:srgbClr val="9FCC3B"/>
          </p15:clr>
        </p15:guide>
        <p15:guide id="44" orient="horz" pos="3514" userDrawn="1">
          <p15:clr>
            <a:srgbClr val="FDE53C"/>
          </p15:clr>
        </p15:guide>
        <p15:guide id="45" orient="horz" pos="4000" userDrawn="1">
          <p15:clr>
            <a:srgbClr val="FDE53C"/>
          </p15:clr>
        </p15:guide>
        <p15:guide id="46" pos="2586" userDrawn="1">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55.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hyperlink" Target="mailto:tara_carr@med.unc.edu" TargetMode="External"/><Relationship Id="rId2" Type="http://schemas.openxmlformats.org/officeDocument/2006/relationships/hyperlink" Target="mailto:josephine_mckelvy@med.unc.edu" TargetMode="External"/><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41.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sv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able, person&#10;&#10;Description automatically generated">
            <a:extLst>
              <a:ext uri="{FF2B5EF4-FFF2-40B4-BE49-F238E27FC236}">
                <a16:creationId xmlns:a16="http://schemas.microsoft.com/office/drawing/2014/main" id="{032F5F3C-42D1-A21D-6330-73DE06382FD2}"/>
              </a:ext>
            </a:extLst>
          </p:cNvPr>
          <p:cNvPicPr>
            <a:picLocks noGrp="1" noChangeAspect="1"/>
          </p:cNvPicPr>
          <p:nvPr>
            <p:ph type="pic" sz="quarter" idx="10"/>
          </p:nvPr>
        </p:nvPicPr>
        <p:blipFill rotWithShape="1">
          <a:blip r:embed="rId3"/>
          <a:srcRect t="3" b="3"/>
          <a:stretch/>
        </p:blipFill>
        <p:spPr/>
      </p:pic>
      <p:sp>
        <p:nvSpPr>
          <p:cNvPr id="3" name="Title 2">
            <a:extLst>
              <a:ext uri="{FF2B5EF4-FFF2-40B4-BE49-F238E27FC236}">
                <a16:creationId xmlns:a16="http://schemas.microsoft.com/office/drawing/2014/main" id="{FC6039A1-E956-74D0-B7D3-D693F8130400}"/>
              </a:ext>
            </a:extLst>
          </p:cNvPr>
          <p:cNvSpPr>
            <a:spLocks noGrp="1"/>
          </p:cNvSpPr>
          <p:nvPr>
            <p:ph type="title"/>
          </p:nvPr>
        </p:nvSpPr>
        <p:spPr/>
        <p:txBody>
          <a:bodyPr/>
          <a:lstStyle/>
          <a:p>
            <a:pPr rtl="0" fontAlgn="base"/>
            <a:r>
              <a:rPr lang="en-US" i="0" u="none" strike="noStrike" dirty="0">
                <a:solidFill>
                  <a:srgbClr val="00539B"/>
                </a:solidFill>
                <a:effectLst/>
                <a:latin typeface="Corbel"/>
              </a:rPr>
              <a:t>Publications Network Analysis</a:t>
            </a:r>
            <a:endParaRPr lang="en-US" dirty="0">
              <a:latin typeface="Corbel"/>
            </a:endParaRPr>
          </a:p>
        </p:txBody>
      </p:sp>
      <p:sp>
        <p:nvSpPr>
          <p:cNvPr id="4" name="Text Placeholder 3">
            <a:extLst>
              <a:ext uri="{FF2B5EF4-FFF2-40B4-BE49-F238E27FC236}">
                <a16:creationId xmlns:a16="http://schemas.microsoft.com/office/drawing/2014/main" id="{96C78E4F-F6F0-56CE-2D4D-28745FA23F76}"/>
              </a:ext>
            </a:extLst>
          </p:cNvPr>
          <p:cNvSpPr>
            <a:spLocks noGrp="1"/>
          </p:cNvSpPr>
          <p:nvPr>
            <p:ph type="body" sz="quarter" idx="11"/>
          </p:nvPr>
        </p:nvSpPr>
        <p:spPr/>
        <p:txBody>
          <a:bodyPr vert="horz" lIns="0" tIns="182880" rIns="0" bIns="0" rtlCol="0" anchor="t">
            <a:spAutoFit/>
          </a:bodyPr>
          <a:lstStyle/>
          <a:p>
            <a:r>
              <a:rPr lang="en-US" dirty="0"/>
              <a:t>Tracking &amp; Evaluation Team</a:t>
            </a:r>
          </a:p>
          <a:p>
            <a:r>
              <a:rPr lang="en-US" dirty="0"/>
              <a:t>Jeffrey Smith, PhD</a:t>
            </a:r>
            <a:br>
              <a:rPr lang="en-US" dirty="0"/>
            </a:br>
            <a:r>
              <a:rPr lang="en-US" dirty="0"/>
              <a:t>Josephine McKelvy, PhD</a:t>
            </a:r>
          </a:p>
        </p:txBody>
      </p:sp>
    </p:spTree>
    <p:extLst>
      <p:ext uri="{BB962C8B-B14F-4D97-AF65-F5344CB8AC3E}">
        <p14:creationId xmlns:p14="http://schemas.microsoft.com/office/powerpoint/2010/main" val="130065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person&#10;&#10;Description automatically generated">
            <a:extLst>
              <a:ext uri="{FF2B5EF4-FFF2-40B4-BE49-F238E27FC236}">
                <a16:creationId xmlns:a16="http://schemas.microsoft.com/office/drawing/2014/main" id="{A30974E5-676F-C707-8B93-387F42E1A38C}"/>
              </a:ext>
            </a:extLst>
          </p:cNvPr>
          <p:cNvPicPr>
            <a:picLocks noChangeAspect="1"/>
          </p:cNvPicPr>
          <p:nvPr/>
        </p:nvPicPr>
        <p:blipFill rotWithShape="1">
          <a:blip r:embed="rId3"/>
          <a:srcRect r="3" b="-478"/>
          <a:stretch/>
        </p:blipFill>
        <p:spPr>
          <a:xfrm>
            <a:off x="984080" y="1027377"/>
            <a:ext cx="4158835" cy="4803245"/>
          </a:xfrm>
          <a:prstGeom prst="rect">
            <a:avLst/>
          </a:prstGeom>
          <a:noFill/>
        </p:spPr>
      </p:pic>
      <p:sp>
        <p:nvSpPr>
          <p:cNvPr id="3" name="Text Placeholder 2">
            <a:extLst>
              <a:ext uri="{FF2B5EF4-FFF2-40B4-BE49-F238E27FC236}">
                <a16:creationId xmlns:a16="http://schemas.microsoft.com/office/drawing/2014/main" id="{CB535B32-3BD2-A78D-A265-58EDA1BC5B54}"/>
              </a:ext>
            </a:extLst>
          </p:cNvPr>
          <p:cNvSpPr>
            <a:spLocks noGrp="1"/>
          </p:cNvSpPr>
          <p:nvPr>
            <p:ph type="body" sz="quarter" idx="13"/>
          </p:nvPr>
        </p:nvSpPr>
        <p:spPr>
          <a:xfrm>
            <a:off x="6553200" y="2858589"/>
            <a:ext cx="5257800" cy="2441831"/>
          </a:xfrm>
        </p:spPr>
        <p:txBody>
          <a:bodyPr wrap="square">
            <a:normAutofit/>
          </a:bodyPr>
          <a:lstStyle/>
          <a:p>
            <a:pPr marL="457200" indent="-457200" rtl="0" fontAlgn="base">
              <a:buFont typeface="Arial" panose="020B0604020202020204" pitchFamily="34" charset="0"/>
              <a:buChar char="•"/>
            </a:pPr>
            <a:r>
              <a:rPr lang="en-US" sz="2400" b="0" i="0" u="none" strike="noStrike" dirty="0">
                <a:effectLst/>
              </a:rPr>
              <a:t>2+ papers</a:t>
            </a:r>
            <a:r>
              <a:rPr lang="en-US" sz="2400" b="0" i="0" dirty="0">
                <a:effectLst/>
              </a:rPr>
              <a:t>​</a:t>
            </a:r>
          </a:p>
          <a:p>
            <a:pPr marL="457200" indent="-457200" rtl="0" fontAlgn="base">
              <a:buFont typeface="Arial" panose="020B0604020202020204" pitchFamily="34" charset="0"/>
              <a:buChar char="•"/>
            </a:pPr>
            <a:r>
              <a:rPr lang="en-US" sz="2400" b="0" i="0" u="none" strike="noStrike" dirty="0">
                <a:effectLst/>
              </a:rPr>
              <a:t>Collaborations based on projects</a:t>
            </a:r>
            <a:r>
              <a:rPr lang="en-US" sz="2400" b="0" i="0" dirty="0">
                <a:effectLst/>
              </a:rPr>
              <a:t>​</a:t>
            </a:r>
          </a:p>
          <a:p>
            <a:pPr marL="457200" indent="-457200" rtl="0" fontAlgn="base">
              <a:buFont typeface="Arial" panose="020B0604020202020204" pitchFamily="34" charset="0"/>
              <a:buChar char="•"/>
            </a:pPr>
            <a:r>
              <a:rPr lang="en-US" sz="2400" b="0" i="0" u="none" strike="noStrike" dirty="0">
                <a:effectLst/>
              </a:rPr>
              <a:t>Collaboration by affiliation</a:t>
            </a:r>
            <a:r>
              <a:rPr lang="en-US" sz="2400" b="0" i="0" dirty="0">
                <a:effectLst/>
              </a:rPr>
              <a:t>​</a:t>
            </a:r>
          </a:p>
          <a:p>
            <a:endParaRPr lang="en-US" dirty="0"/>
          </a:p>
        </p:txBody>
      </p:sp>
      <p:sp>
        <p:nvSpPr>
          <p:cNvPr id="2" name="Title 1">
            <a:extLst>
              <a:ext uri="{FF2B5EF4-FFF2-40B4-BE49-F238E27FC236}">
                <a16:creationId xmlns:a16="http://schemas.microsoft.com/office/drawing/2014/main" id="{E614265A-B6AE-77F0-40F9-6C6E6B8B0A8C}"/>
              </a:ext>
            </a:extLst>
          </p:cNvPr>
          <p:cNvSpPr>
            <a:spLocks noGrp="1"/>
          </p:cNvSpPr>
          <p:nvPr>
            <p:ph type="body" sz="quarter" idx="11"/>
          </p:nvPr>
        </p:nvSpPr>
        <p:spPr>
          <a:xfrm>
            <a:off x="6400800" y="2113575"/>
            <a:ext cx="5594888" cy="738664"/>
          </a:xfrm>
        </p:spPr>
        <p:txBody>
          <a:bodyPr wrap="square" anchor="b">
            <a:noAutofit/>
          </a:bodyPr>
          <a:lstStyle/>
          <a:p>
            <a:r>
              <a:rPr lang="en-US" sz="3400" dirty="0">
                <a:ea typeface="Open Sans"/>
                <a:cs typeface="Open Sans"/>
              </a:rPr>
              <a:t>Conclusions &amp; Key Takeaways</a:t>
            </a:r>
          </a:p>
        </p:txBody>
      </p:sp>
    </p:spTree>
    <p:extLst>
      <p:ext uri="{BB962C8B-B14F-4D97-AF65-F5344CB8AC3E}">
        <p14:creationId xmlns:p14="http://schemas.microsoft.com/office/powerpoint/2010/main" val="2911921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the arms crossed&#10;&#10;Description automatically generated with medium confidence">
            <a:extLst>
              <a:ext uri="{FF2B5EF4-FFF2-40B4-BE49-F238E27FC236}">
                <a16:creationId xmlns:a16="http://schemas.microsoft.com/office/drawing/2014/main" id="{D4E2BBBA-D93C-0426-35CD-575FAF1D2E54}"/>
              </a:ext>
            </a:extLst>
          </p:cNvPr>
          <p:cNvPicPr>
            <a:picLocks noChangeAspect="1"/>
          </p:cNvPicPr>
          <p:nvPr/>
        </p:nvPicPr>
        <p:blipFill rotWithShape="1">
          <a:blip r:embed="rId3"/>
          <a:srcRect r="3" b="495"/>
          <a:stretch/>
        </p:blipFill>
        <p:spPr>
          <a:xfrm>
            <a:off x="922087" y="1050629"/>
            <a:ext cx="4158835" cy="4756742"/>
          </a:xfrm>
          <a:prstGeom prst="rect">
            <a:avLst/>
          </a:prstGeom>
          <a:noFill/>
        </p:spPr>
      </p:pic>
      <p:sp>
        <p:nvSpPr>
          <p:cNvPr id="3" name="Text Placeholder 2">
            <a:extLst>
              <a:ext uri="{FF2B5EF4-FFF2-40B4-BE49-F238E27FC236}">
                <a16:creationId xmlns:a16="http://schemas.microsoft.com/office/drawing/2014/main" id="{44662DDE-694D-B7D1-9068-297B6E3A9D84}"/>
              </a:ext>
            </a:extLst>
          </p:cNvPr>
          <p:cNvSpPr>
            <a:spLocks noGrp="1"/>
          </p:cNvSpPr>
          <p:nvPr>
            <p:ph type="body" sz="quarter" idx="13"/>
          </p:nvPr>
        </p:nvSpPr>
        <p:spPr>
          <a:xfrm>
            <a:off x="6553200" y="2858588"/>
            <a:ext cx="5257800" cy="2503825"/>
          </a:xfrm>
        </p:spPr>
        <p:txBody>
          <a:bodyPr wrap="square">
            <a:normAutofit lnSpcReduction="10000"/>
          </a:bodyPr>
          <a:lstStyle/>
          <a:p>
            <a:pPr marL="342900" indent="-342900">
              <a:buFont typeface="Arial" panose="020B0604020202020204" pitchFamily="34" charset="0"/>
              <a:buChar char="•"/>
            </a:pPr>
            <a:r>
              <a:rPr lang="en-US" sz="2400" dirty="0"/>
              <a:t>Cross project &amp; CBO involvement over time​</a:t>
            </a:r>
          </a:p>
          <a:p>
            <a:pPr marL="342900" indent="-342900">
              <a:buFont typeface="Arial" panose="020B0604020202020204" pitchFamily="34" charset="0"/>
              <a:buChar char="•"/>
            </a:pPr>
            <a:r>
              <a:rPr lang="en-US" sz="2400" dirty="0"/>
              <a:t>Causes and interventions for:​</a:t>
            </a:r>
          </a:p>
          <a:p>
            <a:pPr lvl="1"/>
            <a:r>
              <a:rPr lang="en-US" dirty="0"/>
              <a:t>participation rates by type of organization ​</a:t>
            </a:r>
          </a:p>
          <a:p>
            <a:pPr lvl="1"/>
            <a:r>
              <a:rPr lang="en-US" dirty="0"/>
              <a:t>collaboration between projects </a:t>
            </a:r>
          </a:p>
        </p:txBody>
      </p:sp>
      <p:sp>
        <p:nvSpPr>
          <p:cNvPr id="2" name="Title 1">
            <a:extLst>
              <a:ext uri="{FF2B5EF4-FFF2-40B4-BE49-F238E27FC236}">
                <a16:creationId xmlns:a16="http://schemas.microsoft.com/office/drawing/2014/main" id="{2DCDFF38-F801-2679-1363-E7349BB0EDDC}"/>
              </a:ext>
            </a:extLst>
          </p:cNvPr>
          <p:cNvSpPr>
            <a:spLocks noGrp="1"/>
          </p:cNvSpPr>
          <p:nvPr>
            <p:ph type="body" sz="quarter" idx="11"/>
          </p:nvPr>
        </p:nvSpPr>
        <p:spPr/>
        <p:txBody>
          <a:bodyPr wrap="square" anchor="b">
            <a:normAutofit/>
          </a:bodyPr>
          <a:lstStyle/>
          <a:p>
            <a:r>
              <a:rPr lang="en-US" sz="3400" dirty="0">
                <a:ea typeface="Open Sans"/>
                <a:cs typeface="Open Sans"/>
              </a:rPr>
              <a:t>Next Steps</a:t>
            </a:r>
            <a:endParaRPr lang="en-US" sz="3400" dirty="0"/>
          </a:p>
        </p:txBody>
      </p:sp>
    </p:spTree>
    <p:extLst>
      <p:ext uri="{BB962C8B-B14F-4D97-AF65-F5344CB8AC3E}">
        <p14:creationId xmlns:p14="http://schemas.microsoft.com/office/powerpoint/2010/main" val="238483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5">
            <a:extLst>
              <a:ext uri="{FF2B5EF4-FFF2-40B4-BE49-F238E27FC236}">
                <a16:creationId xmlns:a16="http://schemas.microsoft.com/office/drawing/2014/main" id="{EC4F215E-AC20-AF88-5952-86411DF2A26F}"/>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rcRect/>
          <a:stretch/>
        </p:blipFill>
        <p:spPr/>
      </p:pic>
      <p:sp>
        <p:nvSpPr>
          <p:cNvPr id="3" name="Text Placeholder 2">
            <a:extLst>
              <a:ext uri="{FF2B5EF4-FFF2-40B4-BE49-F238E27FC236}">
                <a16:creationId xmlns:a16="http://schemas.microsoft.com/office/drawing/2014/main" id="{10869012-1BE1-7B77-3F8D-398FE505687A}"/>
              </a:ext>
            </a:extLst>
          </p:cNvPr>
          <p:cNvSpPr>
            <a:spLocks noGrp="1"/>
          </p:cNvSpPr>
          <p:nvPr>
            <p:ph type="body" sz="quarter" idx="13"/>
          </p:nvPr>
        </p:nvSpPr>
        <p:spPr>
          <a:xfrm>
            <a:off x="6553200" y="2858589"/>
            <a:ext cx="5257800" cy="3629199"/>
          </a:xfrm>
        </p:spPr>
        <p:txBody>
          <a:bodyPr/>
          <a:lstStyle/>
          <a:p>
            <a:pPr marL="514350" indent="-514350" algn="l">
              <a:buFont typeface="+mj-lt"/>
              <a:buAutoNum type="arabicPeriod"/>
            </a:pPr>
            <a:r>
              <a:rPr lang="en-US" b="0" i="0" dirty="0">
                <a:solidFill>
                  <a:srgbClr val="1D1C1D"/>
                </a:solidFill>
                <a:effectLst/>
                <a:latin typeface="Slack-Lato"/>
              </a:rPr>
              <a:t>What lessons have you learned </a:t>
            </a:r>
            <a:r>
              <a:rPr lang="en-US" b="0" i="0">
                <a:solidFill>
                  <a:srgbClr val="1D1C1D"/>
                </a:solidFill>
                <a:effectLst/>
                <a:latin typeface="Slack-Lato"/>
              </a:rPr>
              <a:t>from working with </a:t>
            </a:r>
            <a:r>
              <a:rPr lang="en-US" b="0" i="0" dirty="0">
                <a:solidFill>
                  <a:srgbClr val="1D1C1D"/>
                </a:solidFill>
                <a:effectLst/>
                <a:latin typeface="Slack-Lato"/>
              </a:rPr>
              <a:t>community co-authors?</a:t>
            </a:r>
          </a:p>
          <a:p>
            <a:pPr marL="514350" indent="-514350" algn="l">
              <a:buFont typeface="+mj-lt"/>
              <a:buAutoNum type="arabicPeriod"/>
            </a:pPr>
            <a:r>
              <a:rPr lang="en-US" dirty="0">
                <a:solidFill>
                  <a:srgbClr val="1D1C1D"/>
                </a:solidFill>
                <a:latin typeface="Slack-Lato"/>
              </a:rPr>
              <a:t>What </a:t>
            </a:r>
            <a:r>
              <a:rPr lang="en-US" b="0" i="0" dirty="0">
                <a:solidFill>
                  <a:srgbClr val="1D1C1D"/>
                </a:solidFill>
                <a:effectLst/>
                <a:latin typeface="Slack-Lato"/>
              </a:rPr>
              <a:t>resources might you need to onboard &amp; engage community partners in scholarly dissemination?</a:t>
            </a:r>
          </a:p>
          <a:p>
            <a:endParaRPr lang="en-US" dirty="0"/>
          </a:p>
        </p:txBody>
      </p:sp>
      <p:sp>
        <p:nvSpPr>
          <p:cNvPr id="4" name="Text Placeholder 3">
            <a:extLst>
              <a:ext uri="{FF2B5EF4-FFF2-40B4-BE49-F238E27FC236}">
                <a16:creationId xmlns:a16="http://schemas.microsoft.com/office/drawing/2014/main" id="{6DD01E76-410E-C9BC-FE45-AC0A0ADCD6FF}"/>
              </a:ext>
            </a:extLst>
          </p:cNvPr>
          <p:cNvSpPr>
            <a:spLocks noGrp="1"/>
          </p:cNvSpPr>
          <p:nvPr>
            <p:ph type="body" sz="quarter" idx="11"/>
          </p:nvPr>
        </p:nvSpPr>
        <p:spPr/>
        <p:txBody>
          <a:bodyPr/>
          <a:lstStyle/>
          <a:p>
            <a:r>
              <a:rPr lang="en-US" dirty="0">
                <a:ea typeface="Open Sans"/>
                <a:cs typeface="Open Sans"/>
              </a:rPr>
              <a:t>Discussion</a:t>
            </a:r>
            <a:endParaRPr lang="en-US" dirty="0"/>
          </a:p>
        </p:txBody>
      </p:sp>
    </p:spTree>
    <p:extLst>
      <p:ext uri="{BB962C8B-B14F-4D97-AF65-F5344CB8AC3E}">
        <p14:creationId xmlns:p14="http://schemas.microsoft.com/office/powerpoint/2010/main" val="3155463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5365C-C71C-04E1-81D5-38C37DE53F8E}"/>
              </a:ext>
            </a:extLst>
          </p:cNvPr>
          <p:cNvSpPr>
            <a:spLocks noGrp="1"/>
          </p:cNvSpPr>
          <p:nvPr>
            <p:ph type="body" sz="quarter" idx="13"/>
          </p:nvPr>
        </p:nvSpPr>
        <p:spPr/>
        <p:txBody>
          <a:bodyPr vert="horz" wrap="square" lIns="0" tIns="182880" rIns="0" bIns="0" rtlCol="0" anchor="t">
            <a:spAutoFit/>
          </a:bodyPr>
          <a:lstStyle/>
          <a:p>
            <a:pPr>
              <a:lnSpc>
                <a:spcPct val="100000"/>
              </a:lnSpc>
            </a:pPr>
            <a:r>
              <a:rPr lang="en-US" dirty="0">
                <a:ea typeface="Open Sans"/>
                <a:cs typeface="Open Sans"/>
              </a:rPr>
              <a:t>Josephine McKelvy (</a:t>
            </a:r>
            <a:r>
              <a:rPr lang="en-US" dirty="0">
                <a:ea typeface="Open Sans"/>
                <a:cs typeface="Open Sans"/>
                <a:hlinkClick r:id="rId2"/>
              </a:rPr>
              <a:t>josephine_mckelvy@med.unc.edu</a:t>
            </a:r>
            <a:r>
              <a:rPr lang="en-US" dirty="0">
                <a:ea typeface="Open Sans"/>
                <a:cs typeface="Open Sans"/>
              </a:rPr>
              <a:t>)</a:t>
            </a:r>
            <a:endParaRPr lang="en-US" dirty="0"/>
          </a:p>
          <a:p>
            <a:pPr>
              <a:lnSpc>
                <a:spcPct val="100000"/>
              </a:lnSpc>
            </a:pPr>
            <a:r>
              <a:rPr lang="en-US" dirty="0">
                <a:ea typeface="Open Sans"/>
                <a:cs typeface="Open Sans"/>
              </a:rPr>
              <a:t>Tara </a:t>
            </a:r>
            <a:r>
              <a:rPr lang="en-US" dirty="0" err="1">
                <a:ea typeface="Open Sans"/>
                <a:cs typeface="Open Sans"/>
              </a:rPr>
              <a:t>Carr</a:t>
            </a:r>
            <a:br>
              <a:rPr lang="en-US" dirty="0">
                <a:ea typeface="Open Sans"/>
                <a:cs typeface="Open Sans"/>
              </a:rPr>
            </a:br>
            <a:r>
              <a:rPr lang="en-US" dirty="0">
                <a:ea typeface="Open Sans"/>
                <a:cs typeface="Open Sans"/>
              </a:rPr>
              <a:t>(</a:t>
            </a:r>
            <a:r>
              <a:rPr lang="en-US" dirty="0">
                <a:ea typeface="Open Sans"/>
                <a:cs typeface="Open Sans"/>
                <a:hlinkClick r:id="rId3"/>
              </a:rPr>
              <a:t>tara_carr@med.unc.edu</a:t>
            </a:r>
            <a:r>
              <a:rPr lang="en-US" dirty="0">
                <a:ea typeface="Open Sans"/>
                <a:cs typeface="Open Sans"/>
              </a:rPr>
              <a:t>) </a:t>
            </a:r>
            <a:endParaRPr lang="en-US" dirty="0"/>
          </a:p>
        </p:txBody>
      </p:sp>
    </p:spTree>
    <p:extLst>
      <p:ext uri="{BB962C8B-B14F-4D97-AF65-F5344CB8AC3E}">
        <p14:creationId xmlns:p14="http://schemas.microsoft.com/office/powerpoint/2010/main" val="38582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EBBCA6A-19F4-A99A-1984-FB22D2A0C046}"/>
              </a:ext>
            </a:extLst>
          </p:cNvPr>
          <p:cNvSpPr>
            <a:spLocks noGrp="1"/>
          </p:cNvSpPr>
          <p:nvPr>
            <p:ph type="title"/>
          </p:nvPr>
        </p:nvSpPr>
        <p:spPr/>
        <p:txBody>
          <a:bodyPr/>
          <a:lstStyle/>
          <a:p>
            <a:r>
              <a:rPr lang="en-US" dirty="0"/>
              <a:t>Overview</a:t>
            </a:r>
          </a:p>
        </p:txBody>
      </p:sp>
      <p:sp>
        <p:nvSpPr>
          <p:cNvPr id="8" name="Text Placeholder 2">
            <a:extLst>
              <a:ext uri="{FF2B5EF4-FFF2-40B4-BE49-F238E27FC236}">
                <a16:creationId xmlns:a16="http://schemas.microsoft.com/office/drawing/2014/main" id="{961D98DD-D2F5-4B7E-67B8-06D7CF146847}"/>
              </a:ext>
            </a:extLst>
          </p:cNvPr>
          <p:cNvSpPr>
            <a:spLocks noGrp="1"/>
          </p:cNvSpPr>
          <p:nvPr>
            <p:ph type="body" sz="quarter" idx="10"/>
          </p:nvPr>
        </p:nvSpPr>
        <p:spPr>
          <a:xfrm>
            <a:off x="2018804" y="1668576"/>
            <a:ext cx="9792196" cy="3809889"/>
          </a:xfrm>
        </p:spPr>
        <p:txBody>
          <a:bodyPr vert="horz" lIns="0" tIns="0" rIns="0" bIns="0" rtlCol="0" anchor="t">
            <a:spAutoFit/>
          </a:bodyPr>
          <a:lstStyle/>
          <a:p>
            <a:pPr marL="236220" indent="-236220" algn="l" rtl="0" fontAlgn="base">
              <a:buFont typeface="Arial" panose="020B0604020202020204" pitchFamily="34" charset="0"/>
              <a:buChar char="•"/>
            </a:pPr>
            <a:r>
              <a:rPr lang="en-US" dirty="0">
                <a:solidFill>
                  <a:srgbClr val="464C57"/>
                </a:solidFill>
                <a:latin typeface="Corbel"/>
              </a:rPr>
              <a:t>Study Aims</a:t>
            </a:r>
            <a:endParaRPr lang="en-US" b="0" i="0" dirty="0">
              <a:solidFill>
                <a:srgbClr val="464C57"/>
              </a:solidFill>
              <a:effectLst/>
              <a:latin typeface="Arial" panose="020B0604020202020204" pitchFamily="34" charset="0"/>
              <a:cs typeface="Arial" panose="020B0604020202020204" pitchFamily="34" charset="0"/>
            </a:endParaRPr>
          </a:p>
          <a:p>
            <a:pPr marL="236220" indent="-236220" algn="l" rtl="0" fontAlgn="base">
              <a:buFont typeface="Arial" panose="020B0604020202020204" pitchFamily="34" charset="0"/>
              <a:buChar char="•"/>
            </a:pPr>
            <a:r>
              <a:rPr lang="en-US" b="0" i="0" u="none" strike="noStrike" dirty="0">
                <a:solidFill>
                  <a:srgbClr val="464C57"/>
                </a:solidFill>
                <a:effectLst/>
                <a:latin typeface="Corbel" panose="020B0503020204020204" pitchFamily="34" charset="0"/>
              </a:rPr>
              <a:t>Data Collection and Analysis </a:t>
            </a:r>
          </a:p>
          <a:p>
            <a:pPr marL="236220" indent="-236220" algn="l" rtl="0" fontAlgn="base">
              <a:buFont typeface="Arial" panose="020B0604020202020204" pitchFamily="34" charset="0"/>
              <a:buChar char="•"/>
            </a:pPr>
            <a:r>
              <a:rPr lang="en-US" b="0" i="0" u="none" strike="noStrike" dirty="0">
                <a:solidFill>
                  <a:srgbClr val="464C57"/>
                </a:solidFill>
                <a:effectLst/>
                <a:latin typeface="Corbel" panose="020B0503020204020204" pitchFamily="34" charset="0"/>
              </a:rPr>
              <a:t>Results</a:t>
            </a:r>
            <a:r>
              <a:rPr lang="en-US" b="0" i="0" dirty="0">
                <a:solidFill>
                  <a:srgbClr val="464C57"/>
                </a:solidFill>
                <a:effectLst/>
                <a:latin typeface="Corbel" panose="020B0503020204020204" pitchFamily="34" charset="0"/>
              </a:rPr>
              <a:t>​</a:t>
            </a:r>
            <a:endParaRPr lang="en-US" b="0" i="0" dirty="0">
              <a:solidFill>
                <a:srgbClr val="464C57"/>
              </a:solidFill>
              <a:effectLst/>
              <a:latin typeface="Arial" panose="020B0604020202020204" pitchFamily="34" charset="0"/>
              <a:cs typeface="Arial" panose="020B0604020202020204" pitchFamily="34" charset="0"/>
            </a:endParaRPr>
          </a:p>
          <a:p>
            <a:pPr lvl="1" indent="-226695" fontAlgn="base">
              <a:buFont typeface="Arial" panose="020B0604020202020204" pitchFamily="34" charset="0"/>
              <a:buChar char="•"/>
            </a:pPr>
            <a:r>
              <a:rPr lang="en-US" b="1" i="0" u="none" strike="noStrike" dirty="0">
                <a:solidFill>
                  <a:srgbClr val="00539B"/>
                </a:solidFill>
                <a:effectLst/>
                <a:latin typeface="Corbel" panose="020B0503020204020204" pitchFamily="34" charset="0"/>
              </a:rPr>
              <a:t>Patterns of Scientific Collaboration</a:t>
            </a:r>
            <a:r>
              <a:rPr lang="en-US" b="1" i="0" dirty="0">
                <a:solidFill>
                  <a:srgbClr val="464C57"/>
                </a:solidFill>
                <a:effectLst/>
                <a:latin typeface="Corbel" panose="020B0503020204020204" pitchFamily="34" charset="0"/>
              </a:rPr>
              <a:t>​</a:t>
            </a:r>
            <a:endParaRPr lang="en-US" b="1" i="0" dirty="0">
              <a:solidFill>
                <a:srgbClr val="464C57"/>
              </a:solidFill>
              <a:effectLst/>
              <a:latin typeface="Arial" panose="020B0604020202020204" pitchFamily="34" charset="0"/>
              <a:cs typeface="Arial" panose="020B0604020202020204" pitchFamily="34" charset="0"/>
            </a:endParaRPr>
          </a:p>
          <a:p>
            <a:pPr lvl="1" indent="-226695" fontAlgn="base">
              <a:buFont typeface="Arial" panose="020B0604020202020204" pitchFamily="34" charset="0"/>
              <a:buChar char="•"/>
            </a:pPr>
            <a:r>
              <a:rPr lang="en-US" b="0" u="none" strike="noStrike" dirty="0">
                <a:solidFill>
                  <a:srgbClr val="464C57"/>
                </a:solidFill>
                <a:effectLst/>
                <a:latin typeface="Corbel" panose="020B0503020204020204" pitchFamily="34" charset="0"/>
              </a:rPr>
              <a:t>Contents of Scientific Output (to be presented in Part 2 of NIH meetings)</a:t>
            </a:r>
            <a:r>
              <a:rPr lang="en-US" b="0" dirty="0">
                <a:solidFill>
                  <a:srgbClr val="464C57"/>
                </a:solidFill>
                <a:effectLst/>
                <a:latin typeface="Corbel" panose="020B0503020204020204" pitchFamily="34" charset="0"/>
              </a:rPr>
              <a:t>​</a:t>
            </a:r>
            <a:endParaRPr lang="en-US" b="0" dirty="0">
              <a:solidFill>
                <a:srgbClr val="464C57"/>
              </a:solidFill>
              <a:effectLst/>
              <a:latin typeface="Arial" panose="020B0604020202020204" pitchFamily="34" charset="0"/>
              <a:cs typeface="Arial" panose="020B0604020202020204" pitchFamily="34" charset="0"/>
            </a:endParaRPr>
          </a:p>
          <a:p>
            <a:pPr marL="236220" indent="-236220" algn="l" rtl="0" fontAlgn="base">
              <a:buFont typeface="Arial" panose="020B0604020202020204" pitchFamily="34" charset="0"/>
              <a:buChar char="•"/>
            </a:pPr>
            <a:r>
              <a:rPr lang="en-US" b="0" i="0" u="none" strike="noStrike" dirty="0">
                <a:solidFill>
                  <a:srgbClr val="464C57"/>
                </a:solidFill>
                <a:effectLst/>
                <a:latin typeface="Corbel" panose="020B0503020204020204" pitchFamily="34" charset="0"/>
              </a:rPr>
              <a:t>Conclusions &amp; Key Takeaways </a:t>
            </a:r>
          </a:p>
          <a:p>
            <a:pPr marL="236220" indent="-236220" algn="l" rtl="0" fontAlgn="base">
              <a:buFont typeface="Arial" panose="020B0604020202020204" pitchFamily="34" charset="0"/>
              <a:buChar char="•"/>
            </a:pPr>
            <a:r>
              <a:rPr lang="en-US" dirty="0">
                <a:solidFill>
                  <a:srgbClr val="464C57"/>
                </a:solidFill>
                <a:latin typeface="Corbel" panose="020B0503020204020204" pitchFamily="34" charset="0"/>
              </a:rPr>
              <a:t>Next Steps</a:t>
            </a:r>
            <a:r>
              <a:rPr lang="en-US" b="0" i="0" dirty="0">
                <a:solidFill>
                  <a:srgbClr val="464C57"/>
                </a:solidFill>
                <a:effectLst/>
                <a:latin typeface="Corbel" panose="020B0503020204020204" pitchFamily="34" charset="0"/>
              </a:rPr>
              <a:t>​</a:t>
            </a:r>
            <a:endParaRPr lang="en-US" b="0" i="0" dirty="0">
              <a:solidFill>
                <a:srgbClr val="464C57"/>
              </a:solidFill>
              <a:effectLst/>
              <a:latin typeface="Arial" panose="020B0604020202020204" pitchFamily="34" charset="0"/>
              <a:cs typeface="Arial" panose="020B0604020202020204" pitchFamily="34" charset="0"/>
            </a:endParaRPr>
          </a:p>
          <a:p>
            <a:pPr marL="236220" indent="-236220"/>
            <a:endParaRPr lang="en-US" dirty="0"/>
          </a:p>
        </p:txBody>
      </p:sp>
      <p:pic>
        <p:nvPicPr>
          <p:cNvPr id="4" name="Picture Placeholder 3" descr="Icon&#10;&#10;Description automatically generated">
            <a:extLst>
              <a:ext uri="{FF2B5EF4-FFF2-40B4-BE49-F238E27FC236}">
                <a16:creationId xmlns:a16="http://schemas.microsoft.com/office/drawing/2014/main" id="{230F73BF-123C-6EF1-A169-F1675AE2AE07}"/>
              </a:ext>
            </a:extLst>
          </p:cNvPr>
          <p:cNvPicPr>
            <a:picLocks noGrp="1" noChangeAspect="1"/>
          </p:cNvPicPr>
          <p:nvPr>
            <p:ph type="pic" sz="quarter" idx="11"/>
          </p:nvPr>
        </p:nvPicPr>
        <p:blipFill rotWithShape="1">
          <a:blip r:embed="rId3"/>
          <a:srcRect/>
          <a:stretch/>
        </p:blipFill>
        <p:spPr/>
      </p:pic>
    </p:spTree>
    <p:extLst>
      <p:ext uri="{BB962C8B-B14F-4D97-AF65-F5344CB8AC3E}">
        <p14:creationId xmlns:p14="http://schemas.microsoft.com/office/powerpoint/2010/main" val="167454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A78-C7D1-65E8-8C46-5B3E470F84BE}"/>
              </a:ext>
            </a:extLst>
          </p:cNvPr>
          <p:cNvSpPr>
            <a:spLocks noGrp="1"/>
          </p:cNvSpPr>
          <p:nvPr>
            <p:ph type="title"/>
          </p:nvPr>
        </p:nvSpPr>
        <p:spPr/>
        <p:txBody>
          <a:bodyPr/>
          <a:lstStyle/>
          <a:p>
            <a:r>
              <a:rPr lang="en-US" dirty="0"/>
              <a:t> Study Aims: </a:t>
            </a:r>
            <a:r>
              <a:rPr lang="en-US" b="0" dirty="0"/>
              <a:t>Advantages</a:t>
            </a:r>
            <a:r>
              <a:rPr lang="en-US" dirty="0"/>
              <a:t> </a:t>
            </a:r>
            <a:r>
              <a:rPr lang="en-US" b="0" dirty="0"/>
              <a:t>of Scientific Collaboration​</a:t>
            </a:r>
          </a:p>
        </p:txBody>
      </p:sp>
      <p:grpSp>
        <p:nvGrpSpPr>
          <p:cNvPr id="4" name="Group 3">
            <a:extLst>
              <a:ext uri="{FF2B5EF4-FFF2-40B4-BE49-F238E27FC236}">
                <a16:creationId xmlns:a16="http://schemas.microsoft.com/office/drawing/2014/main" id="{14C057FC-188B-DD79-0DF5-C98D9202111E}"/>
              </a:ext>
            </a:extLst>
          </p:cNvPr>
          <p:cNvGrpSpPr/>
          <p:nvPr/>
        </p:nvGrpSpPr>
        <p:grpSpPr>
          <a:xfrm>
            <a:off x="1067264" y="2770140"/>
            <a:ext cx="1620563" cy="1502386"/>
            <a:chOff x="1067425" y="3000697"/>
            <a:chExt cx="1620563" cy="1502386"/>
          </a:xfrm>
        </p:grpSpPr>
        <p:sp>
          <p:nvSpPr>
            <p:cNvPr id="14" name="TextBox 2">
              <a:extLst>
                <a:ext uri="{FF2B5EF4-FFF2-40B4-BE49-F238E27FC236}">
                  <a16:creationId xmlns:a16="http://schemas.microsoft.com/office/drawing/2014/main" id="{EBA9858A-85A9-C196-F0F9-E025E6D782A3}"/>
                </a:ext>
              </a:extLst>
            </p:cNvPr>
            <p:cNvSpPr txBox="1"/>
            <p:nvPr/>
          </p:nvSpPr>
          <p:spPr>
            <a:xfrm>
              <a:off x="1067425" y="3000697"/>
              <a:ext cx="1620563" cy="369332"/>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200"/>
                </a:spcBef>
                <a:buSzPct val="100000"/>
              </a:pPr>
              <a:r>
                <a:rPr lang="en-US" sz="2400"/>
                <a:t>Productivity</a:t>
              </a:r>
            </a:p>
          </p:txBody>
        </p:sp>
        <p:pic>
          <p:nvPicPr>
            <p:cNvPr id="15" name="Graphic 3" descr="Aspiration with solid fill">
              <a:extLst>
                <a:ext uri="{FF2B5EF4-FFF2-40B4-BE49-F238E27FC236}">
                  <a16:creationId xmlns:a16="http://schemas.microsoft.com/office/drawing/2014/main" id="{8A4BA8A1-46EF-4A2E-3EA3-8620389AD0C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420506" y="3588683"/>
              <a:ext cx="914400" cy="914400"/>
            </a:xfrm>
            <a:prstGeom prst="rect">
              <a:avLst/>
            </a:prstGeom>
          </p:spPr>
        </p:pic>
      </p:grpSp>
      <p:grpSp>
        <p:nvGrpSpPr>
          <p:cNvPr id="5" name="Group 4">
            <a:extLst>
              <a:ext uri="{FF2B5EF4-FFF2-40B4-BE49-F238E27FC236}">
                <a16:creationId xmlns:a16="http://schemas.microsoft.com/office/drawing/2014/main" id="{CB6D6EB3-22C0-5964-5622-89C6F2ACFE39}"/>
              </a:ext>
            </a:extLst>
          </p:cNvPr>
          <p:cNvGrpSpPr/>
          <p:nvPr/>
        </p:nvGrpSpPr>
        <p:grpSpPr>
          <a:xfrm>
            <a:off x="3661508" y="2770140"/>
            <a:ext cx="1211370" cy="1502386"/>
            <a:chOff x="3661669" y="3000697"/>
            <a:chExt cx="1211370" cy="1502386"/>
          </a:xfrm>
        </p:grpSpPr>
        <p:sp>
          <p:nvSpPr>
            <p:cNvPr id="12" name="TextBox 5">
              <a:extLst>
                <a:ext uri="{FF2B5EF4-FFF2-40B4-BE49-F238E27FC236}">
                  <a16:creationId xmlns:a16="http://schemas.microsoft.com/office/drawing/2014/main" id="{20E59F03-B127-9E98-9049-94A91538B1EB}"/>
                </a:ext>
              </a:extLst>
            </p:cNvPr>
            <p:cNvSpPr txBox="1"/>
            <p:nvPr/>
          </p:nvSpPr>
          <p:spPr>
            <a:xfrm>
              <a:off x="3661669" y="3000697"/>
              <a:ext cx="1211370" cy="369332"/>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400"/>
                <a:t>Accuracy</a:t>
              </a:r>
            </a:p>
          </p:txBody>
        </p:sp>
        <p:pic>
          <p:nvPicPr>
            <p:cNvPr id="13" name="Graphic 6" descr="Bullseye with solid fill">
              <a:extLst>
                <a:ext uri="{FF2B5EF4-FFF2-40B4-BE49-F238E27FC236}">
                  <a16:creationId xmlns:a16="http://schemas.microsoft.com/office/drawing/2014/main" id="{4535DD42-EF23-DE41-2ED9-ED5694F4BAC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810154" y="3588683"/>
              <a:ext cx="914400" cy="914400"/>
            </a:xfrm>
            <a:prstGeom prst="rect">
              <a:avLst/>
            </a:prstGeom>
          </p:spPr>
        </p:pic>
      </p:grpSp>
      <p:grpSp>
        <p:nvGrpSpPr>
          <p:cNvPr id="6" name="Group 5">
            <a:extLst>
              <a:ext uri="{FF2B5EF4-FFF2-40B4-BE49-F238E27FC236}">
                <a16:creationId xmlns:a16="http://schemas.microsoft.com/office/drawing/2014/main" id="{D923A69B-E0EA-8294-D9A6-2DF706FC07A5}"/>
              </a:ext>
            </a:extLst>
          </p:cNvPr>
          <p:cNvGrpSpPr/>
          <p:nvPr/>
        </p:nvGrpSpPr>
        <p:grpSpPr>
          <a:xfrm>
            <a:off x="5846559" y="2585474"/>
            <a:ext cx="2430667" cy="1687052"/>
            <a:chOff x="5846720" y="2816031"/>
            <a:chExt cx="2430667" cy="1687052"/>
          </a:xfrm>
        </p:grpSpPr>
        <p:sp>
          <p:nvSpPr>
            <p:cNvPr id="10" name="TextBox 8">
              <a:extLst>
                <a:ext uri="{FF2B5EF4-FFF2-40B4-BE49-F238E27FC236}">
                  <a16:creationId xmlns:a16="http://schemas.microsoft.com/office/drawing/2014/main" id="{2F9A6620-4503-6F12-6012-C575F1A0E962}"/>
                </a:ext>
              </a:extLst>
            </p:cNvPr>
            <p:cNvSpPr txBox="1"/>
            <p:nvPr/>
          </p:nvSpPr>
          <p:spPr>
            <a:xfrm>
              <a:off x="5846720" y="2816031"/>
              <a:ext cx="2430667" cy="738664"/>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400"/>
                <a:t>Cross-fertilization &amp; innovation</a:t>
              </a:r>
            </a:p>
          </p:txBody>
        </p:sp>
        <p:pic>
          <p:nvPicPr>
            <p:cNvPr id="11" name="Graphic 9" descr="Transfer with solid fill">
              <a:extLst>
                <a:ext uri="{FF2B5EF4-FFF2-40B4-BE49-F238E27FC236}">
                  <a16:creationId xmlns:a16="http://schemas.microsoft.com/office/drawing/2014/main" id="{C3FE42F4-A3CB-3AD2-C5F5-EE5CA36255F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604853" y="3588683"/>
              <a:ext cx="914400" cy="914400"/>
            </a:xfrm>
            <a:prstGeom prst="rect">
              <a:avLst/>
            </a:prstGeom>
          </p:spPr>
        </p:pic>
      </p:grpSp>
      <p:grpSp>
        <p:nvGrpSpPr>
          <p:cNvPr id="7" name="Group 6">
            <a:extLst>
              <a:ext uri="{FF2B5EF4-FFF2-40B4-BE49-F238E27FC236}">
                <a16:creationId xmlns:a16="http://schemas.microsoft.com/office/drawing/2014/main" id="{AE72345F-89C2-C3DB-CDEF-6033E3FF240C}"/>
              </a:ext>
            </a:extLst>
          </p:cNvPr>
          <p:cNvGrpSpPr/>
          <p:nvPr/>
        </p:nvGrpSpPr>
        <p:grpSpPr>
          <a:xfrm>
            <a:off x="9250908" y="2770140"/>
            <a:ext cx="1873829" cy="1502386"/>
            <a:chOff x="9251069" y="3000697"/>
            <a:chExt cx="1873829" cy="1502386"/>
          </a:xfrm>
        </p:grpSpPr>
        <p:sp>
          <p:nvSpPr>
            <p:cNvPr id="8" name="TextBox 11">
              <a:extLst>
                <a:ext uri="{FF2B5EF4-FFF2-40B4-BE49-F238E27FC236}">
                  <a16:creationId xmlns:a16="http://schemas.microsoft.com/office/drawing/2014/main" id="{7EE073B3-32E6-B0B8-6A31-9C732473E8D5}"/>
                </a:ext>
              </a:extLst>
            </p:cNvPr>
            <p:cNvSpPr txBox="1"/>
            <p:nvPr/>
          </p:nvSpPr>
          <p:spPr>
            <a:xfrm>
              <a:off x="9251069" y="3000697"/>
              <a:ext cx="1873829" cy="369332"/>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400"/>
                <a:t>Social  Capital</a:t>
              </a:r>
            </a:p>
          </p:txBody>
        </p:sp>
        <p:pic>
          <p:nvPicPr>
            <p:cNvPr id="9" name="Graphic 12" descr="Connections with solid fill">
              <a:extLst>
                <a:ext uri="{FF2B5EF4-FFF2-40B4-BE49-F238E27FC236}">
                  <a16:creationId xmlns:a16="http://schemas.microsoft.com/office/drawing/2014/main" id="{AE04AA62-A3EA-ED6E-C0EC-97062B1D9C8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730783" y="3588683"/>
              <a:ext cx="914400" cy="914400"/>
            </a:xfrm>
            <a:prstGeom prst="rect">
              <a:avLst/>
            </a:prstGeom>
          </p:spPr>
        </p:pic>
      </p:grpSp>
    </p:spTree>
    <p:extLst>
      <p:ext uri="{BB962C8B-B14F-4D97-AF65-F5344CB8AC3E}">
        <p14:creationId xmlns:p14="http://schemas.microsoft.com/office/powerpoint/2010/main" val="164398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A78-C7D1-65E8-8C46-5B3E470F84BE}"/>
              </a:ext>
            </a:extLst>
          </p:cNvPr>
          <p:cNvSpPr>
            <a:spLocks noGrp="1"/>
          </p:cNvSpPr>
          <p:nvPr>
            <p:ph type="title"/>
          </p:nvPr>
        </p:nvSpPr>
        <p:spPr/>
        <p:txBody>
          <a:bodyPr/>
          <a:lstStyle/>
          <a:p>
            <a:r>
              <a:rPr lang="en-US" i="1" dirty="0">
                <a:solidFill>
                  <a:srgbClr val="464C57"/>
                </a:solidFill>
                <a:latin typeface="Corbel"/>
              </a:rPr>
              <a:t>Data Analysis</a:t>
            </a:r>
            <a:r>
              <a:rPr lang="en-US" b="0" i="1" u="none" strike="noStrike" dirty="0">
                <a:solidFill>
                  <a:srgbClr val="464C57"/>
                </a:solidFill>
                <a:effectLst/>
                <a:latin typeface="Corbel"/>
              </a:rPr>
              <a:t>: </a:t>
            </a:r>
            <a:r>
              <a:rPr lang="en-US" b="0" i="0" u="none" strike="noStrike" dirty="0">
                <a:solidFill>
                  <a:srgbClr val="464C57"/>
                </a:solidFill>
                <a:effectLst/>
                <a:latin typeface="Corbel"/>
              </a:rPr>
              <a:t>Network Analysis</a:t>
            </a:r>
            <a:endParaRPr lang="en-US" dirty="0">
              <a:latin typeface="Corbel"/>
            </a:endParaRPr>
          </a:p>
        </p:txBody>
      </p:sp>
      <p:grpSp>
        <p:nvGrpSpPr>
          <p:cNvPr id="4" name="Group 3">
            <a:extLst>
              <a:ext uri="{FF2B5EF4-FFF2-40B4-BE49-F238E27FC236}">
                <a16:creationId xmlns:a16="http://schemas.microsoft.com/office/drawing/2014/main" id="{1973AC6B-C535-C34F-A732-375978B0FB64}"/>
              </a:ext>
            </a:extLst>
          </p:cNvPr>
          <p:cNvGrpSpPr/>
          <p:nvPr/>
        </p:nvGrpSpPr>
        <p:grpSpPr>
          <a:xfrm>
            <a:off x="1370659" y="1228570"/>
            <a:ext cx="5983291" cy="4091251"/>
            <a:chOff x="-266849" y="1949218"/>
            <a:chExt cx="5983291" cy="4091251"/>
          </a:xfrm>
        </p:grpSpPr>
        <p:grpSp>
          <p:nvGrpSpPr>
            <p:cNvPr id="24" name="Group 23">
              <a:extLst>
                <a:ext uri="{FF2B5EF4-FFF2-40B4-BE49-F238E27FC236}">
                  <a16:creationId xmlns:a16="http://schemas.microsoft.com/office/drawing/2014/main" id="{C13ECD1B-7230-34BF-9D54-C9030C6646D6}"/>
                </a:ext>
              </a:extLst>
            </p:cNvPr>
            <p:cNvGrpSpPr/>
            <p:nvPr/>
          </p:nvGrpSpPr>
          <p:grpSpPr>
            <a:xfrm>
              <a:off x="-266849" y="1949218"/>
              <a:ext cx="5983291" cy="4091251"/>
              <a:chOff x="6597636" y="1303391"/>
              <a:chExt cx="5983291" cy="4091251"/>
            </a:xfrm>
          </p:grpSpPr>
          <p:sp>
            <p:nvSpPr>
              <p:cNvPr id="26" name="Content Placeholder 2">
                <a:extLst>
                  <a:ext uri="{FF2B5EF4-FFF2-40B4-BE49-F238E27FC236}">
                    <a16:creationId xmlns:a16="http://schemas.microsoft.com/office/drawing/2014/main" id="{428F813E-CC5D-E9B4-F3D0-C08C4741646E}"/>
                  </a:ext>
                </a:extLst>
              </p:cNvPr>
              <p:cNvSpPr txBox="1">
                <a:spLocks/>
              </p:cNvSpPr>
              <p:nvPr/>
            </p:nvSpPr>
            <p:spPr>
              <a:xfrm>
                <a:off x="6597636" y="1303391"/>
                <a:ext cx="5983291" cy="622352"/>
              </a:xfrm>
              <a:prstGeom prst="rect">
                <a:avLst/>
              </a:prstGeom>
            </p:spPr>
            <p:txBody>
              <a:bodyPr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a:t>Example Map of a </a:t>
                </a:r>
                <a:br>
                  <a:rPr lang="en-US" sz="1800" b="1"/>
                </a:br>
                <a:r>
                  <a:rPr lang="en-US" sz="1800" b="1"/>
                  <a:t>Scientific Collaboration Network</a:t>
                </a:r>
              </a:p>
            </p:txBody>
          </p:sp>
          <p:pic>
            <p:nvPicPr>
              <p:cNvPr id="27" name="Picture 26" descr="A picture containing outdoor object&#10;&#10;Description automatically generated">
                <a:extLst>
                  <a:ext uri="{FF2B5EF4-FFF2-40B4-BE49-F238E27FC236}">
                    <a16:creationId xmlns:a16="http://schemas.microsoft.com/office/drawing/2014/main" id="{6113014E-5E77-10D4-C25A-6F9DCD97D2B4}"/>
                  </a:ext>
                </a:extLst>
              </p:cNvPr>
              <p:cNvPicPr>
                <a:picLocks noChangeAspect="1"/>
              </p:cNvPicPr>
              <p:nvPr/>
            </p:nvPicPr>
            <p:blipFill>
              <a:blip r:embed="rId3"/>
              <a:stretch>
                <a:fillRect/>
              </a:stretch>
            </p:blipFill>
            <p:spPr>
              <a:xfrm>
                <a:off x="7407418" y="2123982"/>
                <a:ext cx="4363726" cy="3270660"/>
              </a:xfrm>
              <a:prstGeom prst="rect">
                <a:avLst/>
              </a:prstGeom>
            </p:spPr>
          </p:pic>
        </p:grpSp>
        <p:sp>
          <p:nvSpPr>
            <p:cNvPr id="25" name="Oval 24">
              <a:extLst>
                <a:ext uri="{FF2B5EF4-FFF2-40B4-BE49-F238E27FC236}">
                  <a16:creationId xmlns:a16="http://schemas.microsoft.com/office/drawing/2014/main" id="{50E846A4-A83B-0E15-A9BA-4AE9D2972C31}"/>
                </a:ext>
              </a:extLst>
            </p:cNvPr>
            <p:cNvSpPr/>
            <p:nvPr/>
          </p:nvSpPr>
          <p:spPr bwMode="gray">
            <a:xfrm>
              <a:off x="3555544" y="2933217"/>
              <a:ext cx="822960" cy="822960"/>
            </a:xfrm>
            <a:prstGeom prst="ellipse">
              <a:avLst/>
            </a:prstGeom>
            <a:noFill/>
            <a:ln>
              <a:solidFill>
                <a:schemeClr val="accent5"/>
              </a:solidFill>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grpSp>
      <p:sp>
        <p:nvSpPr>
          <p:cNvPr id="5" name="Left Brace 4">
            <a:extLst>
              <a:ext uri="{FF2B5EF4-FFF2-40B4-BE49-F238E27FC236}">
                <a16:creationId xmlns:a16="http://schemas.microsoft.com/office/drawing/2014/main" id="{1E5131B7-FB5F-75B6-AEB5-AAFEC09A2530}"/>
              </a:ext>
            </a:extLst>
          </p:cNvPr>
          <p:cNvSpPr/>
          <p:nvPr/>
        </p:nvSpPr>
        <p:spPr>
          <a:xfrm>
            <a:off x="6479606" y="1627561"/>
            <a:ext cx="638683" cy="3250471"/>
          </a:xfrm>
          <a:prstGeom prst="leftBrace">
            <a:avLst>
              <a:gd name="adj1" fmla="val 8333"/>
              <a:gd name="adj2" fmla="val 29854"/>
            </a:avLst>
          </a:prstGeom>
          <a:ln>
            <a:solidFill>
              <a:schemeClr val="accent5"/>
            </a:solidFill>
          </a:ln>
        </p:spPr>
        <p:style>
          <a:lnRef idx="1">
            <a:schemeClr val="accent5"/>
          </a:lnRef>
          <a:fillRef idx="0">
            <a:schemeClr val="accent5"/>
          </a:fillRef>
          <a:effectRef idx="0">
            <a:schemeClr val="accent5"/>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grpSp>
        <p:nvGrpSpPr>
          <p:cNvPr id="6" name="Group 5">
            <a:extLst>
              <a:ext uri="{FF2B5EF4-FFF2-40B4-BE49-F238E27FC236}">
                <a16:creationId xmlns:a16="http://schemas.microsoft.com/office/drawing/2014/main" id="{1542B3EB-522A-1606-CEC4-F1B097432771}"/>
              </a:ext>
            </a:extLst>
          </p:cNvPr>
          <p:cNvGrpSpPr/>
          <p:nvPr/>
        </p:nvGrpSpPr>
        <p:grpSpPr>
          <a:xfrm>
            <a:off x="6795728" y="1555178"/>
            <a:ext cx="4025612" cy="4074253"/>
            <a:chOff x="5099124" y="2149565"/>
            <a:chExt cx="4025612" cy="4074253"/>
          </a:xfrm>
        </p:grpSpPr>
        <p:sp>
          <p:nvSpPr>
            <p:cNvPr id="7" name="TextBox 8">
              <a:extLst>
                <a:ext uri="{FF2B5EF4-FFF2-40B4-BE49-F238E27FC236}">
                  <a16:creationId xmlns:a16="http://schemas.microsoft.com/office/drawing/2014/main" id="{CB4C0C47-348F-58F2-9D29-E5159B8FDD2E}"/>
                </a:ext>
              </a:extLst>
            </p:cNvPr>
            <p:cNvSpPr txBox="1"/>
            <p:nvPr/>
          </p:nvSpPr>
          <p:spPr>
            <a:xfrm>
              <a:off x="5099124" y="5669820"/>
              <a:ext cx="4025612" cy="553998"/>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b="1" i="1" dirty="0">
                  <a:solidFill>
                    <a:schemeClr val="accent5"/>
                  </a:solidFill>
                </a:rPr>
                <a:t>Author X and Author Y are co-authors on Paper Z, a </a:t>
              </a:r>
              <a:r>
                <a:rPr lang="en-US" b="1" i="1" dirty="0" err="1">
                  <a:solidFill>
                    <a:schemeClr val="accent5"/>
                  </a:solidFill>
                </a:rPr>
                <a:t>RADx</a:t>
              </a:r>
              <a:r>
                <a:rPr lang="en-US" b="1" i="1" dirty="0">
                  <a:solidFill>
                    <a:schemeClr val="accent5"/>
                  </a:solidFill>
                </a:rPr>
                <a:t>-UP scholarly product.</a:t>
              </a:r>
            </a:p>
          </p:txBody>
        </p:sp>
        <p:grpSp>
          <p:nvGrpSpPr>
            <p:cNvPr id="8" name="Group 7">
              <a:extLst>
                <a:ext uri="{FF2B5EF4-FFF2-40B4-BE49-F238E27FC236}">
                  <a16:creationId xmlns:a16="http://schemas.microsoft.com/office/drawing/2014/main" id="{DA1D6AE6-47CF-9B3F-7731-F5B9C796DC70}"/>
                </a:ext>
              </a:extLst>
            </p:cNvPr>
            <p:cNvGrpSpPr/>
            <p:nvPr/>
          </p:nvGrpSpPr>
          <p:grpSpPr>
            <a:xfrm>
              <a:off x="5231810" y="2149565"/>
              <a:ext cx="3760241" cy="3220705"/>
              <a:chOff x="5332629" y="1567225"/>
              <a:chExt cx="3760241" cy="3220705"/>
            </a:xfrm>
          </p:grpSpPr>
          <p:grpSp>
            <p:nvGrpSpPr>
              <p:cNvPr id="9" name="Group 8">
                <a:extLst>
                  <a:ext uri="{FF2B5EF4-FFF2-40B4-BE49-F238E27FC236}">
                    <a16:creationId xmlns:a16="http://schemas.microsoft.com/office/drawing/2014/main" id="{1DEFBE46-B7AB-5256-0C7C-E50485B74644}"/>
                  </a:ext>
                </a:extLst>
              </p:cNvPr>
              <p:cNvGrpSpPr/>
              <p:nvPr/>
            </p:nvGrpSpPr>
            <p:grpSpPr>
              <a:xfrm>
                <a:off x="6672885" y="1567225"/>
                <a:ext cx="1106570" cy="970879"/>
                <a:chOff x="6577286" y="1596199"/>
                <a:chExt cx="1106570" cy="970879"/>
              </a:xfrm>
            </p:grpSpPr>
            <p:sp>
              <p:nvSpPr>
                <p:cNvPr id="22" name="Oval 21">
                  <a:extLst>
                    <a:ext uri="{FF2B5EF4-FFF2-40B4-BE49-F238E27FC236}">
                      <a16:creationId xmlns:a16="http://schemas.microsoft.com/office/drawing/2014/main" id="{57A1050C-19AB-8D13-CBFC-D59FFE7747DC}"/>
                    </a:ext>
                  </a:extLst>
                </p:cNvPr>
                <p:cNvSpPr/>
                <p:nvPr/>
              </p:nvSpPr>
              <p:spPr bwMode="gray">
                <a:xfrm>
                  <a:off x="6947691" y="2201318"/>
                  <a:ext cx="365760" cy="365760"/>
                </a:xfrm>
                <a:prstGeom prst="ellipse">
                  <a:avLst/>
                </a:prstGeom>
                <a:solidFill>
                  <a:schemeClr val="tx2"/>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sp>
              <p:nvSpPr>
                <p:cNvPr id="23" name="TextBox 24">
                  <a:extLst>
                    <a:ext uri="{FF2B5EF4-FFF2-40B4-BE49-F238E27FC236}">
                      <a16:creationId xmlns:a16="http://schemas.microsoft.com/office/drawing/2014/main" id="{90155B4D-E2A2-B33B-87E6-EBD0F99EA739}"/>
                    </a:ext>
                  </a:extLst>
                </p:cNvPr>
                <p:cNvSpPr txBox="1"/>
                <p:nvPr/>
              </p:nvSpPr>
              <p:spPr>
                <a:xfrm>
                  <a:off x="6577286" y="1596199"/>
                  <a:ext cx="1106570" cy="615553"/>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000" b="1" dirty="0">
                      <a:solidFill>
                        <a:schemeClr val="tx2"/>
                      </a:solidFill>
                    </a:rPr>
                    <a:t>Node</a:t>
                  </a:r>
                  <a:r>
                    <a:rPr lang="en-US" sz="2000" dirty="0"/>
                    <a:t>: Author X</a:t>
                  </a:r>
                </a:p>
              </p:txBody>
            </p:sp>
          </p:grpSp>
          <p:grpSp>
            <p:nvGrpSpPr>
              <p:cNvPr id="10" name="Group 9">
                <a:extLst>
                  <a:ext uri="{FF2B5EF4-FFF2-40B4-BE49-F238E27FC236}">
                    <a16:creationId xmlns:a16="http://schemas.microsoft.com/office/drawing/2014/main" id="{5654F05D-C90D-9C67-10AF-97747BA75C3E}"/>
                  </a:ext>
                </a:extLst>
              </p:cNvPr>
              <p:cNvGrpSpPr/>
              <p:nvPr/>
            </p:nvGrpSpPr>
            <p:grpSpPr>
              <a:xfrm>
                <a:off x="5332629" y="3548497"/>
                <a:ext cx="1106570" cy="1239433"/>
                <a:chOff x="5332629" y="3548497"/>
                <a:chExt cx="1106570" cy="1239433"/>
              </a:xfrm>
            </p:grpSpPr>
            <p:sp>
              <p:nvSpPr>
                <p:cNvPr id="20" name="TextBox 21">
                  <a:extLst>
                    <a:ext uri="{FF2B5EF4-FFF2-40B4-BE49-F238E27FC236}">
                      <a16:creationId xmlns:a16="http://schemas.microsoft.com/office/drawing/2014/main" id="{DC03161E-7684-5E99-0D15-59D83DF3FDE6}"/>
                    </a:ext>
                  </a:extLst>
                </p:cNvPr>
                <p:cNvSpPr txBox="1"/>
                <p:nvPr/>
              </p:nvSpPr>
              <p:spPr>
                <a:xfrm>
                  <a:off x="5332629" y="4172377"/>
                  <a:ext cx="1106570" cy="615553"/>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000" b="1" dirty="0">
                      <a:solidFill>
                        <a:schemeClr val="accent2"/>
                      </a:solidFill>
                    </a:rPr>
                    <a:t>Node</a:t>
                  </a:r>
                  <a:r>
                    <a:rPr lang="en-US" sz="2000" dirty="0"/>
                    <a:t>: Paper Z</a:t>
                  </a:r>
                </a:p>
              </p:txBody>
            </p:sp>
            <p:sp>
              <p:nvSpPr>
                <p:cNvPr id="21" name="Oval 20">
                  <a:extLst>
                    <a:ext uri="{FF2B5EF4-FFF2-40B4-BE49-F238E27FC236}">
                      <a16:creationId xmlns:a16="http://schemas.microsoft.com/office/drawing/2014/main" id="{2C938314-BBB6-6EA9-208A-58DF93037BBC}"/>
                    </a:ext>
                  </a:extLst>
                </p:cNvPr>
                <p:cNvSpPr/>
                <p:nvPr/>
              </p:nvSpPr>
              <p:spPr bwMode="gray">
                <a:xfrm>
                  <a:off x="5570091" y="3548497"/>
                  <a:ext cx="591182" cy="591182"/>
                </a:xfrm>
                <a:prstGeom prst="ellipse">
                  <a:avLst/>
                </a:prstGeom>
                <a:solidFill>
                  <a:schemeClr val="accent2"/>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tx2"/>
                    </a:solidFill>
                  </a:endParaRPr>
                </a:p>
              </p:txBody>
            </p:sp>
          </p:grpSp>
          <p:grpSp>
            <p:nvGrpSpPr>
              <p:cNvPr id="11" name="Group 10">
                <a:extLst>
                  <a:ext uri="{FF2B5EF4-FFF2-40B4-BE49-F238E27FC236}">
                    <a16:creationId xmlns:a16="http://schemas.microsoft.com/office/drawing/2014/main" id="{925B5599-AFC7-ECB3-DF69-3A42C7CEEA69}"/>
                  </a:ext>
                </a:extLst>
              </p:cNvPr>
              <p:cNvGrpSpPr/>
              <p:nvPr/>
            </p:nvGrpSpPr>
            <p:grpSpPr>
              <a:xfrm>
                <a:off x="7986300" y="2306060"/>
                <a:ext cx="1106570" cy="981313"/>
                <a:chOff x="8006749" y="1455751"/>
                <a:chExt cx="1106570" cy="981313"/>
              </a:xfrm>
            </p:grpSpPr>
            <p:sp>
              <p:nvSpPr>
                <p:cNvPr id="18" name="Oval 17">
                  <a:extLst>
                    <a:ext uri="{FF2B5EF4-FFF2-40B4-BE49-F238E27FC236}">
                      <a16:creationId xmlns:a16="http://schemas.microsoft.com/office/drawing/2014/main" id="{54A7F1E4-AE70-DD91-4BE6-A182C8AC9F63}"/>
                    </a:ext>
                  </a:extLst>
                </p:cNvPr>
                <p:cNvSpPr/>
                <p:nvPr/>
              </p:nvSpPr>
              <p:spPr bwMode="gray">
                <a:xfrm>
                  <a:off x="8377154" y="2071304"/>
                  <a:ext cx="365760" cy="365760"/>
                </a:xfrm>
                <a:prstGeom prst="ellipse">
                  <a:avLst/>
                </a:prstGeom>
                <a:solidFill>
                  <a:schemeClr val="tx2"/>
                </a:solidFill>
                <a:ln w="19050" algn="ctr">
                  <a:noFill/>
                  <a:miter lim="800000"/>
                  <a:headEnd/>
                  <a:tailEnd/>
                </a:ln>
              </p:spPr>
              <p:txBody>
                <a:bodyPr wrap="square" lIns="88900" tIns="88900" rIns="88900" bIns="889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6000"/>
                    </a:lnSpc>
                    <a:buFont typeface="Wingdings 2" pitchFamily="18" charset="2"/>
                    <a:buNone/>
                  </a:pPr>
                  <a:endParaRPr lang="en-US" sz="1600" b="1">
                    <a:solidFill>
                      <a:schemeClr val="bg1"/>
                    </a:solidFill>
                  </a:endParaRPr>
                </a:p>
              </p:txBody>
            </p:sp>
            <p:sp>
              <p:nvSpPr>
                <p:cNvPr id="19" name="TextBox 20">
                  <a:extLst>
                    <a:ext uri="{FF2B5EF4-FFF2-40B4-BE49-F238E27FC236}">
                      <a16:creationId xmlns:a16="http://schemas.microsoft.com/office/drawing/2014/main" id="{867E3C5D-3633-0CB3-CCB9-AFCECBCEDB87}"/>
                    </a:ext>
                  </a:extLst>
                </p:cNvPr>
                <p:cNvSpPr txBox="1"/>
                <p:nvPr/>
              </p:nvSpPr>
              <p:spPr>
                <a:xfrm>
                  <a:off x="8006749" y="1455751"/>
                  <a:ext cx="1106570" cy="615553"/>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000" b="1" dirty="0">
                      <a:solidFill>
                        <a:schemeClr val="tx2"/>
                      </a:solidFill>
                    </a:rPr>
                    <a:t>Node</a:t>
                  </a:r>
                  <a:r>
                    <a:rPr lang="en-US" sz="2000" dirty="0"/>
                    <a:t>: Author Y</a:t>
                  </a:r>
                </a:p>
              </p:txBody>
            </p:sp>
          </p:grpSp>
          <p:grpSp>
            <p:nvGrpSpPr>
              <p:cNvPr id="12" name="Group 11">
                <a:extLst>
                  <a:ext uri="{FF2B5EF4-FFF2-40B4-BE49-F238E27FC236}">
                    <a16:creationId xmlns:a16="http://schemas.microsoft.com/office/drawing/2014/main" id="{75216AE9-E5B6-CCA6-5DC2-0AE1746D0CFA}"/>
                  </a:ext>
                </a:extLst>
              </p:cNvPr>
              <p:cNvGrpSpPr/>
              <p:nvPr/>
            </p:nvGrpSpPr>
            <p:grpSpPr>
              <a:xfrm>
                <a:off x="6161273" y="3104493"/>
                <a:ext cx="2195432" cy="739595"/>
                <a:chOff x="6161273" y="3104493"/>
                <a:chExt cx="2195432" cy="739595"/>
              </a:xfrm>
            </p:grpSpPr>
            <p:sp>
              <p:nvSpPr>
                <p:cNvPr id="16" name="TextBox 17">
                  <a:extLst>
                    <a:ext uri="{FF2B5EF4-FFF2-40B4-BE49-F238E27FC236}">
                      <a16:creationId xmlns:a16="http://schemas.microsoft.com/office/drawing/2014/main" id="{B8583F8E-8465-9181-90F6-861FA4EA67BD}"/>
                    </a:ext>
                  </a:extLst>
                </p:cNvPr>
                <p:cNvSpPr txBox="1"/>
                <p:nvPr/>
              </p:nvSpPr>
              <p:spPr>
                <a:xfrm rot="20392611">
                  <a:off x="6969956" y="3511518"/>
                  <a:ext cx="719811" cy="307777"/>
                </a:xfrm>
                <a:prstGeom prst="rect">
                  <a:avLst/>
                </a:prstGeom>
                <a:noFill/>
                <a:ln>
                  <a:noFill/>
                </a:ln>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000" b="1" i="1"/>
                    <a:t>(Edge)</a:t>
                  </a:r>
                </a:p>
              </p:txBody>
            </p:sp>
            <p:cxnSp>
              <p:nvCxnSpPr>
                <p:cNvPr id="17" name="Straight Connector 16">
                  <a:extLst>
                    <a:ext uri="{FF2B5EF4-FFF2-40B4-BE49-F238E27FC236}">
                      <a16:creationId xmlns:a16="http://schemas.microsoft.com/office/drawing/2014/main" id="{BCA0B51D-AC10-53FA-6ACB-E4C44499174F}"/>
                    </a:ext>
                  </a:extLst>
                </p:cNvPr>
                <p:cNvCxnSpPr>
                  <a:cxnSpLocks/>
                </p:cNvCxnSpPr>
                <p:nvPr/>
              </p:nvCxnSpPr>
              <p:spPr>
                <a:xfrm flipV="1">
                  <a:off x="6161273" y="3104493"/>
                  <a:ext cx="2195432" cy="739595"/>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500014D0-35F8-7DB8-3AAF-A496A1FD49D4}"/>
                  </a:ext>
                </a:extLst>
              </p:cNvPr>
              <p:cNvGrpSpPr/>
              <p:nvPr/>
            </p:nvGrpSpPr>
            <p:grpSpPr>
              <a:xfrm>
                <a:off x="6074696" y="2484540"/>
                <a:ext cx="1022158" cy="1150534"/>
                <a:chOff x="6074696" y="2484540"/>
                <a:chExt cx="1022158" cy="1150534"/>
              </a:xfrm>
            </p:grpSpPr>
            <p:cxnSp>
              <p:nvCxnSpPr>
                <p:cNvPr id="14" name="Straight Connector 13">
                  <a:extLst>
                    <a:ext uri="{FF2B5EF4-FFF2-40B4-BE49-F238E27FC236}">
                      <a16:creationId xmlns:a16="http://schemas.microsoft.com/office/drawing/2014/main" id="{DDAF4AC2-A592-F8D0-CE72-364E481023A7}"/>
                    </a:ext>
                  </a:extLst>
                </p:cNvPr>
                <p:cNvCxnSpPr>
                  <a:cxnSpLocks/>
                </p:cNvCxnSpPr>
                <p:nvPr/>
              </p:nvCxnSpPr>
              <p:spPr>
                <a:xfrm flipV="1">
                  <a:off x="6074696" y="2484540"/>
                  <a:ext cx="1022158" cy="1150534"/>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sp>
              <p:nvSpPr>
                <p:cNvPr id="15" name="TextBox 16">
                  <a:extLst>
                    <a:ext uri="{FF2B5EF4-FFF2-40B4-BE49-F238E27FC236}">
                      <a16:creationId xmlns:a16="http://schemas.microsoft.com/office/drawing/2014/main" id="{44621A6A-FA03-7CAE-F0AB-18FCEF59A371}"/>
                    </a:ext>
                  </a:extLst>
                </p:cNvPr>
                <p:cNvSpPr txBox="1"/>
                <p:nvPr/>
              </p:nvSpPr>
              <p:spPr>
                <a:xfrm rot="18700283">
                  <a:off x="6061484" y="2793189"/>
                  <a:ext cx="719811" cy="307777"/>
                </a:xfrm>
                <a:prstGeom prst="rect">
                  <a:avLst/>
                </a:prstGeom>
                <a:noFill/>
                <a:ln>
                  <a:noFill/>
                </a:ln>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200"/>
                    </a:spcBef>
                    <a:buSzPct val="100000"/>
                  </a:pPr>
                  <a:r>
                    <a:rPr lang="en-US" sz="2000" b="1" i="1"/>
                    <a:t>(Edge)</a:t>
                  </a:r>
                </a:p>
              </p:txBody>
            </p:sp>
          </p:grpSp>
        </p:grpSp>
      </p:grpSp>
    </p:spTree>
    <p:extLst>
      <p:ext uri="{BB962C8B-B14F-4D97-AF65-F5344CB8AC3E}">
        <p14:creationId xmlns:p14="http://schemas.microsoft.com/office/powerpoint/2010/main" val="277881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4A93-8F67-3348-BA6D-6A0A24BE4974}"/>
              </a:ext>
            </a:extLst>
          </p:cNvPr>
          <p:cNvSpPr>
            <a:spLocks noGrp="1"/>
          </p:cNvSpPr>
          <p:nvPr>
            <p:ph type="title"/>
          </p:nvPr>
        </p:nvSpPr>
        <p:spPr/>
        <p:txBody>
          <a:bodyPr/>
          <a:lstStyle/>
          <a:p>
            <a:r>
              <a:rPr lang="en-US" i="1" dirty="0"/>
              <a:t>Data Collection: </a:t>
            </a:r>
            <a:r>
              <a:rPr lang="en-US" b="0" dirty="0">
                <a:ea typeface="+mj-lt"/>
                <a:cs typeface="+mj-lt"/>
              </a:rPr>
              <a:t>Patterns of Scientific Collaboration</a:t>
            </a:r>
            <a:endParaRPr lang="en-US" b="0" dirty="0"/>
          </a:p>
        </p:txBody>
      </p:sp>
      <p:sp>
        <p:nvSpPr>
          <p:cNvPr id="3" name="Content Placeholder 2">
            <a:extLst>
              <a:ext uri="{FF2B5EF4-FFF2-40B4-BE49-F238E27FC236}">
                <a16:creationId xmlns:a16="http://schemas.microsoft.com/office/drawing/2014/main" id="{66EC7E7C-A9CD-AC45-8790-4DF43E2E7257}"/>
              </a:ext>
            </a:extLst>
          </p:cNvPr>
          <p:cNvSpPr>
            <a:spLocks noGrp="1"/>
          </p:cNvSpPr>
          <p:nvPr>
            <p:ph idx="4294967295"/>
          </p:nvPr>
        </p:nvSpPr>
        <p:spPr>
          <a:xfrm>
            <a:off x="8769208" y="4192995"/>
            <a:ext cx="2743200" cy="658813"/>
          </a:xfrm>
        </p:spPr>
        <p:txBody>
          <a:bodyPr wrap="square" tIns="0">
            <a:spAutoFit/>
          </a:bodyPr>
          <a:lstStyle/>
          <a:p>
            <a:pPr marL="0" indent="0" algn="ctr">
              <a:spcBef>
                <a:spcPts val="0"/>
              </a:spcBef>
              <a:spcAft>
                <a:spcPts val="0"/>
              </a:spcAft>
              <a:buNone/>
            </a:pPr>
            <a:r>
              <a:rPr lang="en-US" sz="2000" i="1" dirty="0"/>
              <a:t>Assess strength and diversity of networks</a:t>
            </a:r>
          </a:p>
        </p:txBody>
      </p:sp>
      <p:sp>
        <p:nvSpPr>
          <p:cNvPr id="5" name="TextBox 4">
            <a:extLst>
              <a:ext uri="{FF2B5EF4-FFF2-40B4-BE49-F238E27FC236}">
                <a16:creationId xmlns:a16="http://schemas.microsoft.com/office/drawing/2014/main" id="{19A87E2E-A01C-AC32-9573-4777C40F141A}"/>
              </a:ext>
            </a:extLst>
          </p:cNvPr>
          <p:cNvSpPr txBox="1"/>
          <p:nvPr/>
        </p:nvSpPr>
        <p:spPr>
          <a:xfrm>
            <a:off x="617600" y="5359809"/>
            <a:ext cx="3009182" cy="553998"/>
          </a:xfrm>
          <a:prstGeom prst="rect">
            <a:avLst/>
          </a:prstGeom>
          <a:noFill/>
        </p:spPr>
        <p:txBody>
          <a:bodyPr wrap="square" lIns="91440" tIns="45720" rIns="91440" bIns="45720" anchor="t">
            <a:spAutoFit/>
          </a:bodyPr>
          <a:lstStyle/>
          <a:p>
            <a:pPr algn="ctr"/>
            <a:endParaRPr lang="en-US" sz="1400" b="1" dirty="0"/>
          </a:p>
          <a:p>
            <a:pPr algn="ctr"/>
            <a:r>
              <a:rPr lang="en-US" sz="1600" b="1" dirty="0"/>
              <a:t>(collected as of  03.15.2022)</a:t>
            </a:r>
          </a:p>
        </p:txBody>
      </p:sp>
      <p:pic>
        <p:nvPicPr>
          <p:cNvPr id="19" name="Picture 18">
            <a:extLst>
              <a:ext uri="{FF2B5EF4-FFF2-40B4-BE49-F238E27FC236}">
                <a16:creationId xmlns:a16="http://schemas.microsoft.com/office/drawing/2014/main" id="{09E52A8A-39DF-834A-88C3-8923AC46EC1A}"/>
              </a:ext>
            </a:extLst>
          </p:cNvPr>
          <p:cNvPicPr>
            <a:picLocks noChangeAspect="1"/>
          </p:cNvPicPr>
          <p:nvPr/>
        </p:nvPicPr>
        <p:blipFill>
          <a:blip r:embed="rId3"/>
          <a:stretch>
            <a:fillRect/>
          </a:stretch>
        </p:blipFill>
        <p:spPr>
          <a:xfrm>
            <a:off x="8789501" y="1558139"/>
            <a:ext cx="2702615" cy="2044414"/>
          </a:xfrm>
          <a:prstGeom prst="rect">
            <a:avLst/>
          </a:prstGeom>
        </p:spPr>
      </p:pic>
      <p:sp>
        <p:nvSpPr>
          <p:cNvPr id="28" name="Isosceles Triangle 27">
            <a:extLst>
              <a:ext uri="{FF2B5EF4-FFF2-40B4-BE49-F238E27FC236}">
                <a16:creationId xmlns:a16="http://schemas.microsoft.com/office/drawing/2014/main" id="{78E7C8DA-88B8-1874-EB5A-0FCB02A6DC6E}"/>
              </a:ext>
            </a:extLst>
          </p:cNvPr>
          <p:cNvSpPr/>
          <p:nvPr/>
        </p:nvSpPr>
        <p:spPr bwMode="gray">
          <a:xfrm rot="5400000">
            <a:off x="3734735" y="4397318"/>
            <a:ext cx="457200" cy="274320"/>
          </a:xfrm>
          <a:prstGeom prst="triangl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29" name="Isosceles Triangle 28">
            <a:extLst>
              <a:ext uri="{FF2B5EF4-FFF2-40B4-BE49-F238E27FC236}">
                <a16:creationId xmlns:a16="http://schemas.microsoft.com/office/drawing/2014/main" id="{4E4232D9-D618-BE9F-FD7E-01EEF562BBDD}"/>
              </a:ext>
            </a:extLst>
          </p:cNvPr>
          <p:cNvSpPr/>
          <p:nvPr/>
        </p:nvSpPr>
        <p:spPr bwMode="gray">
          <a:xfrm rot="5400000">
            <a:off x="7875122" y="4397318"/>
            <a:ext cx="457200" cy="274320"/>
          </a:xfrm>
          <a:prstGeom prst="triangl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nvGrpSpPr>
          <p:cNvPr id="12" name="Group 11">
            <a:extLst>
              <a:ext uri="{FF2B5EF4-FFF2-40B4-BE49-F238E27FC236}">
                <a16:creationId xmlns:a16="http://schemas.microsoft.com/office/drawing/2014/main" id="{1F14C616-711B-3CF8-A51C-35317B847C38}"/>
              </a:ext>
            </a:extLst>
          </p:cNvPr>
          <p:cNvGrpSpPr/>
          <p:nvPr/>
        </p:nvGrpSpPr>
        <p:grpSpPr>
          <a:xfrm>
            <a:off x="592564" y="1757386"/>
            <a:ext cx="2743200" cy="3153349"/>
            <a:chOff x="592564" y="2470309"/>
            <a:chExt cx="2743200" cy="3153349"/>
          </a:xfrm>
        </p:grpSpPr>
        <p:sp>
          <p:nvSpPr>
            <p:cNvPr id="4" name="Content Placeholder 16">
              <a:extLst>
                <a:ext uri="{FF2B5EF4-FFF2-40B4-BE49-F238E27FC236}">
                  <a16:creationId xmlns:a16="http://schemas.microsoft.com/office/drawing/2014/main" id="{4B66E2B3-9B12-51D2-205F-EE994B9AE0C0}"/>
                </a:ext>
              </a:extLst>
            </p:cNvPr>
            <p:cNvSpPr txBox="1">
              <a:spLocks/>
            </p:cNvSpPr>
            <p:nvPr/>
          </p:nvSpPr>
          <p:spPr>
            <a:xfrm>
              <a:off x="592564" y="4871144"/>
              <a:ext cx="2743200" cy="752514"/>
            </a:xfrm>
            <a:prstGeom prst="rect">
              <a:avLst/>
            </a:prstGeom>
          </p:spPr>
          <p:txBody>
            <a:bodyPr lIns="91440" tIns="45720" rIns="91440" bIns="45720" anchor="t">
              <a:spAutoFit/>
            </a:bodyPr>
            <a:lstStyle>
              <a:lvl1pPr marL="180975" indent="-180975" algn="l" defTabSz="1219170" rtl="0" eaLnBrk="1" latinLnBrk="0" hangingPunct="1">
                <a:lnSpc>
                  <a:spcPct val="110000"/>
                </a:lnSpc>
                <a:spcBef>
                  <a:spcPts val="900"/>
                </a:spcBef>
                <a:spcAft>
                  <a:spcPts val="600"/>
                </a:spcAft>
                <a:buClr>
                  <a:schemeClr val="tx2"/>
                </a:buClr>
                <a:buSzPct val="100000"/>
                <a:buFont typeface="Arial" panose="020B0604020202020204" pitchFamily="34" charset="0"/>
                <a:buChar char="•"/>
                <a:tabLst/>
                <a:defRPr sz="2200" b="0" kern="1200">
                  <a:solidFill>
                    <a:schemeClr val="tx1"/>
                  </a:solidFill>
                  <a:latin typeface="+mj-lt"/>
                  <a:ea typeface="+mn-ea"/>
                  <a:cs typeface="+mn-cs"/>
                </a:defRPr>
              </a:lvl1pPr>
              <a:lvl2pPr marL="587375" indent="-227013" algn="l" defTabSz="1219170" rtl="0" eaLnBrk="1" latinLnBrk="0" hangingPunct="1">
                <a:lnSpc>
                  <a:spcPct val="110000"/>
                </a:lnSpc>
                <a:spcBef>
                  <a:spcPts val="300"/>
                </a:spcBef>
                <a:spcAft>
                  <a:spcPts val="400"/>
                </a:spcAft>
                <a:buClr>
                  <a:schemeClr val="accent1"/>
                </a:buClr>
                <a:buSzPct val="100000"/>
                <a:buFont typeface="System Font Regular"/>
                <a:buChar char="–"/>
                <a:tabLst/>
                <a:defRPr lang="en-US" sz="2200" b="0" kern="1200" dirty="0" smtClean="0">
                  <a:solidFill>
                    <a:schemeClr val="tx1"/>
                  </a:solidFill>
                  <a:latin typeface="+mj-lt"/>
                  <a:ea typeface="+mn-ea"/>
                  <a:cs typeface="+mn-cs"/>
                </a:defRPr>
              </a:lvl2pPr>
              <a:lvl3pPr marL="922338" indent="0" algn="l" defTabSz="1219170" rtl="0" eaLnBrk="1" latinLnBrk="0" hangingPunct="1">
                <a:lnSpc>
                  <a:spcPct val="110000"/>
                </a:lnSpc>
                <a:spcBef>
                  <a:spcPts val="400"/>
                </a:spcBef>
                <a:spcAft>
                  <a:spcPts val="600"/>
                </a:spcAft>
                <a:buClrTx/>
                <a:buSzPct val="100000"/>
                <a:buFont typeface="Arial" panose="020B0604020202020204" pitchFamily="34" charset="0"/>
                <a:buNone/>
                <a:tabLst/>
                <a:defRPr lang="en-US" sz="2200" i="1" kern="1200" dirty="0" smtClean="0">
                  <a:solidFill>
                    <a:schemeClr val="tx1"/>
                  </a:solidFill>
                  <a:latin typeface="+mj-lt"/>
                  <a:ea typeface="+mn-ea"/>
                  <a:cs typeface="+mn-cs"/>
                </a:defRPr>
              </a:lvl3pPr>
              <a:lvl4pPr marL="1603375" indent="-133350" algn="l" defTabSz="1219170" rtl="0" eaLnBrk="1" latinLnBrk="0" hangingPunct="1">
                <a:lnSpc>
                  <a:spcPct val="110000"/>
                </a:lnSpc>
                <a:spcBef>
                  <a:spcPts val="200"/>
                </a:spcBef>
                <a:spcAft>
                  <a:spcPts val="200"/>
                </a:spcAft>
                <a:buClrTx/>
                <a:buSzPct val="100000"/>
                <a:buFont typeface="Arial" panose="020B0604020202020204" pitchFamily="34" charset="0"/>
                <a:buChar char="◦"/>
                <a:tabLst/>
                <a:defRPr lang="en-US" sz="1800" kern="1200" baseline="0" dirty="0" smtClean="0">
                  <a:solidFill>
                    <a:schemeClr val="tx1"/>
                  </a:solidFill>
                  <a:latin typeface="+mj-lt"/>
                  <a:ea typeface="+mn-ea"/>
                  <a:cs typeface="+mn-cs"/>
                </a:defRPr>
              </a:lvl4pPr>
              <a:lvl5pPr marL="1778000" indent="0" algn="l" defTabSz="1064657" rtl="0" eaLnBrk="1" latinLnBrk="0" hangingPunct="1">
                <a:lnSpc>
                  <a:spcPct val="110000"/>
                </a:lnSpc>
                <a:spcBef>
                  <a:spcPts val="200"/>
                </a:spcBef>
                <a:spcAft>
                  <a:spcPts val="200"/>
                </a:spcAft>
                <a:buClrTx/>
                <a:buSzPct val="100000"/>
                <a:buFont typeface="Arial" panose="020B0604020202020204" pitchFamily="34" charset="0"/>
                <a:buNone/>
                <a:tabLst/>
                <a:defRPr lang="en-US" sz="1800" kern="1200" baseline="0" dirty="0" smtClean="0">
                  <a:solidFill>
                    <a:schemeClr val="tx1"/>
                  </a:solidFill>
                  <a:latin typeface="+mj-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indent="0" algn="ctr">
                <a:spcBef>
                  <a:spcPts val="0"/>
                </a:spcBef>
                <a:spcAft>
                  <a:spcPts val="0"/>
                </a:spcAft>
                <a:buNone/>
              </a:pPr>
              <a:r>
                <a:rPr lang="en-US" sz="2000" i="1"/>
                <a:t>RADx-UP publications </a:t>
              </a:r>
              <a:br>
                <a:rPr lang="en-US" sz="2000" i="1"/>
              </a:br>
              <a:r>
                <a:rPr lang="en-US" sz="2000" i="1"/>
                <a:t>(n=76) </a:t>
              </a:r>
            </a:p>
          </p:txBody>
        </p:sp>
        <p:pic>
          <p:nvPicPr>
            <p:cNvPr id="26" name="Graphic 25" descr="Document with solid fill">
              <a:extLst>
                <a:ext uri="{FF2B5EF4-FFF2-40B4-BE49-F238E27FC236}">
                  <a16:creationId xmlns:a16="http://schemas.microsoft.com/office/drawing/2014/main" id="{5354285D-9E97-1D2A-13C8-132254D403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1204" y="2470309"/>
              <a:ext cx="1645920" cy="1645920"/>
            </a:xfrm>
            <a:prstGeom prst="rect">
              <a:avLst/>
            </a:prstGeom>
          </p:spPr>
        </p:pic>
        <p:sp>
          <p:nvSpPr>
            <p:cNvPr id="7" name="TextBox 6">
              <a:extLst>
                <a:ext uri="{FF2B5EF4-FFF2-40B4-BE49-F238E27FC236}">
                  <a16:creationId xmlns:a16="http://schemas.microsoft.com/office/drawing/2014/main" id="{C51B2C4F-F457-AD16-4029-4A8C1F3D0951}"/>
                </a:ext>
              </a:extLst>
            </p:cNvPr>
            <p:cNvSpPr txBox="1"/>
            <p:nvPr/>
          </p:nvSpPr>
          <p:spPr>
            <a:xfrm>
              <a:off x="679119" y="4382698"/>
              <a:ext cx="2570090" cy="523220"/>
            </a:xfrm>
            <a:prstGeom prst="rect">
              <a:avLst/>
            </a:prstGeom>
            <a:noFill/>
          </p:spPr>
          <p:txBody>
            <a:bodyPr wrap="square">
              <a:spAutoFit/>
            </a:bodyPr>
            <a:lstStyle/>
            <a:p>
              <a:pPr marL="0" indent="0" algn="ctr">
                <a:spcBef>
                  <a:spcPts val="0"/>
                </a:spcBef>
                <a:spcAft>
                  <a:spcPts val="0"/>
                </a:spcAft>
                <a:buNone/>
              </a:pPr>
              <a:r>
                <a:rPr lang="en-US" sz="2800" b="1"/>
                <a:t>Data Collection</a:t>
              </a:r>
            </a:p>
          </p:txBody>
        </p:sp>
      </p:grpSp>
      <p:grpSp>
        <p:nvGrpSpPr>
          <p:cNvPr id="11" name="Group 10">
            <a:extLst>
              <a:ext uri="{FF2B5EF4-FFF2-40B4-BE49-F238E27FC236}">
                <a16:creationId xmlns:a16="http://schemas.microsoft.com/office/drawing/2014/main" id="{D7271F90-7328-F570-F54D-EE4A74388C17}"/>
              </a:ext>
            </a:extLst>
          </p:cNvPr>
          <p:cNvGrpSpPr/>
          <p:nvPr/>
        </p:nvGrpSpPr>
        <p:grpSpPr>
          <a:xfrm>
            <a:off x="4595710" y="1680123"/>
            <a:ext cx="2743200" cy="3184446"/>
            <a:chOff x="4743170" y="2393046"/>
            <a:chExt cx="2743200" cy="3184446"/>
          </a:xfrm>
        </p:grpSpPr>
        <p:sp>
          <p:nvSpPr>
            <p:cNvPr id="16" name="Content Placeholder 2">
              <a:extLst>
                <a:ext uri="{FF2B5EF4-FFF2-40B4-BE49-F238E27FC236}">
                  <a16:creationId xmlns:a16="http://schemas.microsoft.com/office/drawing/2014/main" id="{17A26180-1D88-4F18-A2A1-1DDCACD2D9A7}"/>
                </a:ext>
              </a:extLst>
            </p:cNvPr>
            <p:cNvSpPr txBox="1">
              <a:spLocks/>
            </p:cNvSpPr>
            <p:nvPr/>
          </p:nvSpPr>
          <p:spPr>
            <a:xfrm>
              <a:off x="4743170" y="4917311"/>
              <a:ext cx="2743200" cy="660181"/>
            </a:xfrm>
            <a:prstGeom prst="rect">
              <a:avLst/>
            </a:prstGeom>
          </p:spPr>
          <p:txBody>
            <a:bodyPr vert="horz" wrap="square" lIns="0" tIns="0" rIns="0" bIns="0" rtlCol="0" anchor="t">
              <a:spAutoFit/>
            </a:bodyPr>
            <a:lstStyle>
              <a:lvl1pPr marL="180975" indent="-180975" algn="l" defTabSz="1219170" rtl="0" eaLnBrk="1" latinLnBrk="0" hangingPunct="1">
                <a:lnSpc>
                  <a:spcPct val="110000"/>
                </a:lnSpc>
                <a:spcBef>
                  <a:spcPts val="900"/>
                </a:spcBef>
                <a:spcAft>
                  <a:spcPts val="600"/>
                </a:spcAft>
                <a:buClr>
                  <a:schemeClr val="tx2"/>
                </a:buClr>
                <a:buSzPct val="100000"/>
                <a:buFont typeface="Arial" panose="020B0604020202020204" pitchFamily="34" charset="0"/>
                <a:buChar char="•"/>
                <a:tabLst/>
                <a:defRPr sz="2200" b="0" kern="1200">
                  <a:solidFill>
                    <a:schemeClr val="tx1"/>
                  </a:solidFill>
                  <a:latin typeface="+mj-lt"/>
                  <a:ea typeface="+mn-ea"/>
                  <a:cs typeface="+mn-cs"/>
                </a:defRPr>
              </a:lvl1pPr>
              <a:lvl2pPr marL="587375" indent="-227013" algn="l" defTabSz="1219170" rtl="0" eaLnBrk="1" latinLnBrk="0" hangingPunct="1">
                <a:lnSpc>
                  <a:spcPct val="110000"/>
                </a:lnSpc>
                <a:spcBef>
                  <a:spcPts val="300"/>
                </a:spcBef>
                <a:spcAft>
                  <a:spcPts val="400"/>
                </a:spcAft>
                <a:buClr>
                  <a:schemeClr val="accent1"/>
                </a:buClr>
                <a:buSzPct val="100000"/>
                <a:buFont typeface="System Font Regular"/>
                <a:buChar char="–"/>
                <a:tabLst/>
                <a:defRPr lang="en-US" sz="2200" b="0" kern="1200" dirty="0" smtClean="0">
                  <a:solidFill>
                    <a:schemeClr val="tx1"/>
                  </a:solidFill>
                  <a:latin typeface="+mj-lt"/>
                  <a:ea typeface="+mn-ea"/>
                  <a:cs typeface="+mn-cs"/>
                </a:defRPr>
              </a:lvl2pPr>
              <a:lvl3pPr marL="922338" indent="0" algn="l" defTabSz="1219170" rtl="0" eaLnBrk="1" latinLnBrk="0" hangingPunct="1">
                <a:lnSpc>
                  <a:spcPct val="110000"/>
                </a:lnSpc>
                <a:spcBef>
                  <a:spcPts val="400"/>
                </a:spcBef>
                <a:spcAft>
                  <a:spcPts val="600"/>
                </a:spcAft>
                <a:buClrTx/>
                <a:buSzPct val="100000"/>
                <a:buFont typeface="Arial" panose="020B0604020202020204" pitchFamily="34" charset="0"/>
                <a:buNone/>
                <a:tabLst/>
                <a:defRPr lang="en-US" sz="2200" i="1" kern="1200" dirty="0" smtClean="0">
                  <a:solidFill>
                    <a:schemeClr val="tx1"/>
                  </a:solidFill>
                  <a:latin typeface="+mj-lt"/>
                  <a:ea typeface="+mn-ea"/>
                  <a:cs typeface="+mn-cs"/>
                </a:defRPr>
              </a:lvl3pPr>
              <a:lvl4pPr marL="1603375" indent="-133350" algn="l" defTabSz="1219170" rtl="0" eaLnBrk="1" latinLnBrk="0" hangingPunct="1">
                <a:lnSpc>
                  <a:spcPct val="110000"/>
                </a:lnSpc>
                <a:spcBef>
                  <a:spcPts val="200"/>
                </a:spcBef>
                <a:spcAft>
                  <a:spcPts val="200"/>
                </a:spcAft>
                <a:buClrTx/>
                <a:buSzPct val="100000"/>
                <a:buFont typeface="Arial" panose="020B0604020202020204" pitchFamily="34" charset="0"/>
                <a:buChar char="◦"/>
                <a:tabLst/>
                <a:defRPr lang="en-US" sz="1800" kern="1200" baseline="0" dirty="0" smtClean="0">
                  <a:solidFill>
                    <a:schemeClr val="tx1"/>
                  </a:solidFill>
                  <a:latin typeface="+mj-lt"/>
                  <a:ea typeface="+mn-ea"/>
                  <a:cs typeface="+mn-cs"/>
                </a:defRPr>
              </a:lvl4pPr>
              <a:lvl5pPr marL="1778000" indent="0" algn="l" defTabSz="1064657" rtl="0" eaLnBrk="1" latinLnBrk="0" hangingPunct="1">
                <a:lnSpc>
                  <a:spcPct val="110000"/>
                </a:lnSpc>
                <a:spcBef>
                  <a:spcPts val="200"/>
                </a:spcBef>
                <a:spcAft>
                  <a:spcPts val="200"/>
                </a:spcAft>
                <a:buClrTx/>
                <a:buSzPct val="100000"/>
                <a:buFont typeface="Arial" panose="020B0604020202020204" pitchFamily="34" charset="0"/>
                <a:buNone/>
                <a:tabLst/>
                <a:defRPr lang="en-US" sz="1800" kern="1200" baseline="0" dirty="0" smtClean="0">
                  <a:solidFill>
                    <a:schemeClr val="tx1"/>
                  </a:solidFill>
                  <a:latin typeface="+mj-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indent="0" algn="ctr">
                <a:spcBef>
                  <a:spcPts val="0"/>
                </a:spcBef>
                <a:spcAft>
                  <a:spcPts val="0"/>
                </a:spcAft>
                <a:buNone/>
              </a:pPr>
              <a:r>
                <a:rPr lang="en-US" sz="2000" i="1"/>
                <a:t>Quality-controlled publications (n=70)</a:t>
              </a:r>
              <a:endParaRPr lang="en-US" sz="1600" i="1"/>
            </a:p>
          </p:txBody>
        </p:sp>
        <p:pic>
          <p:nvPicPr>
            <p:cNvPr id="18" name="Graphic 17" descr="Filter with solid fill">
              <a:extLst>
                <a:ext uri="{FF2B5EF4-FFF2-40B4-BE49-F238E27FC236}">
                  <a16:creationId xmlns:a16="http://schemas.microsoft.com/office/drawing/2014/main" id="{AE8CF828-E497-89E2-3F08-99EBF98B37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14547" y="2393046"/>
              <a:ext cx="1800447" cy="1800447"/>
            </a:xfrm>
            <a:prstGeom prst="rect">
              <a:avLst/>
            </a:prstGeom>
          </p:spPr>
        </p:pic>
        <p:sp>
          <p:nvSpPr>
            <p:cNvPr id="8" name="TextBox 7">
              <a:extLst>
                <a:ext uri="{FF2B5EF4-FFF2-40B4-BE49-F238E27FC236}">
                  <a16:creationId xmlns:a16="http://schemas.microsoft.com/office/drawing/2014/main" id="{04F6A08F-7E98-1E8B-4E5C-292CEC5BCAB0}"/>
                </a:ext>
              </a:extLst>
            </p:cNvPr>
            <p:cNvSpPr txBox="1"/>
            <p:nvPr/>
          </p:nvSpPr>
          <p:spPr>
            <a:xfrm>
              <a:off x="4829725" y="4382698"/>
              <a:ext cx="2570090" cy="523220"/>
            </a:xfrm>
            <a:prstGeom prst="rect">
              <a:avLst/>
            </a:prstGeom>
            <a:noFill/>
          </p:spPr>
          <p:txBody>
            <a:bodyPr wrap="square">
              <a:spAutoFit/>
            </a:bodyPr>
            <a:lstStyle/>
            <a:p>
              <a:pPr marL="0" indent="0" algn="ctr">
                <a:spcBef>
                  <a:spcPts val="0"/>
                </a:spcBef>
                <a:spcAft>
                  <a:spcPts val="0"/>
                </a:spcAft>
                <a:buNone/>
              </a:pPr>
              <a:r>
                <a:rPr lang="en-US" sz="2800" b="1"/>
                <a:t>Data Curation</a:t>
              </a:r>
            </a:p>
          </p:txBody>
        </p:sp>
      </p:grpSp>
      <p:sp>
        <p:nvSpPr>
          <p:cNvPr id="10" name="TextBox 9">
            <a:extLst>
              <a:ext uri="{FF2B5EF4-FFF2-40B4-BE49-F238E27FC236}">
                <a16:creationId xmlns:a16="http://schemas.microsoft.com/office/drawing/2014/main" id="{13365D5F-7BB2-9829-A1BB-AD1E554567E3}"/>
              </a:ext>
            </a:extLst>
          </p:cNvPr>
          <p:cNvSpPr txBox="1"/>
          <p:nvPr/>
        </p:nvSpPr>
        <p:spPr>
          <a:xfrm>
            <a:off x="8702991" y="3669775"/>
            <a:ext cx="2875635" cy="523220"/>
          </a:xfrm>
          <a:prstGeom prst="rect">
            <a:avLst/>
          </a:prstGeom>
          <a:noFill/>
        </p:spPr>
        <p:txBody>
          <a:bodyPr wrap="square">
            <a:spAutoFit/>
          </a:bodyPr>
          <a:lstStyle/>
          <a:p>
            <a:pPr marL="0" indent="0" algn="ctr">
              <a:spcBef>
                <a:spcPts val="0"/>
              </a:spcBef>
              <a:spcAft>
                <a:spcPts val="0"/>
              </a:spcAft>
              <a:buNone/>
            </a:pPr>
            <a:r>
              <a:rPr lang="en-US" sz="2800" b="1"/>
              <a:t>Network Analysis</a:t>
            </a:r>
          </a:p>
        </p:txBody>
      </p:sp>
    </p:spTree>
    <p:extLst>
      <p:ext uri="{BB962C8B-B14F-4D97-AF65-F5344CB8AC3E}">
        <p14:creationId xmlns:p14="http://schemas.microsoft.com/office/powerpoint/2010/main" val="38988526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13391C10-318D-2F35-2D7A-DFE37AEA068D}"/>
              </a:ext>
            </a:extLst>
          </p:cNvPr>
          <p:cNvSpPr txBox="1">
            <a:spLocks/>
          </p:cNvSpPr>
          <p:nvPr/>
        </p:nvSpPr>
        <p:spPr>
          <a:xfrm>
            <a:off x="182880" y="182880"/>
            <a:ext cx="11402568" cy="732619"/>
          </a:xfrm>
          <a:prstGeom prst="rect">
            <a:avLst/>
          </a:prstGeom>
        </p:spPr>
        <p:txBody>
          <a:bodyPr/>
          <a:lstStyle>
            <a:lvl1pPr algn="l" defTabSz="1219170" rtl="0" eaLnBrk="1" latinLnBrk="0" hangingPunct="1">
              <a:lnSpc>
                <a:spcPct val="93000"/>
              </a:lnSpc>
              <a:spcBef>
                <a:spcPct val="0"/>
              </a:spcBef>
              <a:buNone/>
              <a:defRPr sz="3400" b="1" kern="1200">
                <a:solidFill>
                  <a:srgbClr val="474D57"/>
                </a:solidFill>
                <a:latin typeface="+mj-lt"/>
                <a:ea typeface="+mj-ea"/>
                <a:cs typeface="+mj-cs"/>
              </a:defRPr>
            </a:lvl1pPr>
          </a:lstStyle>
          <a:p>
            <a:r>
              <a:rPr lang="en-US" dirty="0"/>
              <a:t>Results: </a:t>
            </a:r>
            <a:r>
              <a:rPr lang="en-US" b="0" dirty="0"/>
              <a:t>28 clusters</a:t>
            </a:r>
          </a:p>
        </p:txBody>
      </p:sp>
      <p:grpSp>
        <p:nvGrpSpPr>
          <p:cNvPr id="8" name="Group 7">
            <a:extLst>
              <a:ext uri="{FF2B5EF4-FFF2-40B4-BE49-F238E27FC236}">
                <a16:creationId xmlns:a16="http://schemas.microsoft.com/office/drawing/2014/main" id="{856CC4F1-6EBD-2FF0-025F-A46A0371298F}"/>
              </a:ext>
            </a:extLst>
          </p:cNvPr>
          <p:cNvGrpSpPr/>
          <p:nvPr/>
        </p:nvGrpSpPr>
        <p:grpSpPr>
          <a:xfrm>
            <a:off x="4039301" y="0"/>
            <a:ext cx="8577072" cy="6858000"/>
            <a:chOff x="4039301" y="0"/>
            <a:chExt cx="8577072" cy="6858000"/>
          </a:xfrm>
        </p:grpSpPr>
        <p:pic>
          <p:nvPicPr>
            <p:cNvPr id="4" name="Picture 3">
              <a:extLst>
                <a:ext uri="{FF2B5EF4-FFF2-40B4-BE49-F238E27FC236}">
                  <a16:creationId xmlns:a16="http://schemas.microsoft.com/office/drawing/2014/main" id="{94D4F044-8D6F-6610-829F-39FD6806B2F8}"/>
                </a:ext>
              </a:extLst>
            </p:cNvPr>
            <p:cNvPicPr>
              <a:picLocks noChangeAspect="1"/>
            </p:cNvPicPr>
            <p:nvPr/>
          </p:nvPicPr>
          <p:blipFill>
            <a:blip r:embed="rId3"/>
            <a:srcRect/>
            <a:stretch/>
          </p:blipFill>
          <p:spPr>
            <a:xfrm>
              <a:off x="4039301" y="0"/>
              <a:ext cx="8577072" cy="6858000"/>
            </a:xfrm>
            <a:prstGeom prst="rect">
              <a:avLst/>
            </a:prstGeom>
          </p:spPr>
        </p:pic>
        <p:sp>
          <p:nvSpPr>
            <p:cNvPr id="7" name="Oval 6">
              <a:extLst>
                <a:ext uri="{FF2B5EF4-FFF2-40B4-BE49-F238E27FC236}">
                  <a16:creationId xmlns:a16="http://schemas.microsoft.com/office/drawing/2014/main" id="{A74F0321-96DD-7FDB-5B85-3D4335A6DA7A}"/>
                </a:ext>
              </a:extLst>
            </p:cNvPr>
            <p:cNvSpPr/>
            <p:nvPr/>
          </p:nvSpPr>
          <p:spPr bwMode="gray">
            <a:xfrm>
              <a:off x="5594888" y="3812583"/>
              <a:ext cx="2464231" cy="2185261"/>
            </a:xfrm>
            <a:prstGeom prst="ellipse">
              <a:avLst/>
            </a:prstGeom>
            <a:noFill/>
            <a:ln>
              <a:solidFill>
                <a:schemeClr val="accent5"/>
              </a:solidFill>
              <a:headEnd/>
              <a:tailEnd/>
            </a:ln>
          </p:spPr>
          <p:style>
            <a:lnRef idx="2">
              <a:schemeClr val="accent6"/>
            </a:lnRef>
            <a:fillRef idx="1">
              <a:schemeClr val="lt1"/>
            </a:fillRef>
            <a:effectRef idx="0">
              <a:schemeClr val="accent6"/>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grpSp>
    </p:spTree>
    <p:extLst>
      <p:ext uri="{BB962C8B-B14F-4D97-AF65-F5344CB8AC3E}">
        <p14:creationId xmlns:p14="http://schemas.microsoft.com/office/powerpoint/2010/main" val="246566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A5464-8D3A-466A-87F6-D02BCF9A20DD}"/>
              </a:ext>
            </a:extLst>
          </p:cNvPr>
          <p:cNvPicPr>
            <a:picLocks noChangeAspect="1"/>
          </p:cNvPicPr>
          <p:nvPr/>
        </p:nvPicPr>
        <p:blipFill>
          <a:blip r:embed="rId3"/>
          <a:stretch>
            <a:fillRect/>
          </a:stretch>
        </p:blipFill>
        <p:spPr>
          <a:xfrm>
            <a:off x="1100694" y="566562"/>
            <a:ext cx="11091306" cy="5724876"/>
          </a:xfrm>
          <a:prstGeom prst="rect">
            <a:avLst/>
          </a:prstGeom>
        </p:spPr>
      </p:pic>
      <p:sp>
        <p:nvSpPr>
          <p:cNvPr id="5" name="Title 3">
            <a:extLst>
              <a:ext uri="{FF2B5EF4-FFF2-40B4-BE49-F238E27FC236}">
                <a16:creationId xmlns:a16="http://schemas.microsoft.com/office/drawing/2014/main" id="{129E7564-A2F9-C4D9-1C70-4E8112DCADC7}"/>
              </a:ext>
            </a:extLst>
          </p:cNvPr>
          <p:cNvSpPr txBox="1">
            <a:spLocks/>
          </p:cNvSpPr>
          <p:nvPr/>
        </p:nvSpPr>
        <p:spPr>
          <a:xfrm>
            <a:off x="182880" y="182880"/>
            <a:ext cx="11033759" cy="732619"/>
          </a:xfrm>
          <a:prstGeom prst="rect">
            <a:avLst/>
          </a:prstGeom>
        </p:spPr>
        <p:txBody>
          <a:bodyPr/>
          <a:lstStyle>
            <a:lvl1pPr algn="l" defTabSz="1219170" rtl="0" eaLnBrk="1" latinLnBrk="0" hangingPunct="1">
              <a:lnSpc>
                <a:spcPct val="93000"/>
              </a:lnSpc>
              <a:spcBef>
                <a:spcPct val="0"/>
              </a:spcBef>
              <a:buNone/>
              <a:defRPr sz="3400" b="1" kern="1200">
                <a:solidFill>
                  <a:srgbClr val="474D57"/>
                </a:solidFill>
                <a:latin typeface="+mj-lt"/>
                <a:ea typeface="+mj-ea"/>
                <a:cs typeface="+mj-cs"/>
              </a:defRPr>
            </a:lvl1pPr>
          </a:lstStyle>
          <a:p>
            <a:r>
              <a:rPr lang="en-US" i="1" dirty="0"/>
              <a:t>Results: </a:t>
            </a:r>
            <a:r>
              <a:rPr lang="en-US" b="0" dirty="0"/>
              <a:t>A</a:t>
            </a:r>
            <a:r>
              <a:rPr lang="en-US" b="0" i="1" dirty="0"/>
              <a:t> </a:t>
            </a:r>
            <a:r>
              <a:rPr lang="en-US" b="0" dirty="0"/>
              <a:t>Deep Dive Example </a:t>
            </a:r>
          </a:p>
        </p:txBody>
      </p:sp>
    </p:spTree>
    <p:extLst>
      <p:ext uri="{BB962C8B-B14F-4D97-AF65-F5344CB8AC3E}">
        <p14:creationId xmlns:p14="http://schemas.microsoft.com/office/powerpoint/2010/main" val="136009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C4F8EA-1A26-1255-1630-236D0E2C1E28}"/>
              </a:ext>
            </a:extLst>
          </p:cNvPr>
          <p:cNvSpPr>
            <a:spLocks noGrp="1"/>
          </p:cNvSpPr>
          <p:nvPr>
            <p:ph type="title"/>
          </p:nvPr>
        </p:nvSpPr>
        <p:spPr/>
        <p:txBody>
          <a:bodyPr/>
          <a:lstStyle/>
          <a:p>
            <a:r>
              <a:rPr lang="en-US" b="1" i="1" dirty="0"/>
              <a:t>Degree</a:t>
            </a:r>
            <a:r>
              <a:rPr lang="en-US" b="1" dirty="0"/>
              <a:t>: </a:t>
            </a:r>
            <a:r>
              <a:rPr lang="en-US" b="0" dirty="0"/>
              <a:t># of direct connections</a:t>
            </a:r>
          </a:p>
        </p:txBody>
      </p:sp>
      <p:sp>
        <p:nvSpPr>
          <p:cNvPr id="4" name="TextBox 3">
            <a:extLst>
              <a:ext uri="{FF2B5EF4-FFF2-40B4-BE49-F238E27FC236}">
                <a16:creationId xmlns:a16="http://schemas.microsoft.com/office/drawing/2014/main" id="{E89ACE40-0A39-4064-AAEC-BB26394E7716}"/>
              </a:ext>
            </a:extLst>
          </p:cNvPr>
          <p:cNvSpPr txBox="1"/>
          <p:nvPr/>
        </p:nvSpPr>
        <p:spPr>
          <a:xfrm>
            <a:off x="944830" y="2428497"/>
            <a:ext cx="5151170" cy="2882840"/>
          </a:xfrm>
          <a:prstGeom prst="rect">
            <a:avLst/>
          </a:prstGeom>
          <a:noFill/>
        </p:spPr>
        <p:txBody>
          <a:bodyPr vert="horz" wrap="square" lIns="0" tIns="0" rIns="0" bIns="0" rtlCol="0" anchor="t">
            <a:spAutoFit/>
          </a:bodyPr>
          <a:lstStyle/>
          <a:p>
            <a:pPr algn="ctr">
              <a:spcBef>
                <a:spcPts val="200"/>
              </a:spcBef>
              <a:buSzPct val="100000"/>
            </a:pPr>
            <a:r>
              <a:rPr lang="en-US" sz="3200" dirty="0">
                <a:solidFill>
                  <a:schemeClr val="tx1">
                    <a:lumMod val="75000"/>
                  </a:schemeClr>
                </a:solidFill>
              </a:rPr>
              <a:t>Researchers collaborated with </a:t>
            </a:r>
            <a:br>
              <a:rPr lang="en-US" sz="3200" dirty="0">
                <a:solidFill>
                  <a:schemeClr val="tx1">
                    <a:lumMod val="75000"/>
                  </a:schemeClr>
                </a:solidFill>
              </a:rPr>
            </a:br>
            <a:r>
              <a:rPr lang="en-US" sz="3200" dirty="0">
                <a:solidFill>
                  <a:schemeClr val="tx1">
                    <a:lumMod val="75000"/>
                  </a:schemeClr>
                </a:solidFill>
              </a:rPr>
              <a:t>a median of </a:t>
            </a:r>
          </a:p>
          <a:p>
            <a:pPr algn="ctr">
              <a:buSzPct val="100000"/>
            </a:pPr>
            <a:r>
              <a:rPr lang="en-US" sz="8800" dirty="0">
                <a:solidFill>
                  <a:srgbClr val="9DC858"/>
                </a:solidFill>
              </a:rPr>
              <a:t>11</a:t>
            </a:r>
          </a:p>
          <a:p>
            <a:pPr algn="ctr">
              <a:spcBef>
                <a:spcPts val="200"/>
              </a:spcBef>
              <a:buSzPct val="100000"/>
            </a:pPr>
            <a:r>
              <a:rPr lang="en-US" sz="3200" dirty="0">
                <a:solidFill>
                  <a:schemeClr val="tx1">
                    <a:lumMod val="75000"/>
                  </a:schemeClr>
                </a:solidFill>
              </a:rPr>
              <a:t>other authors</a:t>
            </a:r>
          </a:p>
        </p:txBody>
      </p:sp>
      <p:sp>
        <p:nvSpPr>
          <p:cNvPr id="26" name="TextBox 25">
            <a:extLst>
              <a:ext uri="{FF2B5EF4-FFF2-40B4-BE49-F238E27FC236}">
                <a16:creationId xmlns:a16="http://schemas.microsoft.com/office/drawing/2014/main" id="{65EC7324-8E13-432F-B6E3-EAC9131E3FAB}"/>
              </a:ext>
            </a:extLst>
          </p:cNvPr>
          <p:cNvSpPr txBox="1"/>
          <p:nvPr/>
        </p:nvSpPr>
        <p:spPr>
          <a:xfrm>
            <a:off x="7060693" y="5363175"/>
            <a:ext cx="3221784" cy="553998"/>
          </a:xfrm>
          <a:prstGeom prst="rect">
            <a:avLst/>
          </a:prstGeom>
          <a:noFill/>
        </p:spPr>
        <p:txBody>
          <a:bodyPr vert="horz" wrap="square" lIns="0" tIns="0" rIns="0" bIns="0" rtlCol="0" anchor="t">
            <a:spAutoFit/>
          </a:bodyPr>
          <a:lstStyle/>
          <a:p>
            <a:pPr algn="ctr">
              <a:spcBef>
                <a:spcPts val="200"/>
              </a:spcBef>
              <a:buSzPct val="100000"/>
            </a:pPr>
            <a:r>
              <a:rPr lang="en-US"/>
              <a:t>Fig. 3 Author X and Authors 1-11 are co-authors</a:t>
            </a:r>
          </a:p>
        </p:txBody>
      </p:sp>
      <p:sp>
        <p:nvSpPr>
          <p:cNvPr id="21" name="Oval 20">
            <a:extLst>
              <a:ext uri="{FF2B5EF4-FFF2-40B4-BE49-F238E27FC236}">
                <a16:creationId xmlns:a16="http://schemas.microsoft.com/office/drawing/2014/main" id="{D13189C3-175B-7B81-01CE-BB907266D48F}"/>
              </a:ext>
            </a:extLst>
          </p:cNvPr>
          <p:cNvSpPr/>
          <p:nvPr/>
        </p:nvSpPr>
        <p:spPr bwMode="gray">
          <a:xfrm>
            <a:off x="9428641" y="1792662"/>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17" name="Oval 16">
            <a:extLst>
              <a:ext uri="{FF2B5EF4-FFF2-40B4-BE49-F238E27FC236}">
                <a16:creationId xmlns:a16="http://schemas.microsoft.com/office/drawing/2014/main" id="{CE929ACA-4B8F-F270-60A1-E00870DC4701}"/>
              </a:ext>
            </a:extLst>
          </p:cNvPr>
          <p:cNvSpPr/>
          <p:nvPr/>
        </p:nvSpPr>
        <p:spPr bwMode="gray">
          <a:xfrm>
            <a:off x="10290501" y="3164721"/>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cxnSp>
        <p:nvCxnSpPr>
          <p:cNvPr id="16" name="Straight Connector 15">
            <a:extLst>
              <a:ext uri="{FF2B5EF4-FFF2-40B4-BE49-F238E27FC236}">
                <a16:creationId xmlns:a16="http://schemas.microsoft.com/office/drawing/2014/main" id="{E5F77D03-A3F1-C21F-F1D4-AD080892DA24}"/>
              </a:ext>
            </a:extLst>
          </p:cNvPr>
          <p:cNvCxnSpPr>
            <a:cxnSpLocks/>
            <a:stCxn id="3" idx="7"/>
            <a:endCxn id="36" idx="3"/>
          </p:cNvCxnSpPr>
          <p:nvPr/>
        </p:nvCxnSpPr>
        <p:spPr>
          <a:xfrm flipV="1">
            <a:off x="9006677" y="2668232"/>
            <a:ext cx="1150631" cy="550053"/>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C91626-DB15-ED39-7985-86A0267939C6}"/>
              </a:ext>
            </a:extLst>
          </p:cNvPr>
          <p:cNvCxnSpPr>
            <a:cxnSpLocks/>
            <a:stCxn id="3" idx="7"/>
            <a:endCxn id="21" idx="3"/>
          </p:cNvCxnSpPr>
          <p:nvPr/>
        </p:nvCxnSpPr>
        <p:spPr>
          <a:xfrm flipV="1">
            <a:off x="9006677" y="2104858"/>
            <a:ext cx="475528" cy="1113427"/>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681D66-C52F-54B6-BAF7-149844FD7A8E}"/>
              </a:ext>
            </a:extLst>
          </p:cNvPr>
          <p:cNvCxnSpPr>
            <a:cxnSpLocks/>
            <a:stCxn id="3" idx="5"/>
            <a:endCxn id="32" idx="1"/>
          </p:cNvCxnSpPr>
          <p:nvPr/>
        </p:nvCxnSpPr>
        <p:spPr>
          <a:xfrm>
            <a:off x="9006677" y="3476917"/>
            <a:ext cx="1150631" cy="532482"/>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BA47BE-013D-4DA9-7E50-E3E537468CB2}"/>
              </a:ext>
            </a:extLst>
          </p:cNvPr>
          <p:cNvCxnSpPr>
            <a:cxnSpLocks/>
            <a:stCxn id="3" idx="4"/>
            <a:endCxn id="46" idx="0"/>
          </p:cNvCxnSpPr>
          <p:nvPr/>
        </p:nvCxnSpPr>
        <p:spPr>
          <a:xfrm>
            <a:off x="8877361" y="3530481"/>
            <a:ext cx="29720" cy="1216469"/>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D1D26F-5555-CBB6-781A-195FC83ECC1D}"/>
              </a:ext>
            </a:extLst>
          </p:cNvPr>
          <p:cNvCxnSpPr>
            <a:cxnSpLocks/>
            <a:stCxn id="3" idx="5"/>
            <a:endCxn id="42" idx="1"/>
          </p:cNvCxnSpPr>
          <p:nvPr/>
        </p:nvCxnSpPr>
        <p:spPr>
          <a:xfrm>
            <a:off x="9006677" y="3476917"/>
            <a:ext cx="605295" cy="1052871"/>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A2B34FF-0223-DC86-F076-1E3461128F86}"/>
              </a:ext>
            </a:extLst>
          </p:cNvPr>
          <p:cNvSpPr/>
          <p:nvPr/>
        </p:nvSpPr>
        <p:spPr bwMode="gray">
          <a:xfrm>
            <a:off x="10103744" y="3955835"/>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sp>
        <p:nvSpPr>
          <p:cNvPr id="34" name="Oval 33">
            <a:extLst>
              <a:ext uri="{FF2B5EF4-FFF2-40B4-BE49-F238E27FC236}">
                <a16:creationId xmlns:a16="http://schemas.microsoft.com/office/drawing/2014/main" id="{AF54E571-7F48-41FD-BF1A-7FAA07B55315}"/>
              </a:ext>
            </a:extLst>
          </p:cNvPr>
          <p:cNvSpPr/>
          <p:nvPr/>
        </p:nvSpPr>
        <p:spPr bwMode="gray">
          <a:xfrm>
            <a:off x="7961136" y="4476224"/>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7</a:t>
            </a:r>
          </a:p>
        </p:txBody>
      </p:sp>
      <p:sp>
        <p:nvSpPr>
          <p:cNvPr id="36" name="Oval 35">
            <a:extLst>
              <a:ext uri="{FF2B5EF4-FFF2-40B4-BE49-F238E27FC236}">
                <a16:creationId xmlns:a16="http://schemas.microsoft.com/office/drawing/2014/main" id="{AF302602-3506-CC6D-8AC7-41E5E4F5F59B}"/>
              </a:ext>
            </a:extLst>
          </p:cNvPr>
          <p:cNvSpPr/>
          <p:nvPr/>
        </p:nvSpPr>
        <p:spPr bwMode="gray">
          <a:xfrm>
            <a:off x="10103744" y="2356036"/>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8" name="Oval 37">
            <a:extLst>
              <a:ext uri="{FF2B5EF4-FFF2-40B4-BE49-F238E27FC236}">
                <a16:creationId xmlns:a16="http://schemas.microsoft.com/office/drawing/2014/main" id="{EE063AAC-F075-9D6E-9F5D-7EDE93B2C114}"/>
              </a:ext>
            </a:extLst>
          </p:cNvPr>
          <p:cNvSpPr/>
          <p:nvPr/>
        </p:nvSpPr>
        <p:spPr bwMode="gray">
          <a:xfrm>
            <a:off x="7300455" y="2356036"/>
            <a:ext cx="45720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solidFill>
                  <a:schemeClr val="bg1"/>
                </a:solidFill>
              </a:rPr>
              <a:t>10</a:t>
            </a:r>
          </a:p>
        </p:txBody>
      </p:sp>
      <p:sp>
        <p:nvSpPr>
          <p:cNvPr id="40" name="Oval 39">
            <a:extLst>
              <a:ext uri="{FF2B5EF4-FFF2-40B4-BE49-F238E27FC236}">
                <a16:creationId xmlns:a16="http://schemas.microsoft.com/office/drawing/2014/main" id="{ECD60698-4FF9-A9D5-2CF6-593BB9238C71}"/>
              </a:ext>
            </a:extLst>
          </p:cNvPr>
          <p:cNvSpPr/>
          <p:nvPr/>
        </p:nvSpPr>
        <p:spPr bwMode="gray">
          <a:xfrm>
            <a:off x="7346175" y="3973406"/>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8</a:t>
            </a:r>
          </a:p>
        </p:txBody>
      </p:sp>
      <p:sp>
        <p:nvSpPr>
          <p:cNvPr id="42" name="Oval 41">
            <a:extLst>
              <a:ext uri="{FF2B5EF4-FFF2-40B4-BE49-F238E27FC236}">
                <a16:creationId xmlns:a16="http://schemas.microsoft.com/office/drawing/2014/main" id="{35B3AD21-9546-804B-DBE5-CEFDD6271B49}"/>
              </a:ext>
            </a:extLst>
          </p:cNvPr>
          <p:cNvSpPr/>
          <p:nvPr/>
        </p:nvSpPr>
        <p:spPr bwMode="gray">
          <a:xfrm>
            <a:off x="9558408" y="4476224"/>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5</a:t>
            </a:r>
          </a:p>
        </p:txBody>
      </p:sp>
      <p:sp>
        <p:nvSpPr>
          <p:cNvPr id="44" name="Oval 43">
            <a:extLst>
              <a:ext uri="{FF2B5EF4-FFF2-40B4-BE49-F238E27FC236}">
                <a16:creationId xmlns:a16="http://schemas.microsoft.com/office/drawing/2014/main" id="{A460CDC3-95EE-CEC6-B4E6-FEA5E6389AA8}"/>
              </a:ext>
            </a:extLst>
          </p:cNvPr>
          <p:cNvSpPr/>
          <p:nvPr/>
        </p:nvSpPr>
        <p:spPr bwMode="gray">
          <a:xfrm>
            <a:off x="7105366" y="3164721"/>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9</a:t>
            </a:r>
          </a:p>
        </p:txBody>
      </p:sp>
      <p:sp>
        <p:nvSpPr>
          <p:cNvPr id="46" name="Oval 45">
            <a:extLst>
              <a:ext uri="{FF2B5EF4-FFF2-40B4-BE49-F238E27FC236}">
                <a16:creationId xmlns:a16="http://schemas.microsoft.com/office/drawing/2014/main" id="{6D39EA54-25B9-CCE5-5FEB-B48D17C99D4A}"/>
              </a:ext>
            </a:extLst>
          </p:cNvPr>
          <p:cNvSpPr/>
          <p:nvPr/>
        </p:nvSpPr>
        <p:spPr bwMode="gray">
          <a:xfrm>
            <a:off x="8724201" y="4746950"/>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6</a:t>
            </a:r>
          </a:p>
        </p:txBody>
      </p:sp>
      <p:sp>
        <p:nvSpPr>
          <p:cNvPr id="48" name="Oval 47">
            <a:extLst>
              <a:ext uri="{FF2B5EF4-FFF2-40B4-BE49-F238E27FC236}">
                <a16:creationId xmlns:a16="http://schemas.microsoft.com/office/drawing/2014/main" id="{E7450710-D58B-0AE7-B2B0-5557635180F6}"/>
              </a:ext>
            </a:extLst>
          </p:cNvPr>
          <p:cNvSpPr/>
          <p:nvPr/>
        </p:nvSpPr>
        <p:spPr bwMode="gray">
          <a:xfrm>
            <a:off x="7915416" y="1792662"/>
            <a:ext cx="45720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solidFill>
                  <a:schemeClr val="bg1"/>
                </a:solidFill>
              </a:rPr>
              <a:t>11</a:t>
            </a:r>
          </a:p>
        </p:txBody>
      </p:sp>
      <p:sp>
        <p:nvSpPr>
          <p:cNvPr id="3" name="Oval 2">
            <a:extLst>
              <a:ext uri="{FF2B5EF4-FFF2-40B4-BE49-F238E27FC236}">
                <a16:creationId xmlns:a16="http://schemas.microsoft.com/office/drawing/2014/main" id="{04FA7AFF-E2AF-0006-0DE5-07945BEFE78D}"/>
              </a:ext>
            </a:extLst>
          </p:cNvPr>
          <p:cNvSpPr/>
          <p:nvPr/>
        </p:nvSpPr>
        <p:spPr bwMode="gray">
          <a:xfrm>
            <a:off x="8694481" y="3164721"/>
            <a:ext cx="365760" cy="365760"/>
          </a:xfrm>
          <a:prstGeom prst="ellipse">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X</a:t>
            </a:r>
          </a:p>
        </p:txBody>
      </p:sp>
      <p:cxnSp>
        <p:nvCxnSpPr>
          <p:cNvPr id="27" name="Straight Connector 26">
            <a:extLst>
              <a:ext uri="{FF2B5EF4-FFF2-40B4-BE49-F238E27FC236}">
                <a16:creationId xmlns:a16="http://schemas.microsoft.com/office/drawing/2014/main" id="{7F6C7630-35C8-67E6-A226-7B1F18211E7A}"/>
              </a:ext>
            </a:extLst>
          </p:cNvPr>
          <p:cNvCxnSpPr>
            <a:cxnSpLocks/>
            <a:stCxn id="3" idx="6"/>
            <a:endCxn id="17" idx="2"/>
          </p:cNvCxnSpPr>
          <p:nvPr/>
        </p:nvCxnSpPr>
        <p:spPr>
          <a:xfrm>
            <a:off x="9060241" y="3347601"/>
            <a:ext cx="1230260" cy="0"/>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CE24377-1325-2B5B-6548-7ADF3323F530}"/>
              </a:ext>
            </a:extLst>
          </p:cNvPr>
          <p:cNvCxnSpPr>
            <a:cxnSpLocks/>
            <a:stCxn id="3" idx="3"/>
            <a:endCxn id="34" idx="7"/>
          </p:cNvCxnSpPr>
          <p:nvPr/>
        </p:nvCxnSpPr>
        <p:spPr>
          <a:xfrm flipH="1">
            <a:off x="8273332" y="3476917"/>
            <a:ext cx="474713" cy="1052871"/>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3DD2BD0-BFBB-780D-ED61-B15A326B2DD9}"/>
              </a:ext>
            </a:extLst>
          </p:cNvPr>
          <p:cNvCxnSpPr>
            <a:cxnSpLocks/>
            <a:stCxn id="3" idx="2"/>
            <a:endCxn id="44" idx="6"/>
          </p:cNvCxnSpPr>
          <p:nvPr/>
        </p:nvCxnSpPr>
        <p:spPr>
          <a:xfrm flipH="1">
            <a:off x="7471126" y="3347601"/>
            <a:ext cx="1223355" cy="0"/>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F3AC11-F75D-0ED3-A9BB-057762559250}"/>
              </a:ext>
            </a:extLst>
          </p:cNvPr>
          <p:cNvCxnSpPr>
            <a:cxnSpLocks/>
            <a:stCxn id="3" idx="3"/>
            <a:endCxn id="40" idx="7"/>
          </p:cNvCxnSpPr>
          <p:nvPr/>
        </p:nvCxnSpPr>
        <p:spPr>
          <a:xfrm flipH="1">
            <a:off x="7658371" y="3476917"/>
            <a:ext cx="1089674" cy="550053"/>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A4F419B-D61E-C34A-BB6F-00BAC402538C}"/>
              </a:ext>
            </a:extLst>
          </p:cNvPr>
          <p:cNvCxnSpPr>
            <a:cxnSpLocks/>
            <a:stCxn id="38" idx="5"/>
            <a:endCxn id="3" idx="1"/>
          </p:cNvCxnSpPr>
          <p:nvPr/>
        </p:nvCxnSpPr>
        <p:spPr>
          <a:xfrm>
            <a:off x="7690700" y="2668232"/>
            <a:ext cx="1057345" cy="550053"/>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C688800-3EBE-4928-ABDB-AA8FD7156BAA}"/>
              </a:ext>
            </a:extLst>
          </p:cNvPr>
          <p:cNvCxnSpPr>
            <a:cxnSpLocks/>
            <a:stCxn id="48" idx="4"/>
            <a:endCxn id="3" idx="1"/>
          </p:cNvCxnSpPr>
          <p:nvPr/>
        </p:nvCxnSpPr>
        <p:spPr>
          <a:xfrm>
            <a:off x="8144016" y="2158422"/>
            <a:ext cx="604029" cy="1059863"/>
          </a:xfrm>
          <a:prstGeom prst="line">
            <a:avLst/>
          </a:prstGeom>
          <a:ln w="28575">
            <a:solidFill>
              <a:srgbClr val="97999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0890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ACCC2A-7252-0357-E7C8-FE49244CFE40}"/>
              </a:ext>
            </a:extLst>
          </p:cNvPr>
          <p:cNvPicPr>
            <a:picLocks noChangeAspect="1"/>
          </p:cNvPicPr>
          <p:nvPr/>
        </p:nvPicPr>
        <p:blipFill>
          <a:blip r:embed="rId3"/>
          <a:stretch>
            <a:fillRect/>
          </a:stretch>
        </p:blipFill>
        <p:spPr>
          <a:xfrm>
            <a:off x="4136088" y="0"/>
            <a:ext cx="7994952" cy="6858000"/>
          </a:xfrm>
          <a:prstGeom prst="rect">
            <a:avLst/>
          </a:prstGeom>
        </p:spPr>
      </p:pic>
      <p:sp>
        <p:nvSpPr>
          <p:cNvPr id="5" name="Title 6">
            <a:extLst>
              <a:ext uri="{FF2B5EF4-FFF2-40B4-BE49-F238E27FC236}">
                <a16:creationId xmlns:a16="http://schemas.microsoft.com/office/drawing/2014/main" id="{90FB95FE-C9E8-275A-3BE3-18C363222F0D}"/>
              </a:ext>
            </a:extLst>
          </p:cNvPr>
          <p:cNvSpPr txBox="1">
            <a:spLocks/>
          </p:cNvSpPr>
          <p:nvPr/>
        </p:nvSpPr>
        <p:spPr>
          <a:xfrm>
            <a:off x="182880" y="182880"/>
            <a:ext cx="11402568" cy="732619"/>
          </a:xfrm>
          <a:prstGeom prst="rect">
            <a:avLst/>
          </a:prstGeom>
        </p:spPr>
        <p:txBody>
          <a:bodyPr/>
          <a:lstStyle>
            <a:lvl1pPr algn="l" defTabSz="1219170" rtl="0" eaLnBrk="1" latinLnBrk="0" hangingPunct="1">
              <a:lnSpc>
                <a:spcPct val="93000"/>
              </a:lnSpc>
              <a:spcBef>
                <a:spcPct val="0"/>
              </a:spcBef>
              <a:buNone/>
              <a:defRPr sz="3400" b="1" kern="1200">
                <a:solidFill>
                  <a:srgbClr val="474D57"/>
                </a:solidFill>
                <a:latin typeface="+mj-lt"/>
                <a:ea typeface="+mj-ea"/>
                <a:cs typeface="+mj-cs"/>
              </a:defRPr>
            </a:lvl1pPr>
          </a:lstStyle>
          <a:p>
            <a:r>
              <a:rPr lang="en-US" i="1" dirty="0"/>
              <a:t>Results</a:t>
            </a:r>
            <a:r>
              <a:rPr lang="en-US" dirty="0"/>
              <a:t>: </a:t>
            </a:r>
            <a:br>
              <a:rPr lang="en-US" dirty="0"/>
            </a:br>
            <a:r>
              <a:rPr lang="en-US" b="0" dirty="0"/>
              <a:t>co-authors from CBOs</a:t>
            </a:r>
          </a:p>
        </p:txBody>
      </p:sp>
      <p:sp>
        <p:nvSpPr>
          <p:cNvPr id="2" name="Oval 1">
            <a:extLst>
              <a:ext uri="{FF2B5EF4-FFF2-40B4-BE49-F238E27FC236}">
                <a16:creationId xmlns:a16="http://schemas.microsoft.com/office/drawing/2014/main" id="{FBC7515A-2867-BAB5-B37B-F15ECACD472D}"/>
              </a:ext>
            </a:extLst>
          </p:cNvPr>
          <p:cNvSpPr/>
          <p:nvPr/>
        </p:nvSpPr>
        <p:spPr bwMode="gray">
          <a:xfrm>
            <a:off x="7795648" y="1844297"/>
            <a:ext cx="3673098" cy="2867187"/>
          </a:xfrm>
          <a:prstGeom prst="ellipse">
            <a:avLst/>
          </a:prstGeom>
          <a:solidFill>
            <a:srgbClr val="F57F15">
              <a:alpha val="14902"/>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 name="Oval 2">
            <a:extLst>
              <a:ext uri="{FF2B5EF4-FFF2-40B4-BE49-F238E27FC236}">
                <a16:creationId xmlns:a16="http://schemas.microsoft.com/office/drawing/2014/main" id="{11729669-EFD4-A851-6EA6-EDB6B380B4C2}"/>
              </a:ext>
            </a:extLst>
          </p:cNvPr>
          <p:cNvSpPr/>
          <p:nvPr/>
        </p:nvSpPr>
        <p:spPr bwMode="gray">
          <a:xfrm>
            <a:off x="9670942" y="5293638"/>
            <a:ext cx="1441344" cy="732619"/>
          </a:xfrm>
          <a:prstGeom prst="ellipse">
            <a:avLst/>
          </a:prstGeom>
          <a:solidFill>
            <a:srgbClr val="F57F15">
              <a:alpha val="14902"/>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Oval 5">
            <a:extLst>
              <a:ext uri="{FF2B5EF4-FFF2-40B4-BE49-F238E27FC236}">
                <a16:creationId xmlns:a16="http://schemas.microsoft.com/office/drawing/2014/main" id="{44BEBD29-6D76-5141-8038-3EBD21C22EF9}"/>
              </a:ext>
            </a:extLst>
          </p:cNvPr>
          <p:cNvSpPr/>
          <p:nvPr/>
        </p:nvSpPr>
        <p:spPr bwMode="gray">
          <a:xfrm>
            <a:off x="5222928" y="1292492"/>
            <a:ext cx="1035805" cy="732619"/>
          </a:xfrm>
          <a:prstGeom prst="ellipse">
            <a:avLst/>
          </a:prstGeom>
          <a:solidFill>
            <a:srgbClr val="F57F15">
              <a:alpha val="14902"/>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7" name="Oval 6">
            <a:extLst>
              <a:ext uri="{FF2B5EF4-FFF2-40B4-BE49-F238E27FC236}">
                <a16:creationId xmlns:a16="http://schemas.microsoft.com/office/drawing/2014/main" id="{2C3B417E-771D-03CD-147E-B80F70B0A813}"/>
              </a:ext>
            </a:extLst>
          </p:cNvPr>
          <p:cNvSpPr/>
          <p:nvPr/>
        </p:nvSpPr>
        <p:spPr bwMode="gray">
          <a:xfrm>
            <a:off x="6586778" y="853507"/>
            <a:ext cx="836285" cy="732619"/>
          </a:xfrm>
          <a:prstGeom prst="ellipse">
            <a:avLst/>
          </a:prstGeom>
          <a:solidFill>
            <a:srgbClr val="F57F15">
              <a:alpha val="14902"/>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8" name="Oval 7">
            <a:extLst>
              <a:ext uri="{FF2B5EF4-FFF2-40B4-BE49-F238E27FC236}">
                <a16:creationId xmlns:a16="http://schemas.microsoft.com/office/drawing/2014/main" id="{63E4C017-7641-80DE-4B1C-074BB32F32ED}"/>
              </a:ext>
            </a:extLst>
          </p:cNvPr>
          <p:cNvSpPr/>
          <p:nvPr/>
        </p:nvSpPr>
        <p:spPr bwMode="gray">
          <a:xfrm>
            <a:off x="5651974" y="2256753"/>
            <a:ext cx="1035804" cy="982393"/>
          </a:xfrm>
          <a:prstGeom prst="ellipse">
            <a:avLst/>
          </a:prstGeom>
          <a:solidFill>
            <a:srgbClr val="F57F15">
              <a:alpha val="14902"/>
            </a:srgb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164535190"/>
      </p:ext>
    </p:extLst>
  </p:cSld>
  <p:clrMapOvr>
    <a:masterClrMapping/>
  </p:clrMapOvr>
</p:sld>
</file>

<file path=ppt/theme/theme1.xml><?xml version="1.0" encoding="utf-8"?>
<a:theme xmlns:a="http://schemas.openxmlformats.org/drawingml/2006/main" name="radx-up_2.0">
  <a:themeElements>
    <a:clrScheme name="RADx-UP 2-dot-0 1">
      <a:dk1>
        <a:srgbClr val="474D57"/>
      </a:dk1>
      <a:lt1>
        <a:srgbClr val="FFFFFF"/>
      </a:lt1>
      <a:dk2>
        <a:srgbClr val="4B9CD3"/>
      </a:dk2>
      <a:lt2>
        <a:srgbClr val="F3F0E9"/>
      </a:lt2>
      <a:accent1>
        <a:srgbClr val="550051"/>
      </a:accent1>
      <a:accent2>
        <a:srgbClr val="00539B"/>
      </a:accent2>
      <a:accent3>
        <a:srgbClr val="08A8A5"/>
      </a:accent3>
      <a:accent4>
        <a:srgbClr val="9DC858"/>
      </a:accent4>
      <a:accent5>
        <a:srgbClr val="F57F15"/>
      </a:accent5>
      <a:accent6>
        <a:srgbClr val="FFD100"/>
      </a:accent6>
      <a:hlink>
        <a:srgbClr val="00539B"/>
      </a:hlink>
      <a:folHlink>
        <a:srgbClr val="08A8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2" id="{65FDCB9A-D143-3645-AA3D-DA53129054FC}" vid="{74597BB9-A76B-0D4F-B748-4DB34713A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80A72F950AB44BBD3F7B6758C7B51D" ma:contentTypeVersion="14" ma:contentTypeDescription="Create a new document." ma:contentTypeScope="" ma:versionID="58fafadf656f7b73ef71ea4325a3b9c1">
  <xsd:schema xmlns:xsd="http://www.w3.org/2001/XMLSchema" xmlns:xs="http://www.w3.org/2001/XMLSchema" xmlns:p="http://schemas.microsoft.com/office/2006/metadata/properties" xmlns:ns2="57a8e7ef-4f20-414a-a2d4-5a9bd8d86111" xmlns:ns3="e5c03532-ca69-4eca-baa0-f6c5bcd6c094" targetNamespace="http://schemas.microsoft.com/office/2006/metadata/properties" ma:root="true" ma:fieldsID="c4919d2728eaf67ab85df985651c7239" ns2:_="" ns3:_="">
    <xsd:import namespace="57a8e7ef-4f20-414a-a2d4-5a9bd8d86111"/>
    <xsd:import namespace="e5c03532-ca69-4eca-baa0-f6c5bcd6c0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a8e7ef-4f20-414a-a2d4-5a9bd8d861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3fdc6da-32ca-4a2b-983e-32d6a4a8ae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c03532-ca69-4eca-baa0-f6c5bcd6c0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e46fe667-5ad7-4c80-8435-e7731efdc19b}" ma:internalName="TaxCatchAll" ma:showField="CatchAllData" ma:web="e5c03532-ca69-4eca-baa0-f6c5bcd6c0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5c03532-ca69-4eca-baa0-f6c5bcd6c094" xsi:nil="true"/>
    <lcf76f155ced4ddcb4097134ff3c332f xmlns="57a8e7ef-4f20-414a-a2d4-5a9bd8d8611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43A667-D44B-4B28-A055-3621B4F446CA}">
  <ds:schemaRefs>
    <ds:schemaRef ds:uri="http://schemas.microsoft.com/sharepoint/v3/contenttype/forms"/>
  </ds:schemaRefs>
</ds:datastoreItem>
</file>

<file path=customXml/itemProps2.xml><?xml version="1.0" encoding="utf-8"?>
<ds:datastoreItem xmlns:ds="http://schemas.openxmlformats.org/officeDocument/2006/customXml" ds:itemID="{C8D8F858-7A07-4944-AFF6-40AA7765B0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a8e7ef-4f20-414a-a2d4-5a9bd8d86111"/>
    <ds:schemaRef ds:uri="e5c03532-ca69-4eca-baa0-f6c5bcd6c0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A20B02-0A86-4B53-862D-CD568DA09450}">
  <ds:schemaRefs>
    <ds:schemaRef ds:uri="http://schemas.microsoft.com/office/2006/metadata/properties"/>
    <ds:schemaRef ds:uri="http://schemas.microsoft.com/office/infopath/2007/PartnerControls"/>
    <ds:schemaRef ds:uri="e5c03532-ca69-4eca-baa0-f6c5bcd6c094"/>
    <ds:schemaRef ds:uri="57a8e7ef-4f20-414a-a2d4-5a9bd8d86111"/>
  </ds:schemaRefs>
</ds:datastoreItem>
</file>

<file path=docProps/app.xml><?xml version="1.0" encoding="utf-8"?>
<Properties xmlns="http://schemas.openxmlformats.org/officeDocument/2006/extended-properties" xmlns:vt="http://schemas.openxmlformats.org/officeDocument/2006/docPropsVTypes">
  <Template>radx-up_slide_template_2.0</Template>
  <TotalTime>238</TotalTime>
  <Words>2144</Words>
  <Application>Microsoft Office PowerPoint</Application>
  <PresentationFormat>Widescreen</PresentationFormat>
  <Paragraphs>199</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radx-up_2.0</vt:lpstr>
      <vt:lpstr>Publications Network Analysis</vt:lpstr>
      <vt:lpstr>Overview</vt:lpstr>
      <vt:lpstr> Study Aims: Advantages of Scientific Collaboration​</vt:lpstr>
      <vt:lpstr>Data Analysis: Network Analysis</vt:lpstr>
      <vt:lpstr>Data Collection: Patterns of Scientific Collaboration</vt:lpstr>
      <vt:lpstr>PowerPoint Presentation</vt:lpstr>
      <vt:lpstr>PowerPoint Presentation</vt:lpstr>
      <vt:lpstr>Degree: # of direct connections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Publications Network Analysis</dc:title>
  <dc:creator>McKelvy, Josephine</dc:creator>
  <cp:lastModifiedBy>McKelvy, Josephine</cp:lastModifiedBy>
  <cp:revision>153</cp:revision>
  <dcterms:created xsi:type="dcterms:W3CDTF">2023-02-08T16:17:22Z</dcterms:created>
  <dcterms:modified xsi:type="dcterms:W3CDTF">2024-03-03T16:41:37Z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0x010100CF80A72F950AB44BBD3F7B6758C7B51D</vt:lpwstr>
  </property>
  <property fmtid="{D5CDD505-2E9C-101B-9397-08002B2CF9AE}" pid="3" name="MediaServiceImageTags">
    <vt:lpwstr/>
  </property>
</Properties>
</file>