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0.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2.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7"/>
  </p:notesMasterIdLst>
  <p:sldIdLst>
    <p:sldId id="256" r:id="rId5"/>
    <p:sldId id="351" r:id="rId6"/>
    <p:sldId id="354" r:id="rId7"/>
    <p:sldId id="355" r:id="rId8"/>
    <p:sldId id="350" r:id="rId9"/>
    <p:sldId id="356" r:id="rId10"/>
    <p:sldId id="358" r:id="rId11"/>
    <p:sldId id="376" r:id="rId12"/>
    <p:sldId id="374" r:id="rId13"/>
    <p:sldId id="272" r:id="rId14"/>
    <p:sldId id="260" r:id="rId15"/>
    <p:sldId id="352" r:id="rId16"/>
    <p:sldId id="365" r:id="rId17"/>
    <p:sldId id="366" r:id="rId18"/>
    <p:sldId id="367" r:id="rId19"/>
    <p:sldId id="368" r:id="rId20"/>
    <p:sldId id="369" r:id="rId21"/>
    <p:sldId id="370" r:id="rId22"/>
    <p:sldId id="371" r:id="rId23"/>
    <p:sldId id="372" r:id="rId24"/>
    <p:sldId id="373" r:id="rId25"/>
    <p:sldId id="3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530485-E602-2CC6-3DE0-039FED5E7BD6}" name="McKelvy, Josephine" initials="MJ" userId="S::mckelvy@ad.unc.edu::c6ceb2de-200b-47d9-a76f-95e71f1e3cc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enry, Ellison" initials="HE" lastIdx="2" clrIdx="0">
    <p:extLst>
      <p:ext uri="{19B8F6BF-5375-455C-9EA6-DF929625EA0E}">
        <p15:presenceInfo xmlns:p15="http://schemas.microsoft.com/office/powerpoint/2012/main" userId="Henry, Ellison" providerId="None"/>
      </p:ext>
    </p:extLst>
  </p:cmAuthor>
  <p:cmAuthor id="2" name="Walker, Madison Renee" initials="WR" lastIdx="2" clrIdx="1">
    <p:extLst>
      <p:ext uri="{19B8F6BF-5375-455C-9EA6-DF929625EA0E}">
        <p15:presenceInfo xmlns:p15="http://schemas.microsoft.com/office/powerpoint/2012/main" userId="S::walkemad@ad.unc.edu::0bfd7b0b-cada-4c96-8158-a5abac05bc17" providerId="AD"/>
      </p:ext>
    </p:extLst>
  </p:cmAuthor>
  <p:cmAuthor id="3" name="Noble, Cheryl" initials="NC" lastIdx="1" clrIdx="2">
    <p:extLst>
      <p:ext uri="{19B8F6BF-5375-455C-9EA6-DF929625EA0E}">
        <p15:presenceInfo xmlns:p15="http://schemas.microsoft.com/office/powerpoint/2012/main" userId="S::cnoble@ad.unc.edu::e5f8ba36-284c-4ae5-bf55-573a013e21d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365"/>
    <a:srgbClr val="000000"/>
    <a:srgbClr val="5AB4AB"/>
    <a:srgbClr val="4472C4"/>
    <a:srgbClr val="5DB365"/>
    <a:srgbClr val="000066"/>
    <a:srgbClr val="FF9933"/>
    <a:srgbClr val="FF7968"/>
    <a:srgbClr val="FFBEAC"/>
    <a:srgbClr val="F7F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1CDC4-8FC6-4EE3-9664-4565246CACCC}" v="46" dt="2022-10-07T17:32:24.914"/>
    <p1510:client id="{3F004CC3-F76E-D13F-FB84-C1280603770F}" v="83" dt="2022-10-07T18:57:07.220"/>
    <p1510:client id="{8906C09A-1EC8-2C47-E951-46C0D84F4123}" v="37" dt="2022-10-07T17:08:54.609"/>
    <p1510:client id="{C99B7BD4-71EA-19CD-BF2B-EF1DB9CB5E43}" v="7" dt="2022-10-11T22:38:32.679"/>
    <p1510:client id="{F8593101-F39E-4E3C-805D-A4710DAF5A45}" v="2" dt="2022-10-07T21:17:17.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79" autoAdjust="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700915426295114E-2"/>
          <c:y val="4.3883752135871791E-2"/>
          <c:w val="0.933304749015748"/>
          <c:h val="0.49090598781998523"/>
        </c:manualLayout>
      </c:layout>
      <c:barChart>
        <c:barDir val="bar"/>
        <c:grouping val="percentStacked"/>
        <c:varyColors val="0"/>
        <c:ser>
          <c:idx val="0"/>
          <c:order val="0"/>
          <c:tx>
            <c:strRef>
              <c:f>Sheet1!$A$2</c:f>
              <c:strCache>
                <c:ptCount val="1"/>
                <c:pt idx="0">
                  <c:v>Non-academic Staff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Count</c:v>
                </c:pt>
              </c:strCache>
            </c:strRef>
          </c:cat>
          <c:val>
            <c:numRef>
              <c:f>Sheet1!$B$2</c:f>
              <c:numCache>
                <c:formatCode>General</c:formatCode>
                <c:ptCount val="1"/>
                <c:pt idx="0">
                  <c:v>1</c:v>
                </c:pt>
              </c:numCache>
            </c:numRef>
          </c:val>
          <c:extLst>
            <c:ext xmlns:c16="http://schemas.microsoft.com/office/drawing/2014/chart" uri="{C3380CC4-5D6E-409C-BE32-E72D297353CC}">
              <c16:uniqueId val="{00000000-5C40-4DAB-90B6-0DBB96234622}"/>
            </c:ext>
          </c:extLst>
        </c:ser>
        <c:ser>
          <c:idx val="1"/>
          <c:order val="1"/>
          <c:tx>
            <c:strRef>
              <c:f>Sheet1!$A$3</c:f>
              <c:strCache>
                <c:ptCount val="1"/>
                <c:pt idx="0">
                  <c:v>Students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Count</c:v>
                </c:pt>
              </c:strCache>
            </c:strRef>
          </c:cat>
          <c:val>
            <c:numRef>
              <c:f>Sheet1!$B$3</c:f>
              <c:numCache>
                <c:formatCode>General</c:formatCode>
                <c:ptCount val="1"/>
                <c:pt idx="0">
                  <c:v>2</c:v>
                </c:pt>
              </c:numCache>
            </c:numRef>
          </c:val>
          <c:extLst>
            <c:ext xmlns:c16="http://schemas.microsoft.com/office/drawing/2014/chart" uri="{C3380CC4-5D6E-409C-BE32-E72D297353CC}">
              <c16:uniqueId val="{00000003-5C40-4DAB-90B6-0DBB96234622}"/>
            </c:ext>
          </c:extLst>
        </c:ser>
        <c:ser>
          <c:idx val="2"/>
          <c:order val="2"/>
          <c:tx>
            <c:strRef>
              <c:f>Sheet1!$A$4</c:f>
              <c:strCache>
                <c:ptCount val="1"/>
                <c:pt idx="0">
                  <c:v>Community Members</c:v>
                </c:pt>
              </c:strCache>
            </c:strRef>
          </c:tx>
          <c:spPr>
            <a:solidFill>
              <a:schemeClr val="accent5"/>
            </a:solidFill>
            <a:ln>
              <a:noFill/>
            </a:ln>
            <a:effectLst/>
          </c:spPr>
          <c:invertIfNegative val="0"/>
          <c:dLbls>
            <c:dLbl>
              <c:idx val="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15:layout>
                    <c:manualLayout>
                      <c:w val="8.9988027135796747E-2"/>
                      <c:h val="0.17639909302171358"/>
                    </c:manualLayout>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Count</c:v>
                </c:pt>
              </c:strCache>
            </c:strRef>
          </c:cat>
          <c:val>
            <c:numRef>
              <c:f>Sheet1!$B$4</c:f>
              <c:numCache>
                <c:formatCode>General</c:formatCode>
                <c:ptCount val="1"/>
                <c:pt idx="0">
                  <c:v>5</c:v>
                </c:pt>
              </c:numCache>
            </c:numRef>
          </c:val>
          <c:extLst>
            <c:ext xmlns:c16="http://schemas.microsoft.com/office/drawing/2014/chart" uri="{C3380CC4-5D6E-409C-BE32-E72D297353CC}">
              <c16:uniqueId val="{00000004-5C40-4DAB-90B6-0DBB96234622}"/>
            </c:ext>
          </c:extLst>
        </c:ser>
        <c:ser>
          <c:idx val="3"/>
          <c:order val="3"/>
          <c:tx>
            <c:strRef>
              <c:f>Sheet1!$A$5</c:f>
              <c:strCache>
                <c:ptCount val="1"/>
                <c:pt idx="0">
                  <c:v>Research Staff</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Count</c:v>
                </c:pt>
              </c:strCache>
            </c:strRef>
          </c:cat>
          <c:val>
            <c:numRef>
              <c:f>Sheet1!$B$5</c:f>
              <c:numCache>
                <c:formatCode>General</c:formatCode>
                <c:ptCount val="1"/>
                <c:pt idx="0">
                  <c:v>6</c:v>
                </c:pt>
              </c:numCache>
            </c:numRef>
          </c:val>
          <c:extLst>
            <c:ext xmlns:c16="http://schemas.microsoft.com/office/drawing/2014/chart" uri="{C3380CC4-5D6E-409C-BE32-E72D297353CC}">
              <c16:uniqueId val="{00000005-5C40-4DAB-90B6-0DBB96234622}"/>
            </c:ext>
          </c:extLst>
        </c:ser>
        <c:ser>
          <c:idx val="4"/>
          <c:order val="4"/>
          <c:tx>
            <c:strRef>
              <c:f>Sheet1!$A$6</c:f>
              <c:strCache>
                <c:ptCount val="1"/>
                <c:pt idx="0">
                  <c:v>Faculty</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Count</c:v>
                </c:pt>
              </c:strCache>
            </c:strRef>
          </c:cat>
          <c:val>
            <c:numRef>
              <c:f>Sheet1!$B$6</c:f>
              <c:numCache>
                <c:formatCode>General</c:formatCode>
                <c:ptCount val="1"/>
                <c:pt idx="0">
                  <c:v>9</c:v>
                </c:pt>
              </c:numCache>
            </c:numRef>
          </c:val>
          <c:extLst>
            <c:ext xmlns:c16="http://schemas.microsoft.com/office/drawing/2014/chart" uri="{C3380CC4-5D6E-409C-BE32-E72D297353CC}">
              <c16:uniqueId val="{00000006-5C40-4DAB-90B6-0DBB96234622}"/>
            </c:ext>
          </c:extLst>
        </c:ser>
        <c:ser>
          <c:idx val="5"/>
          <c:order val="5"/>
          <c:tx>
            <c:strRef>
              <c:f>Sheet1!$A$7</c:f>
              <c:strCache>
                <c:ptCount val="1"/>
                <c:pt idx="0">
                  <c:v>Other</c:v>
                </c:pt>
              </c:strCache>
            </c:strRef>
          </c:tx>
          <c:spPr>
            <a:solidFill>
              <a:schemeClr val="accent5">
                <a:lumMod val="60000"/>
              </a:schemeClr>
            </a:solidFill>
            <a:ln>
              <a:noFill/>
            </a:ln>
            <a:effectLst/>
          </c:spPr>
          <c:invertIfNegative val="0"/>
          <c:dLbls>
            <c:dLbl>
              <c:idx val="0"/>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5C40-4DAB-90B6-0DBB9623462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Count</c:v>
                </c:pt>
              </c:strCache>
            </c:strRef>
          </c:cat>
          <c:val>
            <c:numRef>
              <c:f>Sheet1!$B$7</c:f>
              <c:numCache>
                <c:formatCode>General</c:formatCode>
                <c:ptCount val="1"/>
                <c:pt idx="0">
                  <c:v>18</c:v>
                </c:pt>
              </c:numCache>
            </c:numRef>
          </c:val>
          <c:extLst>
            <c:ext xmlns:c16="http://schemas.microsoft.com/office/drawing/2014/chart" uri="{C3380CC4-5D6E-409C-BE32-E72D297353CC}">
              <c16:uniqueId val="{00000007-5C40-4DAB-90B6-0DBB96234622}"/>
            </c:ext>
          </c:extLst>
        </c:ser>
        <c:dLbls>
          <c:showLegendKey val="0"/>
          <c:showVal val="1"/>
          <c:showCatName val="0"/>
          <c:showSerName val="0"/>
          <c:showPercent val="0"/>
          <c:showBubbleSize val="0"/>
        </c:dLbls>
        <c:gapWidth val="150"/>
        <c:overlap val="100"/>
        <c:axId val="1088338512"/>
        <c:axId val="1088338928"/>
      </c:barChart>
      <c:catAx>
        <c:axId val="1088338512"/>
        <c:scaling>
          <c:orientation val="minMax"/>
        </c:scaling>
        <c:delete val="1"/>
        <c:axPos val="l"/>
        <c:numFmt formatCode="General" sourceLinked="1"/>
        <c:majorTickMark val="out"/>
        <c:minorTickMark val="none"/>
        <c:tickLblPos val="nextTo"/>
        <c:crossAx val="1088338928"/>
        <c:crosses val="autoZero"/>
        <c:auto val="1"/>
        <c:lblAlgn val="ctr"/>
        <c:lblOffset val="100"/>
        <c:noMultiLvlLbl val="0"/>
      </c:catAx>
      <c:valAx>
        <c:axId val="10883389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8338512"/>
        <c:crosses val="autoZero"/>
        <c:crossBetween val="between"/>
      </c:valAx>
      <c:spPr>
        <a:noFill/>
        <a:ln>
          <a:noFill/>
        </a:ln>
        <a:effectLst/>
      </c:spPr>
    </c:plotArea>
    <c:legend>
      <c:legendPos val="b"/>
      <c:layout>
        <c:manualLayout>
          <c:xMode val="edge"/>
          <c:yMode val="edge"/>
          <c:x val="0.19433734231390803"/>
          <c:y val="0.66302906478799317"/>
          <c:w val="0.61089235827351529"/>
          <c:h val="7.334051052097634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01E8-4053-A8CE-F966A13E525E}"/>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01E8-4053-A8CE-F966A13E525E}"/>
              </c:ext>
            </c:extLst>
          </c:dPt>
          <c:dLbls>
            <c:dLbl>
              <c:idx val="0"/>
              <c:layout>
                <c:manualLayout>
                  <c:x val="-8.2350117539912518E-2"/>
                  <c:y val="0.29135740324530213"/>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01E8-4053-A8CE-F966A13E525E}"/>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01E8-4053-A8CE-F966A13E525E}"/>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2</c:v>
                </c:pt>
                <c:pt idx="1">
                  <c:v>8</c:v>
                </c:pt>
              </c:numCache>
            </c:numRef>
          </c:val>
          <c:extLst>
            <c:ext xmlns:c16="http://schemas.microsoft.com/office/drawing/2014/chart" uri="{C3380CC4-5D6E-409C-BE32-E72D297353CC}">
              <c16:uniqueId val="{00000004-01E8-4053-A8CE-F966A13E525E}"/>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0409-4DC7-BA26-944509FD2C67}"/>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0409-4DC7-BA26-944509FD2C67}"/>
              </c:ext>
            </c:extLst>
          </c:dPt>
          <c:dLbls>
            <c:dLbl>
              <c:idx val="0"/>
              <c:layout>
                <c:manualLayout>
                  <c:x val="-5.999230093034337E-2"/>
                  <c:y val="0.30493026009654894"/>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0409-4DC7-BA26-944509FD2C67}"/>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0409-4DC7-BA26-944509FD2C67}"/>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3</c:v>
                </c:pt>
                <c:pt idx="1">
                  <c:v>21</c:v>
                </c:pt>
              </c:numCache>
            </c:numRef>
          </c:val>
          <c:extLst>
            <c:ext xmlns:c16="http://schemas.microsoft.com/office/drawing/2014/chart" uri="{C3380CC4-5D6E-409C-BE32-E72D297353CC}">
              <c16:uniqueId val="{00000004-0409-4DC7-BA26-944509FD2C67}"/>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212A-45ED-86EC-3CF3046E5252}"/>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212A-45ED-86EC-3CF3046E5252}"/>
              </c:ext>
            </c:extLst>
          </c:dPt>
          <c:dLbls>
            <c:dLbl>
              <c:idx val="0"/>
              <c:layout>
                <c:manualLayout>
                  <c:x val="-0.14197096183209693"/>
                  <c:y val="0.18277454843532742"/>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212A-45ED-86EC-3CF3046E5252}"/>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212A-45ED-86EC-3CF3046E5252}"/>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2</c:v>
                </c:pt>
                <c:pt idx="1">
                  <c:v>4</c:v>
                </c:pt>
              </c:numCache>
            </c:numRef>
          </c:val>
          <c:extLst>
            <c:ext xmlns:c16="http://schemas.microsoft.com/office/drawing/2014/chart" uri="{C3380CC4-5D6E-409C-BE32-E72D297353CC}">
              <c16:uniqueId val="{00000004-212A-45ED-86EC-3CF3046E5252}"/>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6146-4A64-9E63-E276F7BA30D0}"/>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6146-4A64-9E63-E276F7BA30D0}"/>
              </c:ext>
            </c:extLst>
          </c:dPt>
          <c:dLbls>
            <c:dLbl>
              <c:idx val="0"/>
              <c:layout>
                <c:manualLayout>
                  <c:x val="-0.10470793414948167"/>
                  <c:y val="0.27778454639405531"/>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6146-4A64-9E63-E276F7BA30D0}"/>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6146-4A64-9E63-E276F7BA30D0}"/>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4</c:v>
                </c:pt>
                <c:pt idx="1">
                  <c:v>16</c:v>
                </c:pt>
              </c:numCache>
            </c:numRef>
          </c:val>
          <c:extLst>
            <c:ext xmlns:c16="http://schemas.microsoft.com/office/drawing/2014/chart" uri="{C3380CC4-5D6E-409C-BE32-E72D297353CC}">
              <c16:uniqueId val="{00000004-6146-4A64-9E63-E276F7BA30D0}"/>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C5BD-4CAD-8FF0-A08C1B2CF567}"/>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C5BD-4CAD-8FF0-A08C1B2CF567}"/>
              </c:ext>
            </c:extLst>
          </c:dPt>
          <c:dLbls>
            <c:dLbl>
              <c:idx val="0"/>
              <c:layout>
                <c:manualLayout>
                  <c:x val="-6.7444906466866419E-2"/>
                  <c:y val="0.2315011045313036"/>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C5BD-4CAD-8FF0-A08C1B2CF567}"/>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C5BD-4CAD-8FF0-A08C1B2CF567}"/>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4</c:v>
                </c:pt>
                <c:pt idx="1">
                  <c:v>20</c:v>
                </c:pt>
              </c:numCache>
            </c:numRef>
          </c:val>
          <c:extLst>
            <c:ext xmlns:c16="http://schemas.microsoft.com/office/drawing/2014/chart" uri="{C3380CC4-5D6E-409C-BE32-E72D297353CC}">
              <c16:uniqueId val="{00000004-C5BD-4CAD-8FF0-A08C1B2CF567}"/>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BFE0-43F6-B159-93ADF500AD7F}"/>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BFE0-43F6-B159-93ADF500AD7F}"/>
              </c:ext>
            </c:extLst>
          </c:dPt>
          <c:dLbls>
            <c:dLbl>
              <c:idx val="0"/>
              <c:layout>
                <c:manualLayout>
                  <c:x val="-5.9046592565074406E-2"/>
                  <c:y val="0.2185133148899023"/>
                </c:manualLayout>
              </c:layout>
              <c:tx>
                <c:rich>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r>
                      <a:rPr lang="en-US" sz="900">
                        <a:solidFill>
                          <a:schemeClr val="bg1"/>
                        </a:solidFill>
                      </a:rPr>
                      <a:t>Response Rate</a:t>
                    </a:r>
                    <a:r>
                      <a:rPr lang="en-US" sz="900" baseline="0">
                        <a:solidFill>
                          <a:schemeClr val="bg1"/>
                        </a:solidFill>
                      </a:rPr>
                      <a:t>
13%</a:t>
                    </a:r>
                  </a:p>
                </c:rich>
              </c:tx>
              <c:spPr>
                <a:xfrm>
                  <a:off x="602216" y="555633"/>
                  <a:ext cx="623318" cy="590441"/>
                </a:xfrm>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888001"/>
                        <a:gd name="adj2" fmla="val 5642"/>
                      </a:avLst>
                    </a:prstGeom>
                    <a:noFill/>
                    <a:ln>
                      <a:noFill/>
                    </a:ln>
                  </c15:spPr>
                  <c15:layout>
                    <c:manualLayout>
                      <c:w val="0.31936102995953408"/>
                      <c:h val="0.50011471538348584"/>
                    </c:manualLayout>
                  </c15:layout>
                  <c15:showDataLabelsRange val="0"/>
                </c:ext>
                <c:ext xmlns:c16="http://schemas.microsoft.com/office/drawing/2014/chart" uri="{C3380CC4-5D6E-409C-BE32-E72D297353CC}">
                  <c16:uniqueId val="{00000001-BFE0-43F6-B159-93ADF500AD7F}"/>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BFE0-43F6-B159-93ADF500AD7F}"/>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8</c:v>
                </c:pt>
                <c:pt idx="1">
                  <c:v>52</c:v>
                </c:pt>
              </c:numCache>
            </c:numRef>
          </c:val>
          <c:extLst>
            <c:ext xmlns:c16="http://schemas.microsoft.com/office/drawing/2014/chart" uri="{C3380CC4-5D6E-409C-BE32-E72D297353CC}">
              <c16:uniqueId val="{00000004-BFE0-43F6-B159-93ADF500AD7F}"/>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8DBB-46A5-963A-00F4E12C7366}"/>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8DBB-46A5-963A-00F4E12C7366}"/>
              </c:ext>
            </c:extLst>
          </c:dPt>
          <c:dLbls>
            <c:dLbl>
              <c:idx val="0"/>
              <c:layout>
                <c:manualLayout>
                  <c:x val="-0.16432877844166605"/>
                  <c:y val="-7.2454474821281815E-3"/>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8DBB-46A5-963A-00F4E12C7366}"/>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8DBB-46A5-963A-00F4E12C7366}"/>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26</c:v>
                </c:pt>
                <c:pt idx="1">
                  <c:v>21</c:v>
                </c:pt>
              </c:numCache>
            </c:numRef>
          </c:val>
          <c:extLst>
            <c:ext xmlns:c16="http://schemas.microsoft.com/office/drawing/2014/chart" uri="{C3380CC4-5D6E-409C-BE32-E72D297353CC}">
              <c16:uniqueId val="{00000004-8DBB-46A5-963A-00F4E12C7366}"/>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E0DB-4032-9085-2F458CB98D34}"/>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E0DB-4032-9085-2F458CB98D34}"/>
              </c:ext>
            </c:extLst>
          </c:dPt>
          <c:dLbls>
            <c:dLbl>
              <c:idx val="0"/>
              <c:layout>
                <c:manualLayout>
                  <c:x val="-0.14942356736861995"/>
                  <c:y val="0.11491026417909325"/>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E0DB-4032-9085-2F458CB98D34}"/>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E0DB-4032-9085-2F458CB98D34}"/>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12</c:v>
                </c:pt>
                <c:pt idx="1">
                  <c:v>16</c:v>
                </c:pt>
              </c:numCache>
            </c:numRef>
          </c:val>
          <c:extLst>
            <c:ext xmlns:c16="http://schemas.microsoft.com/office/drawing/2014/chart" uri="{C3380CC4-5D6E-409C-BE32-E72D297353CC}">
              <c16:uniqueId val="{00000004-E0DB-4032-9085-2F458CB98D34}"/>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8514-4D79-8BC0-C79A4D00175A}"/>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8514-4D79-8BC0-C79A4D00175A}"/>
              </c:ext>
            </c:extLst>
          </c:dPt>
          <c:dLbls>
            <c:dLbl>
              <c:idx val="0"/>
              <c:layout>
                <c:manualLayout>
                  <c:x val="-0.15687617290514302"/>
                  <c:y val="-3.4391161184621849E-2"/>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8514-4D79-8BC0-C79A4D00175A}"/>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8514-4D79-8BC0-C79A4D00175A}"/>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10</c:v>
                </c:pt>
                <c:pt idx="1">
                  <c:v>7</c:v>
                </c:pt>
              </c:numCache>
            </c:numRef>
          </c:val>
          <c:extLst>
            <c:ext xmlns:c16="http://schemas.microsoft.com/office/drawing/2014/chart" uri="{C3380CC4-5D6E-409C-BE32-E72D297353CC}">
              <c16:uniqueId val="{00000004-8514-4D79-8BC0-C79A4D00175A}"/>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B88E-47DB-B17E-AA997782DD92}"/>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B88E-47DB-B17E-AA997782DD92}"/>
              </c:ext>
            </c:extLst>
          </c:dPt>
          <c:dLbls>
            <c:dLbl>
              <c:idx val="0"/>
              <c:layout>
                <c:manualLayout>
                  <c:x val="-0.17923398951471217"/>
                  <c:y val="3.3473123071612314E-2"/>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B88E-47DB-B17E-AA997782DD92}"/>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B88E-47DB-B17E-AA997782DD92}"/>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9</c:v>
                </c:pt>
                <c:pt idx="1">
                  <c:v>9</c:v>
                </c:pt>
              </c:numCache>
            </c:numRef>
          </c:val>
          <c:extLst>
            <c:ext xmlns:c16="http://schemas.microsoft.com/office/drawing/2014/chart" uri="{C3380CC4-5D6E-409C-BE32-E72D297353CC}">
              <c16:uniqueId val="{00000004-B88E-47DB-B17E-AA997782DD92}"/>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E242-407B-99AB-57861612E285}"/>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E242-407B-99AB-57861612E285}"/>
              </c:ext>
            </c:extLst>
          </c:dPt>
          <c:dLbls>
            <c:dLbl>
              <c:idx val="0"/>
              <c:layout>
                <c:manualLayout>
                  <c:x val="-0.16432877844166605"/>
                  <c:y val="8.776455047659959E-2"/>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E242-407B-99AB-57861612E285}"/>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E242-407B-99AB-57861612E285}"/>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8</c:v>
                </c:pt>
                <c:pt idx="1">
                  <c:v>10</c:v>
                </c:pt>
              </c:numCache>
            </c:numRef>
          </c:val>
          <c:extLst>
            <c:ext xmlns:c16="http://schemas.microsoft.com/office/drawing/2014/chart" uri="{C3380CC4-5D6E-409C-BE32-E72D297353CC}">
              <c16:uniqueId val="{00000004-E242-407B-99AB-57861612E285}"/>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2FDD-4530-8356-88CCBDD12D75}"/>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2FDD-4530-8356-88CCBDD12D75}"/>
              </c:ext>
            </c:extLst>
          </c:dPt>
          <c:dLbls>
            <c:dLbl>
              <c:idx val="0"/>
              <c:layout>
                <c:manualLayout>
                  <c:x val="-3.7634484320774257E-2"/>
                  <c:y val="0.31850311694779582"/>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2FDD-4530-8356-88CCBDD12D75}"/>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2FDD-4530-8356-88CCBDD12D75}"/>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1</c:v>
                </c:pt>
                <c:pt idx="1">
                  <c:v>11</c:v>
                </c:pt>
              </c:numCache>
            </c:numRef>
          </c:val>
          <c:extLst>
            <c:ext xmlns:c16="http://schemas.microsoft.com/office/drawing/2014/chart" uri="{C3380CC4-5D6E-409C-BE32-E72D297353CC}">
              <c16:uniqueId val="{00000004-2FDD-4530-8356-88CCBDD12D75}"/>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000974352405022"/>
          <c:y val="0.20052954213269578"/>
          <c:w val="0.37947920669857571"/>
          <c:h val="0.78984109696179849"/>
        </c:manualLayout>
      </c:layout>
      <c:doughnutChart>
        <c:varyColors val="1"/>
        <c:ser>
          <c:idx val="0"/>
          <c:order val="0"/>
          <c:tx>
            <c:strRef>
              <c:f>Sheet1!$B$1</c:f>
              <c:strCache>
                <c:ptCount val="1"/>
                <c:pt idx="0">
                  <c:v>Response Rate</c:v>
                </c:pt>
              </c:strCache>
            </c:strRef>
          </c:tx>
          <c:dPt>
            <c:idx val="0"/>
            <c:bubble3D val="0"/>
            <c:spPr>
              <a:solidFill>
                <a:srgbClr val="5AB4AB"/>
              </a:solidFill>
              <a:ln w="19050">
                <a:solidFill>
                  <a:schemeClr val="lt1"/>
                </a:solidFill>
              </a:ln>
              <a:effectLst/>
            </c:spPr>
            <c:extLst>
              <c:ext xmlns:c16="http://schemas.microsoft.com/office/drawing/2014/chart" uri="{C3380CC4-5D6E-409C-BE32-E72D297353CC}">
                <c16:uniqueId val="{00000001-3D23-44EA-B765-FAAB05815910}"/>
              </c:ext>
            </c:extLst>
          </c:dPt>
          <c:dPt>
            <c:idx val="1"/>
            <c:bubble3D val="0"/>
            <c:spPr>
              <a:solidFill>
                <a:srgbClr val="5AB4AB">
                  <a:alpha val="40000"/>
                </a:srgbClr>
              </a:solidFill>
              <a:ln w="19050">
                <a:solidFill>
                  <a:schemeClr val="lt1"/>
                </a:solidFill>
              </a:ln>
              <a:effectLst/>
            </c:spPr>
            <c:extLst>
              <c:ext xmlns:c16="http://schemas.microsoft.com/office/drawing/2014/chart" uri="{C3380CC4-5D6E-409C-BE32-E72D297353CC}">
                <c16:uniqueId val="{00000003-3D23-44EA-B765-FAAB05815910}"/>
              </c:ext>
            </c:extLst>
          </c:dPt>
          <c:dLbls>
            <c:dLbl>
              <c:idx val="0"/>
              <c:layout>
                <c:manualLayout>
                  <c:x val="-0.1345183562955739"/>
                  <c:y val="0.20992026213782114"/>
                </c:manualLayout>
              </c:layout>
              <c:tx>
                <c:rich>
                  <a:bodyPr/>
                  <a:lstStyle/>
                  <a:p>
                    <a:r>
                      <a:rPr lang="en-US" sz="900"/>
                      <a:t>Response Rate</a:t>
                    </a:r>
                    <a:r>
                      <a:rPr lang="en-US" sz="900" baseline="0"/>
                      <a:t>
</a:t>
                    </a:r>
                    <a:fld id="{F2197BD6-46CC-4A13-BEFF-9BA22F75B8AB}" type="PERCENTAGE">
                      <a:rPr lang="en-US" sz="900" baseline="0" dirty="0"/>
                      <a:pPr/>
                      <a:t>[PERCENTAGE]</a:t>
                    </a:fld>
                    <a:endParaRPr lang="en-US" sz="900" baseline="0"/>
                  </a:p>
                </c:rich>
              </c:tx>
              <c:showLegendKey val="0"/>
              <c:showVal val="0"/>
              <c:showCatName val="1"/>
              <c:showSerName val="0"/>
              <c:showPercent val="1"/>
              <c:showBubbleSize val="0"/>
              <c:extLst>
                <c:ext xmlns:c15="http://schemas.microsoft.com/office/drawing/2012/chart" uri="{CE6537A1-D6FC-4f65-9D91-7224C49458BB}">
                  <c15:layout>
                    <c:manualLayout>
                      <c:w val="0.31936116500068656"/>
                      <c:h val="0.45155184777880725"/>
                    </c:manualLayout>
                  </c15:layout>
                  <c15:dlblFieldTable/>
                  <c15:showDataLabelsRange val="0"/>
                </c:ext>
                <c:ext xmlns:c16="http://schemas.microsoft.com/office/drawing/2014/chart" uri="{C3380CC4-5D6E-409C-BE32-E72D297353CC}">
                  <c16:uniqueId val="{00000001-3D23-44EA-B765-FAAB05815910}"/>
                </c:ext>
              </c:extLst>
            </c:dLbl>
            <c:dLbl>
              <c:idx val="1"/>
              <c:delete val="1"/>
              <c:extLst>
                <c:ext xmlns:c15="http://schemas.microsoft.com/office/drawing/2012/chart" uri="{CE6537A1-D6FC-4f65-9D91-7224C49458BB}">
                  <c15:layout>
                    <c:manualLayout>
                      <c:w val="0.24710311040598304"/>
                      <c:h val="0.28223718484490862"/>
                    </c:manualLayout>
                  </c15:layout>
                </c:ext>
                <c:ext xmlns:c16="http://schemas.microsoft.com/office/drawing/2014/chart" uri="{C3380CC4-5D6E-409C-BE32-E72D297353CC}">
                  <c16:uniqueId val="{00000003-3D23-44EA-B765-FAAB05815910}"/>
                </c:ext>
              </c:extLst>
            </c:dLbl>
            <c:spPr>
              <a:noFill/>
              <a:ln>
                <a:noFill/>
              </a:ln>
              <a:effectLst/>
            </c:spPr>
            <c:txPr>
              <a:bodyPr rot="0" spcFirstLastPara="1" vertOverflow="overflow" horzOverflow="overflow" vert="horz" wrap="square" lIns="38100" tIns="19050" rIns="38100" bIns="19050" anchor="ctr" anchorCtr="1">
                <a:norm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Survey Respondents</c:v>
                </c:pt>
                <c:pt idx="1">
                  <c:v>Remaining Attendees</c:v>
                </c:pt>
              </c:strCache>
            </c:strRef>
          </c:cat>
          <c:val>
            <c:numRef>
              <c:f>Sheet1!$B$2:$B$3</c:f>
              <c:numCache>
                <c:formatCode>General</c:formatCode>
                <c:ptCount val="2"/>
                <c:pt idx="0">
                  <c:v>8</c:v>
                </c:pt>
                <c:pt idx="1">
                  <c:v>19</c:v>
                </c:pt>
              </c:numCache>
            </c:numRef>
          </c:val>
          <c:extLst>
            <c:ext xmlns:c16="http://schemas.microsoft.com/office/drawing/2014/chart" uri="{C3380CC4-5D6E-409C-BE32-E72D297353CC}">
              <c16:uniqueId val="{00000004-3D23-44EA-B765-FAAB05815910}"/>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F2625F0-1566-4449-B313-50EC267A053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2F714A7-A796-43C2-A2A0-99D773B38E4C}">
      <dgm:prSet/>
      <dgm:spPr/>
      <dgm:t>
        <a:bodyPr/>
        <a:lstStyle/>
        <a:p>
          <a:pPr>
            <a:lnSpc>
              <a:spcPct val="100000"/>
            </a:lnSpc>
          </a:pPr>
          <a:r>
            <a:rPr lang="en-US"/>
            <a:t>More targeted </a:t>
          </a:r>
          <a:r>
            <a:rPr lang="en-US" b="1"/>
            <a:t>content</a:t>
          </a:r>
          <a:r>
            <a:rPr lang="en-US"/>
            <a:t> that accommodates a novice audience (and fits in the time allotted) using specific examples and diverse perspectives</a:t>
          </a:r>
        </a:p>
      </dgm:t>
    </dgm:pt>
    <dgm:pt modelId="{C786B9DA-4AD9-402C-BAF9-3969C96B3556}" type="parTrans" cxnId="{2CAAE8EF-50E2-4C0C-A619-F3F014FBC9B4}">
      <dgm:prSet/>
      <dgm:spPr/>
      <dgm:t>
        <a:bodyPr/>
        <a:lstStyle/>
        <a:p>
          <a:endParaRPr lang="en-US"/>
        </a:p>
      </dgm:t>
    </dgm:pt>
    <dgm:pt modelId="{9E051501-7FEB-45F6-A05D-54041F5B7F23}" type="sibTrans" cxnId="{2CAAE8EF-50E2-4C0C-A619-F3F014FBC9B4}">
      <dgm:prSet/>
      <dgm:spPr/>
      <dgm:t>
        <a:bodyPr/>
        <a:lstStyle/>
        <a:p>
          <a:endParaRPr lang="en-US"/>
        </a:p>
      </dgm:t>
    </dgm:pt>
    <dgm:pt modelId="{C7E03577-1DE7-4C0F-9CB3-5D4ED4D18A75}">
      <dgm:prSet/>
      <dgm:spPr/>
      <dgm:t>
        <a:bodyPr/>
        <a:lstStyle/>
        <a:p>
          <a:pPr>
            <a:lnSpc>
              <a:spcPct val="100000"/>
            </a:lnSpc>
          </a:pPr>
          <a:r>
            <a:rPr lang="en-US"/>
            <a:t>More </a:t>
          </a:r>
          <a:r>
            <a:rPr lang="en-US" b="1"/>
            <a:t>guidance </a:t>
          </a:r>
          <a:r>
            <a:rPr lang="en-US"/>
            <a:t>in breakout sessions with clearer instructions and </a:t>
          </a:r>
          <a:r>
            <a:rPr lang="en-US" b="1"/>
            <a:t>activities</a:t>
          </a:r>
          <a:r>
            <a:rPr lang="en-US"/>
            <a:t> that are applicable to real-life </a:t>
          </a:r>
          <a:r>
            <a:rPr lang="en-US">
              <a:latin typeface="Calibri Light" panose="020F0302020204030204"/>
            </a:rPr>
            <a:t>scenarios</a:t>
          </a:r>
          <a:endParaRPr lang="en-US"/>
        </a:p>
      </dgm:t>
    </dgm:pt>
    <dgm:pt modelId="{1B5B2300-E50C-4C51-BECD-A3721CA68D8D}" type="parTrans" cxnId="{529572B9-190F-4D86-9F44-483DE7A2B4E1}">
      <dgm:prSet/>
      <dgm:spPr/>
      <dgm:t>
        <a:bodyPr/>
        <a:lstStyle/>
        <a:p>
          <a:endParaRPr lang="en-US"/>
        </a:p>
      </dgm:t>
    </dgm:pt>
    <dgm:pt modelId="{C5C59461-7F3D-413B-90AB-CE972972D3C5}" type="sibTrans" cxnId="{529572B9-190F-4D86-9F44-483DE7A2B4E1}">
      <dgm:prSet/>
      <dgm:spPr/>
      <dgm:t>
        <a:bodyPr/>
        <a:lstStyle/>
        <a:p>
          <a:endParaRPr lang="en-US"/>
        </a:p>
      </dgm:t>
    </dgm:pt>
    <dgm:pt modelId="{72765074-A1EB-4E0E-B5FC-56D0F51CBF8A}">
      <dgm:prSet/>
      <dgm:spPr/>
      <dgm:t>
        <a:bodyPr/>
        <a:lstStyle/>
        <a:p>
          <a:pPr>
            <a:lnSpc>
              <a:spcPct val="100000"/>
            </a:lnSpc>
          </a:pPr>
          <a:r>
            <a:rPr lang="en-US">
              <a:latin typeface="Calibri Light" panose="020F0302020204030204"/>
            </a:rPr>
            <a:t>More ways to</a:t>
          </a:r>
          <a:r>
            <a:rPr lang="en-US"/>
            <a:t> </a:t>
          </a:r>
          <a:r>
            <a:rPr lang="en-US">
              <a:latin typeface="Calibri Light" panose="020F0302020204030204"/>
            </a:rPr>
            <a:t>access</a:t>
          </a:r>
          <a:r>
            <a:rPr lang="en-US"/>
            <a:t> extracurricular materials during the session</a:t>
          </a:r>
          <a:r>
            <a:rPr lang="en-US">
              <a:latin typeface="Calibri Light" panose="020F0302020204030204"/>
            </a:rPr>
            <a:t> &amp; ensure</a:t>
          </a:r>
          <a:r>
            <a:rPr lang="en-US"/>
            <a:t> slides are visually </a:t>
          </a:r>
          <a:r>
            <a:rPr lang="en-US" b="1"/>
            <a:t>accessible</a:t>
          </a:r>
          <a:endParaRPr lang="en-US"/>
        </a:p>
      </dgm:t>
    </dgm:pt>
    <dgm:pt modelId="{324F1996-2DE9-4895-A639-E50EC6E9865C}" type="parTrans" cxnId="{90C3A556-A85D-4469-8D4D-3072A81286AA}">
      <dgm:prSet/>
      <dgm:spPr/>
      <dgm:t>
        <a:bodyPr/>
        <a:lstStyle/>
        <a:p>
          <a:endParaRPr lang="en-US"/>
        </a:p>
      </dgm:t>
    </dgm:pt>
    <dgm:pt modelId="{A6C24E3C-6958-4FC2-A8C4-E08CBD19F33C}" type="sibTrans" cxnId="{90C3A556-A85D-4469-8D4D-3072A81286AA}">
      <dgm:prSet/>
      <dgm:spPr/>
      <dgm:t>
        <a:bodyPr/>
        <a:lstStyle/>
        <a:p>
          <a:endParaRPr lang="en-US"/>
        </a:p>
      </dgm:t>
    </dgm:pt>
    <dgm:pt modelId="{3A196F91-05EB-4B62-AA79-CD4BE4B21C95}" type="pres">
      <dgm:prSet presAssocID="{DF2625F0-1566-4449-B313-50EC267A0534}" presName="root" presStyleCnt="0">
        <dgm:presLayoutVars>
          <dgm:dir/>
          <dgm:resizeHandles val="exact"/>
        </dgm:presLayoutVars>
      </dgm:prSet>
      <dgm:spPr/>
    </dgm:pt>
    <dgm:pt modelId="{5DF5DA32-64A1-470C-94EC-33D626B1D8C4}" type="pres">
      <dgm:prSet presAssocID="{C2F714A7-A796-43C2-A2A0-99D773B38E4C}" presName="compNode" presStyleCnt="0"/>
      <dgm:spPr/>
    </dgm:pt>
    <dgm:pt modelId="{AABC44DF-9F34-4DAF-84DB-0E070C9F13F6}" type="pres">
      <dgm:prSet presAssocID="{C2F714A7-A796-43C2-A2A0-99D773B38E4C}" presName="bgRect" presStyleLbl="bgShp" presStyleIdx="0" presStyleCnt="3"/>
      <dgm:spPr/>
    </dgm:pt>
    <dgm:pt modelId="{F24595B7-4DAB-4BE5-8717-AA933CD442FA}" type="pres">
      <dgm:prSet presAssocID="{C2F714A7-A796-43C2-A2A0-99D773B38E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ABF744EB-8664-4EDE-A69D-C0A3379CB364}" type="pres">
      <dgm:prSet presAssocID="{C2F714A7-A796-43C2-A2A0-99D773B38E4C}" presName="spaceRect" presStyleCnt="0"/>
      <dgm:spPr/>
    </dgm:pt>
    <dgm:pt modelId="{D8D73EE1-EAA7-4ACA-AC4F-C5F1FA20386C}" type="pres">
      <dgm:prSet presAssocID="{C2F714A7-A796-43C2-A2A0-99D773B38E4C}" presName="parTx" presStyleLbl="revTx" presStyleIdx="0" presStyleCnt="3">
        <dgm:presLayoutVars>
          <dgm:chMax val="0"/>
          <dgm:chPref val="0"/>
        </dgm:presLayoutVars>
      </dgm:prSet>
      <dgm:spPr/>
    </dgm:pt>
    <dgm:pt modelId="{61CD764C-096D-4AD7-924D-9549EE33C82A}" type="pres">
      <dgm:prSet presAssocID="{9E051501-7FEB-45F6-A05D-54041F5B7F23}" presName="sibTrans" presStyleCnt="0"/>
      <dgm:spPr/>
    </dgm:pt>
    <dgm:pt modelId="{80ED4C9E-FBB3-4734-81EF-DA5D3BABCB81}" type="pres">
      <dgm:prSet presAssocID="{C7E03577-1DE7-4C0F-9CB3-5D4ED4D18A75}" presName="compNode" presStyleCnt="0"/>
      <dgm:spPr/>
    </dgm:pt>
    <dgm:pt modelId="{82F417EB-E6A0-4558-9208-8BBC08B42FC5}" type="pres">
      <dgm:prSet presAssocID="{C7E03577-1DE7-4C0F-9CB3-5D4ED4D18A75}" presName="bgRect" presStyleLbl="bgShp" presStyleIdx="1" presStyleCnt="3"/>
      <dgm:spPr/>
    </dgm:pt>
    <dgm:pt modelId="{E5EBF9E8-E521-47F6-859B-EBA7C167D3C9}" type="pres">
      <dgm:prSet presAssocID="{C7E03577-1DE7-4C0F-9CB3-5D4ED4D18A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B9903149-969A-42CF-8F69-6D7C83D57E61}" type="pres">
      <dgm:prSet presAssocID="{C7E03577-1DE7-4C0F-9CB3-5D4ED4D18A75}" presName="spaceRect" presStyleCnt="0"/>
      <dgm:spPr/>
    </dgm:pt>
    <dgm:pt modelId="{DD50E908-E369-4391-9630-452C07FFBF31}" type="pres">
      <dgm:prSet presAssocID="{C7E03577-1DE7-4C0F-9CB3-5D4ED4D18A75}" presName="parTx" presStyleLbl="revTx" presStyleIdx="1" presStyleCnt="3">
        <dgm:presLayoutVars>
          <dgm:chMax val="0"/>
          <dgm:chPref val="0"/>
        </dgm:presLayoutVars>
      </dgm:prSet>
      <dgm:spPr/>
    </dgm:pt>
    <dgm:pt modelId="{CAD610F9-B7C6-451C-AB4B-B2A15399514C}" type="pres">
      <dgm:prSet presAssocID="{C5C59461-7F3D-413B-90AB-CE972972D3C5}" presName="sibTrans" presStyleCnt="0"/>
      <dgm:spPr/>
    </dgm:pt>
    <dgm:pt modelId="{225DCF06-F79A-4A55-9278-18C5310F9229}" type="pres">
      <dgm:prSet presAssocID="{72765074-A1EB-4E0E-B5FC-56D0F51CBF8A}" presName="compNode" presStyleCnt="0"/>
      <dgm:spPr/>
    </dgm:pt>
    <dgm:pt modelId="{70E03928-2260-4779-A0CD-4C1CE27C5936}" type="pres">
      <dgm:prSet presAssocID="{72765074-A1EB-4E0E-B5FC-56D0F51CBF8A}" presName="bgRect" presStyleLbl="bgShp" presStyleIdx="2" presStyleCnt="3"/>
      <dgm:spPr/>
    </dgm:pt>
    <dgm:pt modelId="{BFBEEEBB-55CA-485E-9B45-37542EA48A6A}" type="pres">
      <dgm:prSet presAssocID="{72765074-A1EB-4E0E-B5FC-56D0F51CBF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media with solid fill"/>
        </a:ext>
      </dgm:extLst>
    </dgm:pt>
    <dgm:pt modelId="{CD45FB56-5597-4962-BA18-610412D6A98B}" type="pres">
      <dgm:prSet presAssocID="{72765074-A1EB-4E0E-B5FC-56D0F51CBF8A}" presName="spaceRect" presStyleCnt="0"/>
      <dgm:spPr/>
    </dgm:pt>
    <dgm:pt modelId="{732DFF59-ED46-4933-8C89-64BEBC7008FE}" type="pres">
      <dgm:prSet presAssocID="{72765074-A1EB-4E0E-B5FC-56D0F51CBF8A}" presName="parTx" presStyleLbl="revTx" presStyleIdx="2" presStyleCnt="3">
        <dgm:presLayoutVars>
          <dgm:chMax val="0"/>
          <dgm:chPref val="0"/>
        </dgm:presLayoutVars>
      </dgm:prSet>
      <dgm:spPr/>
    </dgm:pt>
  </dgm:ptLst>
  <dgm:cxnLst>
    <dgm:cxn modelId="{90C3A556-A85D-4469-8D4D-3072A81286AA}" srcId="{DF2625F0-1566-4449-B313-50EC267A0534}" destId="{72765074-A1EB-4E0E-B5FC-56D0F51CBF8A}" srcOrd="2" destOrd="0" parTransId="{324F1996-2DE9-4895-A639-E50EC6E9865C}" sibTransId="{A6C24E3C-6958-4FC2-A8C4-E08CBD19F33C}"/>
    <dgm:cxn modelId="{EF9E349C-2F43-4BE6-A02A-790363C7007A}" type="presOf" srcId="{C2F714A7-A796-43C2-A2A0-99D773B38E4C}" destId="{D8D73EE1-EAA7-4ACA-AC4F-C5F1FA20386C}" srcOrd="0" destOrd="0" presId="urn:microsoft.com/office/officeart/2018/2/layout/IconVerticalSolidList"/>
    <dgm:cxn modelId="{C6C4CEA4-F8B6-4C74-AF79-88DFAC718775}" type="presOf" srcId="{DF2625F0-1566-4449-B313-50EC267A0534}" destId="{3A196F91-05EB-4B62-AA79-CD4BE4B21C95}" srcOrd="0" destOrd="0" presId="urn:microsoft.com/office/officeart/2018/2/layout/IconVerticalSolidList"/>
    <dgm:cxn modelId="{529572B9-190F-4D86-9F44-483DE7A2B4E1}" srcId="{DF2625F0-1566-4449-B313-50EC267A0534}" destId="{C7E03577-1DE7-4C0F-9CB3-5D4ED4D18A75}" srcOrd="1" destOrd="0" parTransId="{1B5B2300-E50C-4C51-BECD-A3721CA68D8D}" sibTransId="{C5C59461-7F3D-413B-90AB-CE972972D3C5}"/>
    <dgm:cxn modelId="{2CAAE8EF-50E2-4C0C-A619-F3F014FBC9B4}" srcId="{DF2625F0-1566-4449-B313-50EC267A0534}" destId="{C2F714A7-A796-43C2-A2A0-99D773B38E4C}" srcOrd="0" destOrd="0" parTransId="{C786B9DA-4AD9-402C-BAF9-3969C96B3556}" sibTransId="{9E051501-7FEB-45F6-A05D-54041F5B7F23}"/>
    <dgm:cxn modelId="{C4CFF2F5-7166-4460-9FB3-BA32171BD62B}" type="presOf" srcId="{C7E03577-1DE7-4C0F-9CB3-5D4ED4D18A75}" destId="{DD50E908-E369-4391-9630-452C07FFBF31}" srcOrd="0" destOrd="0" presId="urn:microsoft.com/office/officeart/2018/2/layout/IconVerticalSolidList"/>
    <dgm:cxn modelId="{97A571F8-89C0-487D-86BC-2E4047DBA91C}" type="presOf" srcId="{72765074-A1EB-4E0E-B5FC-56D0F51CBF8A}" destId="{732DFF59-ED46-4933-8C89-64BEBC7008FE}" srcOrd="0" destOrd="0" presId="urn:microsoft.com/office/officeart/2018/2/layout/IconVerticalSolidList"/>
    <dgm:cxn modelId="{6F2129DB-48A5-4B0E-B247-3A832CEF0262}" type="presParOf" srcId="{3A196F91-05EB-4B62-AA79-CD4BE4B21C95}" destId="{5DF5DA32-64A1-470C-94EC-33D626B1D8C4}" srcOrd="0" destOrd="0" presId="urn:microsoft.com/office/officeart/2018/2/layout/IconVerticalSolidList"/>
    <dgm:cxn modelId="{78D04ED7-307B-41A5-BFBA-59C80262998A}" type="presParOf" srcId="{5DF5DA32-64A1-470C-94EC-33D626B1D8C4}" destId="{AABC44DF-9F34-4DAF-84DB-0E070C9F13F6}" srcOrd="0" destOrd="0" presId="urn:microsoft.com/office/officeart/2018/2/layout/IconVerticalSolidList"/>
    <dgm:cxn modelId="{83D9AFF4-9DF3-4D10-8D2C-5632CCA4322A}" type="presParOf" srcId="{5DF5DA32-64A1-470C-94EC-33D626B1D8C4}" destId="{F24595B7-4DAB-4BE5-8717-AA933CD442FA}" srcOrd="1" destOrd="0" presId="urn:microsoft.com/office/officeart/2018/2/layout/IconVerticalSolidList"/>
    <dgm:cxn modelId="{1D089028-6E04-4360-B6DE-2314DE981707}" type="presParOf" srcId="{5DF5DA32-64A1-470C-94EC-33D626B1D8C4}" destId="{ABF744EB-8664-4EDE-A69D-C0A3379CB364}" srcOrd="2" destOrd="0" presId="urn:microsoft.com/office/officeart/2018/2/layout/IconVerticalSolidList"/>
    <dgm:cxn modelId="{EBA0C134-C92C-424E-B1BE-4689751D5717}" type="presParOf" srcId="{5DF5DA32-64A1-470C-94EC-33D626B1D8C4}" destId="{D8D73EE1-EAA7-4ACA-AC4F-C5F1FA20386C}" srcOrd="3" destOrd="0" presId="urn:microsoft.com/office/officeart/2018/2/layout/IconVerticalSolidList"/>
    <dgm:cxn modelId="{963722B5-635E-451E-9449-AA539D26A230}" type="presParOf" srcId="{3A196F91-05EB-4B62-AA79-CD4BE4B21C95}" destId="{61CD764C-096D-4AD7-924D-9549EE33C82A}" srcOrd="1" destOrd="0" presId="urn:microsoft.com/office/officeart/2018/2/layout/IconVerticalSolidList"/>
    <dgm:cxn modelId="{CBD87A85-9720-489D-A728-12EC17654764}" type="presParOf" srcId="{3A196F91-05EB-4B62-AA79-CD4BE4B21C95}" destId="{80ED4C9E-FBB3-4734-81EF-DA5D3BABCB81}" srcOrd="2" destOrd="0" presId="urn:microsoft.com/office/officeart/2018/2/layout/IconVerticalSolidList"/>
    <dgm:cxn modelId="{28A9A557-A492-438F-8B7C-6A76AF1FDEC4}" type="presParOf" srcId="{80ED4C9E-FBB3-4734-81EF-DA5D3BABCB81}" destId="{82F417EB-E6A0-4558-9208-8BBC08B42FC5}" srcOrd="0" destOrd="0" presId="urn:microsoft.com/office/officeart/2018/2/layout/IconVerticalSolidList"/>
    <dgm:cxn modelId="{D049C5C7-F103-4321-ADF7-E30946B856D4}" type="presParOf" srcId="{80ED4C9E-FBB3-4734-81EF-DA5D3BABCB81}" destId="{E5EBF9E8-E521-47F6-859B-EBA7C167D3C9}" srcOrd="1" destOrd="0" presId="urn:microsoft.com/office/officeart/2018/2/layout/IconVerticalSolidList"/>
    <dgm:cxn modelId="{033AC144-4548-4C60-BB32-6230CFBE679C}" type="presParOf" srcId="{80ED4C9E-FBB3-4734-81EF-DA5D3BABCB81}" destId="{B9903149-969A-42CF-8F69-6D7C83D57E61}" srcOrd="2" destOrd="0" presId="urn:microsoft.com/office/officeart/2018/2/layout/IconVerticalSolidList"/>
    <dgm:cxn modelId="{E766E19B-BD60-4B7E-96B9-DEE62B1E1E1B}" type="presParOf" srcId="{80ED4C9E-FBB3-4734-81EF-DA5D3BABCB81}" destId="{DD50E908-E369-4391-9630-452C07FFBF31}" srcOrd="3" destOrd="0" presId="urn:microsoft.com/office/officeart/2018/2/layout/IconVerticalSolidList"/>
    <dgm:cxn modelId="{9366C677-A30D-4CE9-9BDC-7DAAA19CD8C1}" type="presParOf" srcId="{3A196F91-05EB-4B62-AA79-CD4BE4B21C95}" destId="{CAD610F9-B7C6-451C-AB4B-B2A15399514C}" srcOrd="3" destOrd="0" presId="urn:microsoft.com/office/officeart/2018/2/layout/IconVerticalSolidList"/>
    <dgm:cxn modelId="{D85D9039-C3C6-4A24-8DEB-084F730430C0}" type="presParOf" srcId="{3A196F91-05EB-4B62-AA79-CD4BE4B21C95}" destId="{225DCF06-F79A-4A55-9278-18C5310F9229}" srcOrd="4" destOrd="0" presId="urn:microsoft.com/office/officeart/2018/2/layout/IconVerticalSolidList"/>
    <dgm:cxn modelId="{BEB60928-8222-472F-9D76-E20E431753FB}" type="presParOf" srcId="{225DCF06-F79A-4A55-9278-18C5310F9229}" destId="{70E03928-2260-4779-A0CD-4C1CE27C5936}" srcOrd="0" destOrd="0" presId="urn:microsoft.com/office/officeart/2018/2/layout/IconVerticalSolidList"/>
    <dgm:cxn modelId="{47C756A6-2E39-4401-AFC8-94B7D65D9998}" type="presParOf" srcId="{225DCF06-F79A-4A55-9278-18C5310F9229}" destId="{BFBEEEBB-55CA-485E-9B45-37542EA48A6A}" srcOrd="1" destOrd="0" presId="urn:microsoft.com/office/officeart/2018/2/layout/IconVerticalSolidList"/>
    <dgm:cxn modelId="{5FEFDF48-4C05-441B-9576-44F2C8CBAA7F}" type="presParOf" srcId="{225DCF06-F79A-4A55-9278-18C5310F9229}" destId="{CD45FB56-5597-4962-BA18-610412D6A98B}" srcOrd="2" destOrd="0" presId="urn:microsoft.com/office/officeart/2018/2/layout/IconVerticalSolidList"/>
    <dgm:cxn modelId="{1E12168B-0297-4E35-8CC3-272B12906D89}" type="presParOf" srcId="{225DCF06-F79A-4A55-9278-18C5310F9229}" destId="{732DFF59-ED46-4933-8C89-64BEBC7008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C44DF-9F34-4DAF-84DB-0E070C9F13F6}">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595B7-4DAB-4BE5-8717-AA933CD442F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D73EE1-EAA7-4ACA-AC4F-C5F1FA20386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More targeted </a:t>
          </a:r>
          <a:r>
            <a:rPr lang="en-US" sz="2400" b="1" kern="1200"/>
            <a:t>content</a:t>
          </a:r>
          <a:r>
            <a:rPr lang="en-US" sz="2400" kern="1200"/>
            <a:t> that accommodates a novice audience (and fits in the time allotted) using specific examples and diverse perspectives</a:t>
          </a:r>
        </a:p>
      </dsp:txBody>
      <dsp:txXfrm>
        <a:off x="1435590" y="531"/>
        <a:ext cx="9080009" cy="1242935"/>
      </dsp:txXfrm>
    </dsp:sp>
    <dsp:sp modelId="{82F417EB-E6A0-4558-9208-8BBC08B42FC5}">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EBF9E8-E521-47F6-859B-EBA7C167D3C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50E908-E369-4391-9630-452C07FFBF3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More </a:t>
          </a:r>
          <a:r>
            <a:rPr lang="en-US" sz="2400" b="1" kern="1200"/>
            <a:t>guidance </a:t>
          </a:r>
          <a:r>
            <a:rPr lang="en-US" sz="2400" kern="1200"/>
            <a:t>in breakout sessions with clearer instructions and </a:t>
          </a:r>
          <a:r>
            <a:rPr lang="en-US" sz="2400" b="1" kern="1200"/>
            <a:t>activities</a:t>
          </a:r>
          <a:r>
            <a:rPr lang="en-US" sz="2400" kern="1200"/>
            <a:t> that are applicable to real-life </a:t>
          </a:r>
          <a:r>
            <a:rPr lang="en-US" sz="2400" kern="1200">
              <a:latin typeface="Calibri Light" panose="020F0302020204030204"/>
            </a:rPr>
            <a:t>scenarios</a:t>
          </a:r>
          <a:endParaRPr lang="en-US" sz="2400" kern="1200"/>
        </a:p>
      </dsp:txBody>
      <dsp:txXfrm>
        <a:off x="1435590" y="1554201"/>
        <a:ext cx="9080009" cy="1242935"/>
      </dsp:txXfrm>
    </dsp:sp>
    <dsp:sp modelId="{70E03928-2260-4779-A0CD-4C1CE27C5936}">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EEEBB-55CA-485E-9B45-37542EA48A6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2DFF59-ED46-4933-8C89-64BEBC7008F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latin typeface="Calibri Light" panose="020F0302020204030204"/>
            </a:rPr>
            <a:t>More ways to</a:t>
          </a:r>
          <a:r>
            <a:rPr lang="en-US" sz="2400" kern="1200"/>
            <a:t> </a:t>
          </a:r>
          <a:r>
            <a:rPr lang="en-US" sz="2400" kern="1200">
              <a:latin typeface="Calibri Light" panose="020F0302020204030204"/>
            </a:rPr>
            <a:t>access</a:t>
          </a:r>
          <a:r>
            <a:rPr lang="en-US" sz="2400" kern="1200"/>
            <a:t> extracurricular materials during the session</a:t>
          </a:r>
          <a:r>
            <a:rPr lang="en-US" sz="2400" kern="1200">
              <a:latin typeface="Calibri Light" panose="020F0302020204030204"/>
            </a:rPr>
            <a:t> &amp; ensure</a:t>
          </a:r>
          <a:r>
            <a:rPr lang="en-US" sz="2400" kern="1200"/>
            <a:t> slides are visually </a:t>
          </a:r>
          <a:r>
            <a:rPr lang="en-US" sz="2400" b="1" kern="1200"/>
            <a:t>accessible</a:t>
          </a:r>
          <a:endParaRPr lang="en-US" sz="24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B9D67-67FB-4E45-ADDC-3AD3FF9577BA}"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01DB1-146D-2C4A-97F4-1ACFCF9E1629}" type="slidenum">
              <a:rPr lang="en-US" smtClean="0"/>
              <a:t>‹#›</a:t>
            </a:fld>
            <a:endParaRPr lang="en-US"/>
          </a:p>
        </p:txBody>
      </p:sp>
    </p:spTree>
    <p:extLst>
      <p:ext uri="{BB962C8B-B14F-4D97-AF65-F5344CB8AC3E}">
        <p14:creationId xmlns:p14="http://schemas.microsoft.com/office/powerpoint/2010/main" val="1105488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asana.com/0/1201827635749188/1202901905482504/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001DB1-146D-2C4A-97F4-1ACFCF9E1629}" type="slidenum">
              <a:rPr lang="en-US" smtClean="0"/>
              <a:t>1</a:t>
            </a:fld>
            <a:endParaRPr lang="en-US"/>
          </a:p>
        </p:txBody>
      </p:sp>
    </p:spTree>
    <p:extLst>
      <p:ext uri="{BB962C8B-B14F-4D97-AF65-F5344CB8AC3E}">
        <p14:creationId xmlns:p14="http://schemas.microsoft.com/office/powerpoint/2010/main" val="1717411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001DB1-146D-2C4A-97F4-1ACFCF9E1629}" type="slidenum">
              <a:rPr lang="en-US" smtClean="0"/>
              <a:t>10</a:t>
            </a:fld>
            <a:endParaRPr lang="en-US"/>
          </a:p>
        </p:txBody>
      </p:sp>
    </p:spTree>
    <p:extLst>
      <p:ext uri="{BB962C8B-B14F-4D97-AF65-F5344CB8AC3E}">
        <p14:creationId xmlns:p14="http://schemas.microsoft.com/office/powerpoint/2010/main" val="894120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11</a:t>
            </a:fld>
            <a:endParaRPr lang="en-US"/>
          </a:p>
        </p:txBody>
      </p:sp>
    </p:spTree>
    <p:extLst>
      <p:ext uri="{BB962C8B-B14F-4D97-AF65-F5344CB8AC3E}">
        <p14:creationId xmlns:p14="http://schemas.microsoft.com/office/powerpoint/2010/main" val="360608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12</a:t>
            </a:fld>
            <a:endParaRPr lang="en-US"/>
          </a:p>
        </p:txBody>
      </p:sp>
    </p:spTree>
    <p:extLst>
      <p:ext uri="{BB962C8B-B14F-4D97-AF65-F5344CB8AC3E}">
        <p14:creationId xmlns:p14="http://schemas.microsoft.com/office/powerpoint/2010/main" val="3606082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13</a:t>
            </a:fld>
            <a:endParaRPr lang="en-US"/>
          </a:p>
        </p:txBody>
      </p:sp>
    </p:spTree>
    <p:extLst>
      <p:ext uri="{BB962C8B-B14F-4D97-AF65-F5344CB8AC3E}">
        <p14:creationId xmlns:p14="http://schemas.microsoft.com/office/powerpoint/2010/main" val="1113922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14</a:t>
            </a:fld>
            <a:endParaRPr lang="en-US"/>
          </a:p>
        </p:txBody>
      </p:sp>
    </p:spTree>
    <p:extLst>
      <p:ext uri="{BB962C8B-B14F-4D97-AF65-F5344CB8AC3E}">
        <p14:creationId xmlns:p14="http://schemas.microsoft.com/office/powerpoint/2010/main" val="348488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15</a:t>
            </a:fld>
            <a:endParaRPr lang="en-US"/>
          </a:p>
        </p:txBody>
      </p:sp>
    </p:spTree>
    <p:extLst>
      <p:ext uri="{BB962C8B-B14F-4D97-AF65-F5344CB8AC3E}">
        <p14:creationId xmlns:p14="http://schemas.microsoft.com/office/powerpoint/2010/main" val="416637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16</a:t>
            </a:fld>
            <a:endParaRPr lang="en-US"/>
          </a:p>
        </p:txBody>
      </p:sp>
    </p:spTree>
    <p:extLst>
      <p:ext uri="{BB962C8B-B14F-4D97-AF65-F5344CB8AC3E}">
        <p14:creationId xmlns:p14="http://schemas.microsoft.com/office/powerpoint/2010/main" val="3582382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17</a:t>
            </a:fld>
            <a:endParaRPr lang="en-US"/>
          </a:p>
        </p:txBody>
      </p:sp>
    </p:spTree>
    <p:extLst>
      <p:ext uri="{BB962C8B-B14F-4D97-AF65-F5344CB8AC3E}">
        <p14:creationId xmlns:p14="http://schemas.microsoft.com/office/powerpoint/2010/main" val="1008286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18</a:t>
            </a:fld>
            <a:endParaRPr lang="en-US"/>
          </a:p>
        </p:txBody>
      </p:sp>
    </p:spTree>
    <p:extLst>
      <p:ext uri="{BB962C8B-B14F-4D97-AF65-F5344CB8AC3E}">
        <p14:creationId xmlns:p14="http://schemas.microsoft.com/office/powerpoint/2010/main" val="3319604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19</a:t>
            </a:fld>
            <a:endParaRPr lang="en-US"/>
          </a:p>
        </p:txBody>
      </p:sp>
    </p:spTree>
    <p:extLst>
      <p:ext uri="{BB962C8B-B14F-4D97-AF65-F5344CB8AC3E}">
        <p14:creationId xmlns:p14="http://schemas.microsoft.com/office/powerpoint/2010/main" val="151104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001DB1-146D-2C4A-97F4-1ACFCF9E1629}" type="slidenum">
              <a:rPr lang="en-US" smtClean="0"/>
              <a:t>2</a:t>
            </a:fld>
            <a:endParaRPr lang="en-US"/>
          </a:p>
        </p:txBody>
      </p:sp>
    </p:spTree>
    <p:extLst>
      <p:ext uri="{BB962C8B-B14F-4D97-AF65-F5344CB8AC3E}">
        <p14:creationId xmlns:p14="http://schemas.microsoft.com/office/powerpoint/2010/main" val="20529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20</a:t>
            </a:fld>
            <a:endParaRPr lang="en-US"/>
          </a:p>
        </p:txBody>
      </p:sp>
    </p:spTree>
    <p:extLst>
      <p:ext uri="{BB962C8B-B14F-4D97-AF65-F5344CB8AC3E}">
        <p14:creationId xmlns:p14="http://schemas.microsoft.com/office/powerpoint/2010/main" val="547263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21</a:t>
            </a:fld>
            <a:endParaRPr lang="en-US"/>
          </a:p>
        </p:txBody>
      </p:sp>
    </p:spTree>
    <p:extLst>
      <p:ext uri="{BB962C8B-B14F-4D97-AF65-F5344CB8AC3E}">
        <p14:creationId xmlns:p14="http://schemas.microsoft.com/office/powerpoint/2010/main" val="3320412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Times New Roman" panose="02020603050405020304" pitchFamily="18" charset="0"/>
              <a:cs typeface="Times New Roman"/>
            </a:endParaRPr>
          </a:p>
        </p:txBody>
      </p:sp>
      <p:sp>
        <p:nvSpPr>
          <p:cNvPr id="4" name="Slide Number Placeholder 3"/>
          <p:cNvSpPr>
            <a:spLocks noGrp="1"/>
          </p:cNvSpPr>
          <p:nvPr>
            <p:ph type="sldNum" sz="quarter" idx="10"/>
          </p:nvPr>
        </p:nvSpPr>
        <p:spPr/>
        <p:txBody>
          <a:bodyPr/>
          <a:lstStyle/>
          <a:p>
            <a:fld id="{27001DB1-146D-2C4A-97F4-1ACFCF9E1629}" type="slidenum">
              <a:rPr lang="en-US" smtClean="0"/>
              <a:t>22</a:t>
            </a:fld>
            <a:endParaRPr lang="en-US"/>
          </a:p>
        </p:txBody>
      </p:sp>
    </p:spTree>
    <p:extLst>
      <p:ext uri="{BB962C8B-B14F-4D97-AF65-F5344CB8AC3E}">
        <p14:creationId xmlns:p14="http://schemas.microsoft.com/office/powerpoint/2010/main" val="2163768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41 of 55 responses reported demographics.</a:t>
            </a:r>
          </a:p>
          <a:p>
            <a:r>
              <a:rPr lang="en-US" dirty="0">
                <a:cs typeface="Calibri"/>
              </a:rPr>
              <a:t>54 of 55 responded to pre/post learning objectives, 5 session items, 3 domain items</a:t>
            </a:r>
          </a:p>
          <a:p>
            <a:endParaRPr lang="en-US" dirty="0">
              <a:cs typeface="Calibri"/>
            </a:endParaRPr>
          </a:p>
        </p:txBody>
      </p:sp>
      <p:sp>
        <p:nvSpPr>
          <p:cNvPr id="4" name="Slide Number Placeholder 3"/>
          <p:cNvSpPr>
            <a:spLocks noGrp="1"/>
          </p:cNvSpPr>
          <p:nvPr>
            <p:ph type="sldNum" sz="quarter" idx="5"/>
          </p:nvPr>
        </p:nvSpPr>
        <p:spPr/>
        <p:txBody>
          <a:bodyPr/>
          <a:lstStyle/>
          <a:p>
            <a:fld id="{27001DB1-146D-2C4A-97F4-1ACFCF9E1629}" type="slidenum">
              <a:rPr lang="en-US" smtClean="0"/>
              <a:t>3</a:t>
            </a:fld>
            <a:endParaRPr lang="en-US"/>
          </a:p>
        </p:txBody>
      </p:sp>
    </p:spTree>
    <p:extLst>
      <p:ext uri="{BB962C8B-B14F-4D97-AF65-F5344CB8AC3E}">
        <p14:creationId xmlns:p14="http://schemas.microsoft.com/office/powerpoint/2010/main" val="153352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cs typeface="Calibri"/>
              </a:rPr>
              <a:t>Update the following highlighted in yellow: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cs typeface="Calibri"/>
              </a:rPr>
              <a:t># attendees per session (</a:t>
            </a:r>
            <a:r>
              <a:rPr lang="en-US" dirty="0" err="1">
                <a:cs typeface="Calibri"/>
              </a:rPr>
              <a:t>Whova</a:t>
            </a:r>
            <a:r>
              <a:rPr lang="en-US" dirty="0">
                <a:cs typeface="Calibri"/>
              </a:rPr>
              <a:t>?) </a:t>
            </a:r>
            <a:r>
              <a:rPr lang="en-US" dirty="0">
                <a:ea typeface="+mn-lt"/>
                <a:cs typeface="+mn-lt"/>
                <a:hlinkClick r:id="rId3"/>
              </a:rPr>
              <a:t>https://app.asana.com/0/1201827635749188/1202901905482504/f</a:t>
            </a:r>
            <a:r>
              <a:rPr lang="en-US" dirty="0">
                <a:cs typeface="Calibri"/>
              </a:rPr>
              <a:t> </a:t>
            </a:r>
          </a:p>
          <a:p>
            <a:pPr marL="171450" indent="-171450">
              <a:buFont typeface="Arial" panose="020B0604020202020204" pitchFamily="34" charset="0"/>
              <a:buChar char="•"/>
            </a:pPr>
            <a:r>
              <a:rPr lang="en-US" b="1" dirty="0"/>
              <a:t>Other analytics</a:t>
            </a:r>
            <a:r>
              <a:rPr lang="en-US" dirty="0"/>
              <a:t> </a:t>
            </a:r>
            <a:endParaRPr lang="en-US" dirty="0">
              <a:ea typeface="Calibri"/>
              <a:cs typeface="Calibri"/>
            </a:endParaRPr>
          </a:p>
          <a:p>
            <a:pPr marL="171450" indent="-171450">
              <a:buFont typeface="Arial" panose="020B0604020202020204" pitchFamily="34" charset="0"/>
              <a:buChar char="•"/>
            </a:pPr>
            <a:r>
              <a:rPr lang="en-US" dirty="0"/>
              <a:t>Average attendance across all sessions (excluding the welcome session): 68% </a:t>
            </a:r>
            <a:endParaRPr lang="en-US" dirty="0">
              <a:ea typeface="Calibri"/>
              <a:cs typeface="Calibri"/>
            </a:endParaRPr>
          </a:p>
          <a:p>
            <a:pPr marL="171450" indent="-171450">
              <a:buFont typeface="Arial" panose="020B0604020202020204" pitchFamily="34" charset="0"/>
              <a:buChar char="•"/>
            </a:pPr>
            <a:r>
              <a:rPr lang="en-US" dirty="0"/>
              <a:t>Average attendance across all sessions (including the welcome session): 70% </a:t>
            </a:r>
            <a:endParaRPr lang="en-US" dirty="0">
              <a:ea typeface="Calibri"/>
              <a:cs typeface="Calibri"/>
            </a:endParaRPr>
          </a:p>
          <a:p>
            <a:pPr marL="171450" indent="-171450">
              <a:buFont typeface="Arial" panose="020B0604020202020204" pitchFamily="34" charset="0"/>
              <a:buChar char="•"/>
            </a:pPr>
            <a:r>
              <a:rPr lang="en-US" dirty="0"/>
              <a:t>Percent of registrants who attended at least one session: 98% (52 out of 53) </a:t>
            </a:r>
            <a:endParaRPr lang="en-US" dirty="0">
              <a:ea typeface="Calibri"/>
              <a:cs typeface="Calibri"/>
            </a:endParaRPr>
          </a:p>
          <a:p>
            <a:pPr marL="171450" indent="-171450">
              <a:buFont typeface="Arial" panose="020B0604020202020204" pitchFamily="34" charset="0"/>
              <a:buChar char="•"/>
            </a:pP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7001DB1-146D-2C4A-97F4-1ACFCF9E1629}" type="slidenum">
              <a:rPr lang="en-US" smtClean="0"/>
              <a:t>4</a:t>
            </a:fld>
            <a:endParaRPr lang="en-US"/>
          </a:p>
        </p:txBody>
      </p:sp>
    </p:spTree>
    <p:extLst>
      <p:ext uri="{BB962C8B-B14F-4D97-AF65-F5344CB8AC3E}">
        <p14:creationId xmlns:p14="http://schemas.microsoft.com/office/powerpoint/2010/main" val="1840981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asked in 2023</a:t>
            </a:r>
          </a:p>
        </p:txBody>
      </p:sp>
      <p:sp>
        <p:nvSpPr>
          <p:cNvPr id="4" name="Slide Number Placeholder 3"/>
          <p:cNvSpPr>
            <a:spLocks noGrp="1"/>
          </p:cNvSpPr>
          <p:nvPr>
            <p:ph type="sldNum" sz="quarter" idx="5"/>
          </p:nvPr>
        </p:nvSpPr>
        <p:spPr/>
        <p:txBody>
          <a:bodyPr/>
          <a:lstStyle/>
          <a:p>
            <a:fld id="{27001DB1-146D-2C4A-97F4-1ACFCF9E1629}" type="slidenum">
              <a:rPr lang="en-US" smtClean="0"/>
              <a:t>5</a:t>
            </a:fld>
            <a:endParaRPr lang="en-US"/>
          </a:p>
        </p:txBody>
      </p:sp>
    </p:spTree>
    <p:extLst>
      <p:ext uri="{BB962C8B-B14F-4D97-AF65-F5344CB8AC3E}">
        <p14:creationId xmlns:p14="http://schemas.microsoft.com/office/powerpoint/2010/main" val="4223037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Decrease in knowledge ratings after 3 sessions</a:t>
            </a:r>
          </a:p>
        </p:txBody>
      </p:sp>
      <p:sp>
        <p:nvSpPr>
          <p:cNvPr id="4" name="Slide Number Placeholder 3"/>
          <p:cNvSpPr>
            <a:spLocks noGrp="1"/>
          </p:cNvSpPr>
          <p:nvPr>
            <p:ph type="sldNum" sz="quarter" idx="5"/>
          </p:nvPr>
        </p:nvSpPr>
        <p:spPr/>
        <p:txBody>
          <a:bodyPr/>
          <a:lstStyle/>
          <a:p>
            <a:fld id="{27001DB1-146D-2C4A-97F4-1ACFCF9E1629}" type="slidenum">
              <a:rPr lang="en-US" smtClean="0"/>
              <a:t>6</a:t>
            </a:fld>
            <a:endParaRPr lang="en-US"/>
          </a:p>
        </p:txBody>
      </p:sp>
    </p:spTree>
    <p:extLst>
      <p:ext uri="{BB962C8B-B14F-4D97-AF65-F5344CB8AC3E}">
        <p14:creationId xmlns:p14="http://schemas.microsoft.com/office/powerpoint/2010/main" val="1433327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Decrease in ability ratings after 7 sessions</a:t>
            </a:r>
          </a:p>
        </p:txBody>
      </p:sp>
      <p:sp>
        <p:nvSpPr>
          <p:cNvPr id="4" name="Slide Number Placeholder 3"/>
          <p:cNvSpPr>
            <a:spLocks noGrp="1"/>
          </p:cNvSpPr>
          <p:nvPr>
            <p:ph type="sldNum" sz="quarter" idx="5"/>
          </p:nvPr>
        </p:nvSpPr>
        <p:spPr/>
        <p:txBody>
          <a:bodyPr/>
          <a:lstStyle/>
          <a:p>
            <a:fld id="{27001DB1-146D-2C4A-97F4-1ACFCF9E1629}" type="slidenum">
              <a:rPr lang="en-US" smtClean="0"/>
              <a:t>7</a:t>
            </a:fld>
            <a:endParaRPr lang="en-US"/>
          </a:p>
        </p:txBody>
      </p:sp>
    </p:spTree>
    <p:extLst>
      <p:ext uri="{BB962C8B-B14F-4D97-AF65-F5344CB8AC3E}">
        <p14:creationId xmlns:p14="http://schemas.microsoft.com/office/powerpoint/2010/main" val="425177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3 HERI Staff (RH, RQ, JM) + 5 attendees = 8 (or 13.3% of) 60 calendar invitees</a:t>
            </a:r>
          </a:p>
        </p:txBody>
      </p:sp>
      <p:sp>
        <p:nvSpPr>
          <p:cNvPr id="4" name="Slide Number Placeholder 3"/>
          <p:cNvSpPr>
            <a:spLocks noGrp="1"/>
          </p:cNvSpPr>
          <p:nvPr>
            <p:ph type="sldNum" sz="quarter" idx="5"/>
          </p:nvPr>
        </p:nvSpPr>
        <p:spPr/>
        <p:txBody>
          <a:bodyPr/>
          <a:lstStyle/>
          <a:p>
            <a:fld id="{27001DB1-146D-2C4A-97F4-1ACFCF9E1629}" type="slidenum">
              <a:rPr lang="en-US" smtClean="0"/>
              <a:t>8</a:t>
            </a:fld>
            <a:endParaRPr lang="en-US"/>
          </a:p>
        </p:txBody>
      </p:sp>
    </p:spTree>
    <p:extLst>
      <p:ext uri="{BB962C8B-B14F-4D97-AF65-F5344CB8AC3E}">
        <p14:creationId xmlns:p14="http://schemas.microsoft.com/office/powerpoint/2010/main" val="363196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https://miro.com/app/board/uXjVPZS3scY=/</a:t>
            </a:r>
          </a:p>
        </p:txBody>
      </p:sp>
      <p:sp>
        <p:nvSpPr>
          <p:cNvPr id="4" name="Slide Number Placeholder 3"/>
          <p:cNvSpPr>
            <a:spLocks noGrp="1"/>
          </p:cNvSpPr>
          <p:nvPr>
            <p:ph type="sldNum" sz="quarter" idx="5"/>
          </p:nvPr>
        </p:nvSpPr>
        <p:spPr/>
        <p:txBody>
          <a:bodyPr/>
          <a:lstStyle/>
          <a:p>
            <a:fld id="{27001DB1-146D-2C4A-97F4-1ACFCF9E1629}" type="slidenum">
              <a:rPr lang="en-US" smtClean="0"/>
              <a:t>9</a:t>
            </a:fld>
            <a:endParaRPr lang="en-US"/>
          </a:p>
        </p:txBody>
      </p:sp>
    </p:spTree>
    <p:extLst>
      <p:ext uri="{BB962C8B-B14F-4D97-AF65-F5344CB8AC3E}">
        <p14:creationId xmlns:p14="http://schemas.microsoft.com/office/powerpoint/2010/main" val="656261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E110-981C-3548-9198-2B1E99EF1D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05EAD7-FAF4-264E-BCC5-D64123D48C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65216A-33D6-A740-B00A-093F4B8F20DF}"/>
              </a:ext>
            </a:extLst>
          </p:cNvPr>
          <p:cNvSpPr>
            <a:spLocks noGrp="1"/>
          </p:cNvSpPr>
          <p:nvPr>
            <p:ph type="dt" sz="half" idx="10"/>
          </p:nvPr>
        </p:nvSpPr>
        <p:spPr/>
        <p:txBody>
          <a:bodyPr/>
          <a:lstStyle/>
          <a:p>
            <a:fld id="{65346EE2-2BC6-3A48-8F04-7E5EEEA72689}" type="datetimeFigureOut">
              <a:rPr lang="en-US" smtClean="0"/>
              <a:t>10/15/2023</a:t>
            </a:fld>
            <a:endParaRPr lang="en-US"/>
          </a:p>
        </p:txBody>
      </p:sp>
      <p:sp>
        <p:nvSpPr>
          <p:cNvPr id="5" name="Footer Placeholder 4">
            <a:extLst>
              <a:ext uri="{FF2B5EF4-FFF2-40B4-BE49-F238E27FC236}">
                <a16:creationId xmlns:a16="http://schemas.microsoft.com/office/drawing/2014/main" id="{B42BB585-9464-AC4C-BD36-B0C789768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0D300-8568-2F4A-8334-68711E15D6D3}"/>
              </a:ext>
            </a:extLst>
          </p:cNvPr>
          <p:cNvSpPr>
            <a:spLocks noGrp="1"/>
          </p:cNvSpPr>
          <p:nvPr>
            <p:ph type="sldNum" sz="quarter" idx="12"/>
          </p:nvPr>
        </p:nvSpPr>
        <p:spPr/>
        <p:txBody>
          <a:bodyPr/>
          <a:lstStyle/>
          <a:p>
            <a:fld id="{12DB891B-6297-BE45-80C7-AEDCD563A81B}" type="slidenum">
              <a:rPr lang="en-US" smtClean="0"/>
              <a:t>‹#›</a:t>
            </a:fld>
            <a:endParaRPr lang="en-US"/>
          </a:p>
        </p:txBody>
      </p:sp>
    </p:spTree>
    <p:extLst>
      <p:ext uri="{BB962C8B-B14F-4D97-AF65-F5344CB8AC3E}">
        <p14:creationId xmlns:p14="http://schemas.microsoft.com/office/powerpoint/2010/main" val="239514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9564-0620-FC4C-A101-AE66D87BF7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4AC876-2F67-E946-807A-04DCD31419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32FF7-2210-CC4E-8932-52EFDA4A6E3B}"/>
              </a:ext>
            </a:extLst>
          </p:cNvPr>
          <p:cNvSpPr>
            <a:spLocks noGrp="1"/>
          </p:cNvSpPr>
          <p:nvPr>
            <p:ph type="dt" sz="half" idx="10"/>
          </p:nvPr>
        </p:nvSpPr>
        <p:spPr/>
        <p:txBody>
          <a:bodyPr/>
          <a:lstStyle/>
          <a:p>
            <a:fld id="{65346EE2-2BC6-3A48-8F04-7E5EEEA72689}" type="datetimeFigureOut">
              <a:rPr lang="en-US" smtClean="0"/>
              <a:t>10/15/2023</a:t>
            </a:fld>
            <a:endParaRPr lang="en-US"/>
          </a:p>
        </p:txBody>
      </p:sp>
      <p:sp>
        <p:nvSpPr>
          <p:cNvPr id="5" name="Footer Placeholder 4">
            <a:extLst>
              <a:ext uri="{FF2B5EF4-FFF2-40B4-BE49-F238E27FC236}">
                <a16:creationId xmlns:a16="http://schemas.microsoft.com/office/drawing/2014/main" id="{05898298-85A2-6B4C-81AE-FBF50B2C7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9C17E-B5FF-854A-B732-B55A608C3393}"/>
              </a:ext>
            </a:extLst>
          </p:cNvPr>
          <p:cNvSpPr>
            <a:spLocks noGrp="1"/>
          </p:cNvSpPr>
          <p:nvPr>
            <p:ph type="sldNum" sz="quarter" idx="12"/>
          </p:nvPr>
        </p:nvSpPr>
        <p:spPr/>
        <p:txBody>
          <a:bodyPr/>
          <a:lstStyle/>
          <a:p>
            <a:fld id="{12DB891B-6297-BE45-80C7-AEDCD563A81B}" type="slidenum">
              <a:rPr lang="en-US" smtClean="0"/>
              <a:t>‹#›</a:t>
            </a:fld>
            <a:endParaRPr lang="en-US"/>
          </a:p>
        </p:txBody>
      </p:sp>
    </p:spTree>
    <p:extLst>
      <p:ext uri="{BB962C8B-B14F-4D97-AF65-F5344CB8AC3E}">
        <p14:creationId xmlns:p14="http://schemas.microsoft.com/office/powerpoint/2010/main" val="408852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5814E-284E-8A46-9335-298DEAA9B9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C15E1-20D6-104A-AB1F-4DCA82294B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EC596-5863-0F42-80BA-0CBE0EB0495E}"/>
              </a:ext>
            </a:extLst>
          </p:cNvPr>
          <p:cNvSpPr>
            <a:spLocks noGrp="1"/>
          </p:cNvSpPr>
          <p:nvPr>
            <p:ph type="dt" sz="half" idx="10"/>
          </p:nvPr>
        </p:nvSpPr>
        <p:spPr/>
        <p:txBody>
          <a:bodyPr/>
          <a:lstStyle/>
          <a:p>
            <a:fld id="{65346EE2-2BC6-3A48-8F04-7E5EEEA72689}" type="datetimeFigureOut">
              <a:rPr lang="en-US" smtClean="0"/>
              <a:t>10/15/2023</a:t>
            </a:fld>
            <a:endParaRPr lang="en-US"/>
          </a:p>
        </p:txBody>
      </p:sp>
      <p:sp>
        <p:nvSpPr>
          <p:cNvPr id="5" name="Footer Placeholder 4">
            <a:extLst>
              <a:ext uri="{FF2B5EF4-FFF2-40B4-BE49-F238E27FC236}">
                <a16:creationId xmlns:a16="http://schemas.microsoft.com/office/drawing/2014/main" id="{5647CF19-D5D6-C442-9A88-959764BDC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803C9-CF56-2C4C-A2D8-D6A3A3E68725}"/>
              </a:ext>
            </a:extLst>
          </p:cNvPr>
          <p:cNvSpPr>
            <a:spLocks noGrp="1"/>
          </p:cNvSpPr>
          <p:nvPr>
            <p:ph type="sldNum" sz="quarter" idx="12"/>
          </p:nvPr>
        </p:nvSpPr>
        <p:spPr/>
        <p:txBody>
          <a:bodyPr/>
          <a:lstStyle/>
          <a:p>
            <a:fld id="{12DB891B-6297-BE45-80C7-AEDCD563A81B}" type="slidenum">
              <a:rPr lang="en-US" smtClean="0"/>
              <a:t>‹#›</a:t>
            </a:fld>
            <a:endParaRPr lang="en-US"/>
          </a:p>
        </p:txBody>
      </p:sp>
    </p:spTree>
    <p:extLst>
      <p:ext uri="{BB962C8B-B14F-4D97-AF65-F5344CB8AC3E}">
        <p14:creationId xmlns:p14="http://schemas.microsoft.com/office/powerpoint/2010/main" val="50728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C88-8C00-7748-818F-CB2BAAB66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F6142-31A8-EF4D-8097-E5E50D42BD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EB8E4-CB0D-1F41-8992-2522CE399432}"/>
              </a:ext>
            </a:extLst>
          </p:cNvPr>
          <p:cNvSpPr>
            <a:spLocks noGrp="1"/>
          </p:cNvSpPr>
          <p:nvPr>
            <p:ph type="dt" sz="half" idx="10"/>
          </p:nvPr>
        </p:nvSpPr>
        <p:spPr/>
        <p:txBody>
          <a:bodyPr/>
          <a:lstStyle/>
          <a:p>
            <a:fld id="{65346EE2-2BC6-3A48-8F04-7E5EEEA72689}" type="datetimeFigureOut">
              <a:rPr lang="en-US" smtClean="0"/>
              <a:t>10/15/2023</a:t>
            </a:fld>
            <a:endParaRPr lang="en-US"/>
          </a:p>
        </p:txBody>
      </p:sp>
      <p:sp>
        <p:nvSpPr>
          <p:cNvPr id="5" name="Footer Placeholder 4">
            <a:extLst>
              <a:ext uri="{FF2B5EF4-FFF2-40B4-BE49-F238E27FC236}">
                <a16:creationId xmlns:a16="http://schemas.microsoft.com/office/drawing/2014/main" id="{177BCD3D-3281-674C-855F-E156D9F76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C3D9C-71BB-D444-B529-48690A0D7DDF}"/>
              </a:ext>
            </a:extLst>
          </p:cNvPr>
          <p:cNvSpPr>
            <a:spLocks noGrp="1"/>
          </p:cNvSpPr>
          <p:nvPr>
            <p:ph type="sldNum" sz="quarter" idx="12"/>
          </p:nvPr>
        </p:nvSpPr>
        <p:spPr/>
        <p:txBody>
          <a:bodyPr/>
          <a:lstStyle/>
          <a:p>
            <a:fld id="{12DB891B-6297-BE45-80C7-AEDCD563A81B}" type="slidenum">
              <a:rPr lang="en-US" smtClean="0"/>
              <a:t>‹#›</a:t>
            </a:fld>
            <a:endParaRPr lang="en-US"/>
          </a:p>
        </p:txBody>
      </p:sp>
    </p:spTree>
    <p:extLst>
      <p:ext uri="{BB962C8B-B14F-4D97-AF65-F5344CB8AC3E}">
        <p14:creationId xmlns:p14="http://schemas.microsoft.com/office/powerpoint/2010/main" val="396485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8A41-3EDC-0E4F-A60F-7E627279E4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C07507-F8A5-8145-BE90-7AD034597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79F7CD-1872-E646-B9C0-314F492EF01D}"/>
              </a:ext>
            </a:extLst>
          </p:cNvPr>
          <p:cNvSpPr>
            <a:spLocks noGrp="1"/>
          </p:cNvSpPr>
          <p:nvPr>
            <p:ph type="dt" sz="half" idx="10"/>
          </p:nvPr>
        </p:nvSpPr>
        <p:spPr/>
        <p:txBody>
          <a:bodyPr/>
          <a:lstStyle/>
          <a:p>
            <a:fld id="{65346EE2-2BC6-3A48-8F04-7E5EEEA72689}" type="datetimeFigureOut">
              <a:rPr lang="en-US" smtClean="0"/>
              <a:t>10/15/2023</a:t>
            </a:fld>
            <a:endParaRPr lang="en-US"/>
          </a:p>
        </p:txBody>
      </p:sp>
      <p:sp>
        <p:nvSpPr>
          <p:cNvPr id="5" name="Footer Placeholder 4">
            <a:extLst>
              <a:ext uri="{FF2B5EF4-FFF2-40B4-BE49-F238E27FC236}">
                <a16:creationId xmlns:a16="http://schemas.microsoft.com/office/drawing/2014/main" id="{82B35865-8117-2E49-9D29-7DAE62210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06B22-4213-A143-9E1E-960016636EC5}"/>
              </a:ext>
            </a:extLst>
          </p:cNvPr>
          <p:cNvSpPr>
            <a:spLocks noGrp="1"/>
          </p:cNvSpPr>
          <p:nvPr>
            <p:ph type="sldNum" sz="quarter" idx="12"/>
          </p:nvPr>
        </p:nvSpPr>
        <p:spPr/>
        <p:txBody>
          <a:bodyPr/>
          <a:lstStyle/>
          <a:p>
            <a:fld id="{12DB891B-6297-BE45-80C7-AEDCD563A81B}" type="slidenum">
              <a:rPr lang="en-US" smtClean="0"/>
              <a:t>‹#›</a:t>
            </a:fld>
            <a:endParaRPr lang="en-US"/>
          </a:p>
        </p:txBody>
      </p:sp>
    </p:spTree>
    <p:extLst>
      <p:ext uri="{BB962C8B-B14F-4D97-AF65-F5344CB8AC3E}">
        <p14:creationId xmlns:p14="http://schemas.microsoft.com/office/powerpoint/2010/main" val="1878215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240D-2E0F-E04F-AD70-F015C9967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CD8B32-19C2-4342-BC02-E240116A71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B7704A-85EF-DF45-BED2-8B2B35DC0B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8C059A-D4FF-3A41-9E1D-F38E3E140841}"/>
              </a:ext>
            </a:extLst>
          </p:cNvPr>
          <p:cNvSpPr>
            <a:spLocks noGrp="1"/>
          </p:cNvSpPr>
          <p:nvPr>
            <p:ph type="dt" sz="half" idx="10"/>
          </p:nvPr>
        </p:nvSpPr>
        <p:spPr/>
        <p:txBody>
          <a:bodyPr/>
          <a:lstStyle/>
          <a:p>
            <a:fld id="{65346EE2-2BC6-3A48-8F04-7E5EEEA72689}" type="datetimeFigureOut">
              <a:rPr lang="en-US" smtClean="0"/>
              <a:t>10/15/2023</a:t>
            </a:fld>
            <a:endParaRPr lang="en-US"/>
          </a:p>
        </p:txBody>
      </p:sp>
      <p:sp>
        <p:nvSpPr>
          <p:cNvPr id="6" name="Footer Placeholder 5">
            <a:extLst>
              <a:ext uri="{FF2B5EF4-FFF2-40B4-BE49-F238E27FC236}">
                <a16:creationId xmlns:a16="http://schemas.microsoft.com/office/drawing/2014/main" id="{543B4059-7B76-B648-AEEA-1E5E5B18B1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69C1AC-5FF2-C44F-BFE7-F3C580A44D5F}"/>
              </a:ext>
            </a:extLst>
          </p:cNvPr>
          <p:cNvSpPr>
            <a:spLocks noGrp="1"/>
          </p:cNvSpPr>
          <p:nvPr>
            <p:ph type="sldNum" sz="quarter" idx="12"/>
          </p:nvPr>
        </p:nvSpPr>
        <p:spPr/>
        <p:txBody>
          <a:bodyPr/>
          <a:lstStyle/>
          <a:p>
            <a:fld id="{12DB891B-6297-BE45-80C7-AEDCD563A81B}" type="slidenum">
              <a:rPr lang="en-US" smtClean="0"/>
              <a:t>‹#›</a:t>
            </a:fld>
            <a:endParaRPr lang="en-US"/>
          </a:p>
        </p:txBody>
      </p:sp>
    </p:spTree>
    <p:extLst>
      <p:ext uri="{BB962C8B-B14F-4D97-AF65-F5344CB8AC3E}">
        <p14:creationId xmlns:p14="http://schemas.microsoft.com/office/powerpoint/2010/main" val="298788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5F12-0CAB-4547-A397-198270B5EB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6D252-6208-C340-9281-C09DC73080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915ADB-4ED6-924B-8E2E-46B959F841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F74F1F-D998-C84D-A3D0-5B1FA7EF2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CC42DB-D6CC-E544-8ACD-724C99FC6A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34CA0E-4918-AB4A-974E-AB4CAFCE0EB1}"/>
              </a:ext>
            </a:extLst>
          </p:cNvPr>
          <p:cNvSpPr>
            <a:spLocks noGrp="1"/>
          </p:cNvSpPr>
          <p:nvPr>
            <p:ph type="dt" sz="half" idx="10"/>
          </p:nvPr>
        </p:nvSpPr>
        <p:spPr/>
        <p:txBody>
          <a:bodyPr/>
          <a:lstStyle/>
          <a:p>
            <a:fld id="{65346EE2-2BC6-3A48-8F04-7E5EEEA72689}" type="datetimeFigureOut">
              <a:rPr lang="en-US" smtClean="0"/>
              <a:t>10/15/2023</a:t>
            </a:fld>
            <a:endParaRPr lang="en-US"/>
          </a:p>
        </p:txBody>
      </p:sp>
      <p:sp>
        <p:nvSpPr>
          <p:cNvPr id="8" name="Footer Placeholder 7">
            <a:extLst>
              <a:ext uri="{FF2B5EF4-FFF2-40B4-BE49-F238E27FC236}">
                <a16:creationId xmlns:a16="http://schemas.microsoft.com/office/drawing/2014/main" id="{637814DE-0E78-1243-BA27-659824A20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537F04-8ED9-0D4B-A926-205DA435073C}"/>
              </a:ext>
            </a:extLst>
          </p:cNvPr>
          <p:cNvSpPr>
            <a:spLocks noGrp="1"/>
          </p:cNvSpPr>
          <p:nvPr>
            <p:ph type="sldNum" sz="quarter" idx="12"/>
          </p:nvPr>
        </p:nvSpPr>
        <p:spPr/>
        <p:txBody>
          <a:bodyPr/>
          <a:lstStyle/>
          <a:p>
            <a:fld id="{12DB891B-6297-BE45-80C7-AEDCD563A81B}" type="slidenum">
              <a:rPr lang="en-US" smtClean="0"/>
              <a:t>‹#›</a:t>
            </a:fld>
            <a:endParaRPr lang="en-US"/>
          </a:p>
        </p:txBody>
      </p:sp>
    </p:spTree>
    <p:extLst>
      <p:ext uri="{BB962C8B-B14F-4D97-AF65-F5344CB8AC3E}">
        <p14:creationId xmlns:p14="http://schemas.microsoft.com/office/powerpoint/2010/main" val="154735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F275-4801-B943-9519-DE4B51486A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17B22F-4233-3843-86A4-DE8D14A4AFDB}"/>
              </a:ext>
            </a:extLst>
          </p:cNvPr>
          <p:cNvSpPr>
            <a:spLocks noGrp="1"/>
          </p:cNvSpPr>
          <p:nvPr>
            <p:ph type="dt" sz="half" idx="10"/>
          </p:nvPr>
        </p:nvSpPr>
        <p:spPr/>
        <p:txBody>
          <a:bodyPr/>
          <a:lstStyle/>
          <a:p>
            <a:fld id="{65346EE2-2BC6-3A48-8F04-7E5EEEA72689}" type="datetimeFigureOut">
              <a:rPr lang="en-US" smtClean="0"/>
              <a:t>10/15/2023</a:t>
            </a:fld>
            <a:endParaRPr lang="en-US"/>
          </a:p>
        </p:txBody>
      </p:sp>
      <p:sp>
        <p:nvSpPr>
          <p:cNvPr id="4" name="Footer Placeholder 3">
            <a:extLst>
              <a:ext uri="{FF2B5EF4-FFF2-40B4-BE49-F238E27FC236}">
                <a16:creationId xmlns:a16="http://schemas.microsoft.com/office/drawing/2014/main" id="{27F4555C-190D-8544-B6BD-E615F851B3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F665B-E8C3-7B48-8E9B-AE6478F77280}"/>
              </a:ext>
            </a:extLst>
          </p:cNvPr>
          <p:cNvSpPr>
            <a:spLocks noGrp="1"/>
          </p:cNvSpPr>
          <p:nvPr>
            <p:ph type="sldNum" sz="quarter" idx="12"/>
          </p:nvPr>
        </p:nvSpPr>
        <p:spPr/>
        <p:txBody>
          <a:bodyPr/>
          <a:lstStyle/>
          <a:p>
            <a:fld id="{12DB891B-6297-BE45-80C7-AEDCD563A81B}" type="slidenum">
              <a:rPr lang="en-US" smtClean="0"/>
              <a:t>‹#›</a:t>
            </a:fld>
            <a:endParaRPr lang="en-US"/>
          </a:p>
        </p:txBody>
      </p:sp>
    </p:spTree>
    <p:extLst>
      <p:ext uri="{BB962C8B-B14F-4D97-AF65-F5344CB8AC3E}">
        <p14:creationId xmlns:p14="http://schemas.microsoft.com/office/powerpoint/2010/main" val="193668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140E8-920E-EC4D-AF77-A5CB5AE79D9F}"/>
              </a:ext>
            </a:extLst>
          </p:cNvPr>
          <p:cNvSpPr>
            <a:spLocks noGrp="1"/>
          </p:cNvSpPr>
          <p:nvPr>
            <p:ph type="dt" sz="half" idx="10"/>
          </p:nvPr>
        </p:nvSpPr>
        <p:spPr/>
        <p:txBody>
          <a:bodyPr/>
          <a:lstStyle/>
          <a:p>
            <a:fld id="{65346EE2-2BC6-3A48-8F04-7E5EEEA72689}" type="datetimeFigureOut">
              <a:rPr lang="en-US" smtClean="0"/>
              <a:t>10/15/2023</a:t>
            </a:fld>
            <a:endParaRPr lang="en-US"/>
          </a:p>
        </p:txBody>
      </p:sp>
      <p:sp>
        <p:nvSpPr>
          <p:cNvPr id="3" name="Footer Placeholder 2">
            <a:extLst>
              <a:ext uri="{FF2B5EF4-FFF2-40B4-BE49-F238E27FC236}">
                <a16:creationId xmlns:a16="http://schemas.microsoft.com/office/drawing/2014/main" id="{B31F167F-B547-054F-B636-04DE2F2DC6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23874-6D22-0A43-A408-E487A069E91F}"/>
              </a:ext>
            </a:extLst>
          </p:cNvPr>
          <p:cNvSpPr>
            <a:spLocks noGrp="1"/>
          </p:cNvSpPr>
          <p:nvPr>
            <p:ph type="sldNum" sz="quarter" idx="12"/>
          </p:nvPr>
        </p:nvSpPr>
        <p:spPr/>
        <p:txBody>
          <a:bodyPr/>
          <a:lstStyle/>
          <a:p>
            <a:fld id="{12DB891B-6297-BE45-80C7-AEDCD563A81B}" type="slidenum">
              <a:rPr lang="en-US" smtClean="0"/>
              <a:t>‹#›</a:t>
            </a:fld>
            <a:endParaRPr lang="en-US"/>
          </a:p>
        </p:txBody>
      </p:sp>
    </p:spTree>
    <p:extLst>
      <p:ext uri="{BB962C8B-B14F-4D97-AF65-F5344CB8AC3E}">
        <p14:creationId xmlns:p14="http://schemas.microsoft.com/office/powerpoint/2010/main" val="380605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D82D-22CC-1745-8A43-38CCB0C2B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4A46A-40AA-D549-8DAB-9A787B2051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9061C0-E7FC-9549-B7F6-1C733E558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0F41A7-DB7A-BB4E-953E-DDC230227E61}"/>
              </a:ext>
            </a:extLst>
          </p:cNvPr>
          <p:cNvSpPr>
            <a:spLocks noGrp="1"/>
          </p:cNvSpPr>
          <p:nvPr>
            <p:ph type="dt" sz="half" idx="10"/>
          </p:nvPr>
        </p:nvSpPr>
        <p:spPr/>
        <p:txBody>
          <a:bodyPr/>
          <a:lstStyle/>
          <a:p>
            <a:fld id="{65346EE2-2BC6-3A48-8F04-7E5EEEA72689}" type="datetimeFigureOut">
              <a:rPr lang="en-US" smtClean="0"/>
              <a:t>10/15/2023</a:t>
            </a:fld>
            <a:endParaRPr lang="en-US"/>
          </a:p>
        </p:txBody>
      </p:sp>
      <p:sp>
        <p:nvSpPr>
          <p:cNvPr id="6" name="Footer Placeholder 5">
            <a:extLst>
              <a:ext uri="{FF2B5EF4-FFF2-40B4-BE49-F238E27FC236}">
                <a16:creationId xmlns:a16="http://schemas.microsoft.com/office/drawing/2014/main" id="{34D5E879-C9C5-DC41-A3A9-DED83241B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39AC82-512B-FC4E-AD8D-59063AFBC96F}"/>
              </a:ext>
            </a:extLst>
          </p:cNvPr>
          <p:cNvSpPr>
            <a:spLocks noGrp="1"/>
          </p:cNvSpPr>
          <p:nvPr>
            <p:ph type="sldNum" sz="quarter" idx="12"/>
          </p:nvPr>
        </p:nvSpPr>
        <p:spPr/>
        <p:txBody>
          <a:bodyPr/>
          <a:lstStyle/>
          <a:p>
            <a:fld id="{12DB891B-6297-BE45-80C7-AEDCD563A81B}" type="slidenum">
              <a:rPr lang="en-US" smtClean="0"/>
              <a:t>‹#›</a:t>
            </a:fld>
            <a:endParaRPr lang="en-US"/>
          </a:p>
        </p:txBody>
      </p:sp>
    </p:spTree>
    <p:extLst>
      <p:ext uri="{BB962C8B-B14F-4D97-AF65-F5344CB8AC3E}">
        <p14:creationId xmlns:p14="http://schemas.microsoft.com/office/powerpoint/2010/main" val="103180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31FC-B121-2042-99AD-0EA57BB73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4A2B35-00F5-A94F-85E0-86AB98C635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BD1C9B-33EA-6E49-A98E-E83C47481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A97441-B216-9041-BB99-76CB1AFD89E5}"/>
              </a:ext>
            </a:extLst>
          </p:cNvPr>
          <p:cNvSpPr>
            <a:spLocks noGrp="1"/>
          </p:cNvSpPr>
          <p:nvPr>
            <p:ph type="dt" sz="half" idx="10"/>
          </p:nvPr>
        </p:nvSpPr>
        <p:spPr/>
        <p:txBody>
          <a:bodyPr/>
          <a:lstStyle/>
          <a:p>
            <a:fld id="{65346EE2-2BC6-3A48-8F04-7E5EEEA72689}" type="datetimeFigureOut">
              <a:rPr lang="en-US" smtClean="0"/>
              <a:t>10/15/2023</a:t>
            </a:fld>
            <a:endParaRPr lang="en-US"/>
          </a:p>
        </p:txBody>
      </p:sp>
      <p:sp>
        <p:nvSpPr>
          <p:cNvPr id="6" name="Footer Placeholder 5">
            <a:extLst>
              <a:ext uri="{FF2B5EF4-FFF2-40B4-BE49-F238E27FC236}">
                <a16:creationId xmlns:a16="http://schemas.microsoft.com/office/drawing/2014/main" id="{FD0AAD58-1966-6B44-B9F7-98C73C71D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83F9E-A107-A141-BCC6-0CEF0B0E9AA9}"/>
              </a:ext>
            </a:extLst>
          </p:cNvPr>
          <p:cNvSpPr>
            <a:spLocks noGrp="1"/>
          </p:cNvSpPr>
          <p:nvPr>
            <p:ph type="sldNum" sz="quarter" idx="12"/>
          </p:nvPr>
        </p:nvSpPr>
        <p:spPr/>
        <p:txBody>
          <a:bodyPr/>
          <a:lstStyle/>
          <a:p>
            <a:fld id="{12DB891B-6297-BE45-80C7-AEDCD563A81B}" type="slidenum">
              <a:rPr lang="en-US" smtClean="0"/>
              <a:t>‹#›</a:t>
            </a:fld>
            <a:endParaRPr lang="en-US"/>
          </a:p>
        </p:txBody>
      </p:sp>
    </p:spTree>
    <p:extLst>
      <p:ext uri="{BB962C8B-B14F-4D97-AF65-F5344CB8AC3E}">
        <p14:creationId xmlns:p14="http://schemas.microsoft.com/office/powerpoint/2010/main" val="387827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9DB7AB-4B3F-554E-B042-1A2E4B2D6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0570AE-3741-9549-BE11-489F1C6F0B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27902-4FD5-2E44-BE7A-4E8A822A7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46EE2-2BC6-3A48-8F04-7E5EEEA72689}" type="datetimeFigureOut">
              <a:rPr lang="en-US" smtClean="0"/>
              <a:t>10/15/2023</a:t>
            </a:fld>
            <a:endParaRPr lang="en-US"/>
          </a:p>
        </p:txBody>
      </p:sp>
      <p:sp>
        <p:nvSpPr>
          <p:cNvPr id="5" name="Footer Placeholder 4">
            <a:extLst>
              <a:ext uri="{FF2B5EF4-FFF2-40B4-BE49-F238E27FC236}">
                <a16:creationId xmlns:a16="http://schemas.microsoft.com/office/drawing/2014/main" id="{A04021D7-A748-124E-A1A0-47BECB750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7409CC-5BDA-764C-8468-0E406665E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B891B-6297-BE45-80C7-AEDCD563A81B}" type="slidenum">
              <a:rPr lang="en-US" smtClean="0"/>
              <a:t>‹#›</a:t>
            </a:fld>
            <a:endParaRPr lang="en-US"/>
          </a:p>
        </p:txBody>
      </p:sp>
    </p:spTree>
    <p:extLst>
      <p:ext uri="{BB962C8B-B14F-4D97-AF65-F5344CB8AC3E}">
        <p14:creationId xmlns:p14="http://schemas.microsoft.com/office/powerpoint/2010/main" val="183314724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hart" Target="../charts/char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chart" Target="../charts/chart10.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hart" Target="../charts/chart11.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13.xml"/><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chart" Target="../charts/chart14.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padlet.com/rheaphine/mostsurprising" TargetMode="External"/><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chart" Target="../charts/chart2.xml"/><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padlet.com/rheaphine/heardmoreabout" TargetMode="Externa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2BA1-A319-F846-A193-B77798D41DEF}"/>
              </a:ext>
            </a:extLst>
          </p:cNvPr>
          <p:cNvSpPr>
            <a:spLocks noGrp="1"/>
          </p:cNvSpPr>
          <p:nvPr>
            <p:ph type="ctrTitle"/>
          </p:nvPr>
        </p:nvSpPr>
        <p:spPr>
          <a:xfrm>
            <a:off x="1524000" y="1768616"/>
            <a:ext cx="9254168" cy="1722192"/>
          </a:xfrm>
        </p:spPr>
        <p:txBody>
          <a:bodyPr>
            <a:normAutofit fontScale="90000"/>
          </a:bodyPr>
          <a:lstStyle/>
          <a:p>
            <a:r>
              <a:rPr lang="en-US" dirty="0"/>
              <a:t>CHER | 2023 </a:t>
            </a:r>
            <a:br>
              <a:rPr lang="en-US" dirty="0"/>
            </a:br>
            <a:r>
              <a:rPr lang="en-US" dirty="0"/>
              <a:t>Health Equity Research Intensive</a:t>
            </a:r>
          </a:p>
        </p:txBody>
      </p:sp>
      <p:sp>
        <p:nvSpPr>
          <p:cNvPr id="3" name="Subtitle 2">
            <a:extLst>
              <a:ext uri="{FF2B5EF4-FFF2-40B4-BE49-F238E27FC236}">
                <a16:creationId xmlns:a16="http://schemas.microsoft.com/office/drawing/2014/main" id="{1AC62428-8D8B-C447-ACE5-3298DBB0C416}"/>
              </a:ext>
            </a:extLst>
          </p:cNvPr>
          <p:cNvSpPr>
            <a:spLocks noGrp="1"/>
          </p:cNvSpPr>
          <p:nvPr>
            <p:ph type="subTitle" idx="1"/>
          </p:nvPr>
        </p:nvSpPr>
        <p:spPr/>
        <p:txBody>
          <a:bodyPr vert="horz" lIns="91440" tIns="45720" rIns="91440" bIns="45720" rtlCol="0" anchor="t">
            <a:normAutofit/>
          </a:bodyPr>
          <a:lstStyle/>
          <a:p>
            <a:r>
              <a:rPr lang="en-US" sz="2000" dirty="0"/>
              <a:t>Evaluation Summary</a:t>
            </a:r>
          </a:p>
          <a:p>
            <a:r>
              <a:rPr lang="en-US" sz="2000" dirty="0"/>
              <a:t>Data as of October 15, 2023</a:t>
            </a:r>
            <a:endParaRPr lang="en-US" sz="2000" dirty="0">
              <a:cs typeface="Calibri"/>
            </a:endParaRPr>
          </a:p>
        </p:txBody>
      </p:sp>
    </p:spTree>
    <p:extLst>
      <p:ext uri="{BB962C8B-B14F-4D97-AF65-F5344CB8AC3E}">
        <p14:creationId xmlns:p14="http://schemas.microsoft.com/office/powerpoint/2010/main" val="305969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9174-1CF0-A046-B3A4-F135F8D2320A}"/>
              </a:ext>
            </a:extLst>
          </p:cNvPr>
          <p:cNvSpPr>
            <a:spLocks noGrp="1"/>
          </p:cNvSpPr>
          <p:nvPr>
            <p:ph type="title"/>
          </p:nvPr>
        </p:nvSpPr>
        <p:spPr/>
        <p:txBody>
          <a:bodyPr/>
          <a:lstStyle/>
          <a:p>
            <a:r>
              <a:rPr lang="en-US">
                <a:solidFill>
                  <a:srgbClr val="FF9933"/>
                </a:solidFill>
              </a:rPr>
              <a:t>Individual Session Results</a:t>
            </a:r>
          </a:p>
        </p:txBody>
      </p:sp>
    </p:spTree>
    <p:extLst>
      <p:ext uri="{BB962C8B-B14F-4D97-AF65-F5344CB8AC3E}">
        <p14:creationId xmlns:p14="http://schemas.microsoft.com/office/powerpoint/2010/main" val="238114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Concept of Trust in Health Equity Research </a:t>
            </a:r>
            <a:br>
              <a:rPr lang="en-US" sz="2000" b="1"/>
            </a:br>
            <a:r>
              <a:rPr lang="en-US" sz="2000"/>
              <a:t>(presented by Melissa Green)</a:t>
            </a:r>
            <a:endParaRPr lang="en-US" sz="2000" b="1">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301625" cy="1569660"/>
          </a:xfrm>
          <a:prstGeom prst="rect">
            <a:avLst/>
          </a:prstGeom>
          <a:noFill/>
        </p:spPr>
        <p:txBody>
          <a:bodyPr wrap="square" lIns="91440" tIns="45720" rIns="91440" bIns="45720" rtlCol="0" anchor="t">
            <a:spAutoFit/>
          </a:bodyPr>
          <a:lstStyle/>
          <a:p>
            <a:r>
              <a:rPr lang="en-US" sz="1600" i="1">
                <a:ea typeface="+mj-lt"/>
                <a:cs typeface="+mj-lt"/>
              </a:rPr>
              <a:t>Learning Objectives:</a:t>
            </a:r>
          </a:p>
          <a:p>
            <a:pPr marL="285750" indent="-285750">
              <a:buFont typeface="Arial" panose="020B0604020202020204" pitchFamily="34" charset="0"/>
              <a:buChar char="•"/>
            </a:pPr>
            <a:r>
              <a:rPr lang="en-US" sz="1600">
                <a:ea typeface="+mj-lt"/>
                <a:cs typeface="+mj-lt"/>
              </a:rPr>
              <a:t>Analyze five determinants of trust within community-academic partnerships. </a:t>
            </a:r>
          </a:p>
          <a:p>
            <a:pPr marL="285750" indent="-285750">
              <a:buFont typeface="Arial" panose="020B0604020202020204" pitchFamily="34" charset="0"/>
              <a:buChar char="•"/>
            </a:pPr>
            <a:r>
              <a:rPr lang="en-US" sz="1600">
                <a:ea typeface="+mj-lt"/>
                <a:cs typeface="Calibri"/>
              </a:rPr>
              <a:t>Initiate strategies to foster improved trust within community-academic partnerships.  </a:t>
            </a:r>
          </a:p>
          <a:p>
            <a:pPr marL="285750" indent="-285750">
              <a:buFont typeface="Arial" panose="020B0604020202020204" pitchFamily="34" charset="0"/>
              <a:buChar char="•"/>
            </a:pPr>
            <a:r>
              <a:rPr lang="en-US" sz="1600">
                <a:ea typeface="+mj-lt"/>
                <a:cs typeface="Calibri"/>
              </a:rPr>
              <a:t>Utilize give/get grid tool to support more equitable partnerships.  </a:t>
            </a:r>
          </a:p>
        </p:txBody>
      </p:sp>
      <p:pic>
        <p:nvPicPr>
          <p:cNvPr id="9" name="Picture 10" descr="Chart&#10;&#10;Description automatically generated">
            <a:extLst>
              <a:ext uri="{FF2B5EF4-FFF2-40B4-BE49-F238E27FC236}">
                <a16:creationId xmlns:a16="http://schemas.microsoft.com/office/drawing/2014/main" id="{56688951-C38A-5EB3-37CD-B3A74760D1B3}"/>
              </a:ext>
            </a:extLst>
          </p:cNvPr>
          <p:cNvPicPr>
            <a:picLocks noChangeAspect="1"/>
          </p:cNvPicPr>
          <p:nvPr/>
        </p:nvPicPr>
        <p:blipFill>
          <a:blip r:embed="rId3"/>
          <a:stretch>
            <a:fillRect/>
          </a:stretch>
        </p:blipFill>
        <p:spPr>
          <a:xfrm>
            <a:off x="182880" y="2926080"/>
            <a:ext cx="6858000" cy="1905000"/>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265E504F-89E0-7EAD-4EED-9AC1EEE62878}"/>
              </a:ext>
            </a:extLst>
          </p:cNvPr>
          <p:cNvPicPr>
            <a:picLocks noChangeAspect="1"/>
          </p:cNvPicPr>
          <p:nvPr/>
        </p:nvPicPr>
        <p:blipFill rotWithShape="1">
          <a:blip r:embed="rId4"/>
          <a:srcRect t="12995"/>
          <a:stretch/>
        </p:blipFill>
        <p:spPr>
          <a:xfrm>
            <a:off x="182880" y="5029200"/>
            <a:ext cx="6858000" cy="1325961"/>
          </a:xfrm>
          <a:prstGeom prst="rect">
            <a:avLst/>
          </a:prstGeom>
        </p:spPr>
      </p:pic>
      <p:graphicFrame>
        <p:nvGraphicFramePr>
          <p:cNvPr id="11" name="Chart 10">
            <a:extLst>
              <a:ext uri="{FF2B5EF4-FFF2-40B4-BE49-F238E27FC236}">
                <a16:creationId xmlns:a16="http://schemas.microsoft.com/office/drawing/2014/main" id="{249AD785-9E08-4D54-69F4-63ABEF599787}"/>
              </a:ext>
            </a:extLst>
          </p:cNvPr>
          <p:cNvGraphicFramePr/>
          <p:nvPr>
            <p:extLst>
              <p:ext uri="{D42A27DB-BD31-4B8C-83A1-F6EECF244321}">
                <p14:modId xmlns:p14="http://schemas.microsoft.com/office/powerpoint/2010/main" val="783487323"/>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a:extLst>
              <a:ext uri="{FF2B5EF4-FFF2-40B4-BE49-F238E27FC236}">
                <a16:creationId xmlns:a16="http://schemas.microsoft.com/office/drawing/2014/main" id="{64E00A5F-92D8-F4F9-419B-0797049BC37D}"/>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sp>
        <p:nvSpPr>
          <p:cNvPr id="4" name="Speech Bubble: Oval 3">
            <a:extLst>
              <a:ext uri="{FF2B5EF4-FFF2-40B4-BE49-F238E27FC236}">
                <a16:creationId xmlns:a16="http://schemas.microsoft.com/office/drawing/2014/main" id="{960DDF33-238A-DF27-11E3-4139C8DFEC43}"/>
              </a:ext>
            </a:extLst>
          </p:cNvPr>
          <p:cNvSpPr/>
          <p:nvPr/>
        </p:nvSpPr>
        <p:spPr>
          <a:xfrm rot="20917489">
            <a:off x="7255271" y="4013513"/>
            <a:ext cx="2790787" cy="1372109"/>
          </a:xfrm>
          <a:prstGeom prst="wedgeEllipseCallout">
            <a:avLst>
              <a:gd name="adj1" fmla="val -25813"/>
              <a:gd name="adj2" fmla="val 79195"/>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Perhaps having an additional way of sending/</a:t>
            </a:r>
            <a:r>
              <a:rPr lang="en-US" sz="1200" b="1">
                <a:solidFill>
                  <a:schemeClr val="tx1"/>
                </a:solidFill>
              </a:rPr>
              <a:t>access</a:t>
            </a:r>
            <a:r>
              <a:rPr lang="en-US" sz="1200">
                <a:solidFill>
                  <a:schemeClr val="tx1"/>
                </a:solidFill>
              </a:rPr>
              <a:t> (e.g., link and PDF) would be helpful in future. </a:t>
            </a:r>
            <a:br>
              <a:rPr lang="en-US" sz="1200">
                <a:solidFill>
                  <a:schemeClr val="tx1"/>
                </a:solidFill>
              </a:rPr>
            </a:br>
            <a:r>
              <a:rPr lang="en-US" sz="1200">
                <a:solidFill>
                  <a:schemeClr val="tx1"/>
                </a:solidFill>
              </a:rPr>
              <a:t>(2 comments)</a:t>
            </a:r>
          </a:p>
        </p:txBody>
      </p:sp>
      <p:sp>
        <p:nvSpPr>
          <p:cNvPr id="7" name="Speech Bubble: Rectangle with Corners Rounded 6">
            <a:extLst>
              <a:ext uri="{FF2B5EF4-FFF2-40B4-BE49-F238E27FC236}">
                <a16:creationId xmlns:a16="http://schemas.microsoft.com/office/drawing/2014/main" id="{88C74D2C-BD81-97A9-B4C8-BCB4A15D2B8C}"/>
              </a:ext>
            </a:extLst>
          </p:cNvPr>
          <p:cNvSpPr/>
          <p:nvPr/>
        </p:nvSpPr>
        <p:spPr>
          <a:xfrm>
            <a:off x="8726213" y="5096444"/>
            <a:ext cx="3381704" cy="1372109"/>
          </a:xfrm>
          <a:prstGeom prst="wedgeRoundRectCallout">
            <a:avLst>
              <a:gd name="adj1" fmla="val 2011"/>
              <a:gd name="adj2" fmla="val -84475"/>
              <a:gd name="adj3" fmla="val 16667"/>
            </a:avLst>
          </a:prstGeom>
          <a:solidFill>
            <a:srgbClr val="5AB4A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breakout session was very helpful. I think the </a:t>
            </a:r>
            <a:r>
              <a:rPr lang="en-US" sz="1200" b="1">
                <a:solidFill>
                  <a:schemeClr val="tx1"/>
                </a:solidFill>
              </a:rPr>
              <a:t>instructions were a little unclear </a:t>
            </a:r>
            <a:r>
              <a:rPr lang="en-US" sz="1200">
                <a:solidFill>
                  <a:schemeClr val="tx1"/>
                </a:solidFill>
              </a:rPr>
              <a:t>though on what to discuss. …Also, the 20min </a:t>
            </a:r>
            <a:r>
              <a:rPr lang="en-US" sz="1200" b="1">
                <a:solidFill>
                  <a:schemeClr val="tx1"/>
                </a:solidFill>
              </a:rPr>
              <a:t>breakout felt a little long </a:t>
            </a:r>
            <a:r>
              <a:rPr lang="en-US" sz="1200">
                <a:solidFill>
                  <a:schemeClr val="tx1"/>
                </a:solidFill>
              </a:rPr>
              <a:t>for our group for this session.</a:t>
            </a:r>
            <a:br>
              <a:rPr lang="en-US" sz="1200">
                <a:solidFill>
                  <a:schemeClr val="tx1"/>
                </a:solidFill>
              </a:rPr>
            </a:br>
            <a:r>
              <a:rPr lang="en-US" sz="1200">
                <a:solidFill>
                  <a:schemeClr val="tx1"/>
                </a:solidFill>
              </a:rPr>
              <a:t>(4 comments)</a:t>
            </a:r>
          </a:p>
        </p:txBody>
      </p:sp>
      <p:sp>
        <p:nvSpPr>
          <p:cNvPr id="8" name="Speech Bubble: Rectangle with Corners Rounded 7">
            <a:extLst>
              <a:ext uri="{FF2B5EF4-FFF2-40B4-BE49-F238E27FC236}">
                <a16:creationId xmlns:a16="http://schemas.microsoft.com/office/drawing/2014/main" id="{0163ED22-64A3-4EDC-9BA2-5C7BAC659FF6}"/>
              </a:ext>
            </a:extLst>
          </p:cNvPr>
          <p:cNvSpPr/>
          <p:nvPr/>
        </p:nvSpPr>
        <p:spPr>
          <a:xfrm>
            <a:off x="7339487" y="2373391"/>
            <a:ext cx="3168060" cy="1645920"/>
          </a:xfrm>
          <a:prstGeom prst="wedgeRoundRectCallout">
            <a:avLst>
              <a:gd name="adj1" fmla="val 41870"/>
              <a:gd name="adj2" fmla="val 74502"/>
              <a:gd name="adj3" fmla="val 16667"/>
            </a:avLst>
          </a:prstGeom>
          <a:solidFill>
            <a:srgbClr val="5AB4A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 would've loved to have </a:t>
            </a:r>
            <a:r>
              <a:rPr lang="en-US" sz="1200" b="1">
                <a:solidFill>
                  <a:schemeClr val="tx1"/>
                </a:solidFill>
              </a:rPr>
              <a:t>heard directly from community members </a:t>
            </a:r>
            <a:r>
              <a:rPr lang="en-US" sz="1200">
                <a:solidFill>
                  <a:schemeClr val="tx1"/>
                </a:solidFill>
              </a:rPr>
              <a:t>directly as a part of this session, perhaps as examples of each of the 5 pillars that they've experienced that worked well, and which ones didn't work well or fell short. </a:t>
            </a:r>
            <a:br>
              <a:rPr lang="en-US" sz="1200">
                <a:solidFill>
                  <a:schemeClr val="tx1"/>
                </a:solidFill>
              </a:rPr>
            </a:br>
            <a:r>
              <a:rPr lang="en-US" sz="1200">
                <a:solidFill>
                  <a:schemeClr val="tx1"/>
                </a:solidFill>
              </a:rPr>
              <a:t>(5 comments)</a:t>
            </a:r>
          </a:p>
        </p:txBody>
      </p:sp>
      <p:cxnSp>
        <p:nvCxnSpPr>
          <p:cNvPr id="12" name="Straight Connector 11">
            <a:extLst>
              <a:ext uri="{FF2B5EF4-FFF2-40B4-BE49-F238E27FC236}">
                <a16:creationId xmlns:a16="http://schemas.microsoft.com/office/drawing/2014/main" id="{6669DE20-04CA-592D-6F41-0AB1FCF020ED}"/>
              </a:ext>
            </a:extLst>
          </p:cNvPr>
          <p:cNvCxnSpPr/>
          <p:nvPr/>
        </p:nvCxnSpPr>
        <p:spPr>
          <a:xfrm>
            <a:off x="7232073" y="2515621"/>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D0133BD-55EA-E9E0-6EA7-B7DE8633F202}"/>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6" name="Star: 5 Points 15">
            <a:extLst>
              <a:ext uri="{FF2B5EF4-FFF2-40B4-BE49-F238E27FC236}">
                <a16:creationId xmlns:a16="http://schemas.microsoft.com/office/drawing/2014/main" id="{A868BC71-75B0-FAB2-9DAB-65BF4CB82F48}"/>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4.4</a:t>
            </a:r>
          </a:p>
        </p:txBody>
      </p:sp>
      <p:pic>
        <p:nvPicPr>
          <p:cNvPr id="14" name="Picture 13" descr="Timeline&#10;&#10;Description automatically generated">
            <a:extLst>
              <a:ext uri="{FF2B5EF4-FFF2-40B4-BE49-F238E27FC236}">
                <a16:creationId xmlns:a16="http://schemas.microsoft.com/office/drawing/2014/main" id="{40D66D6B-98A7-E2B1-3A47-D29FEBF766B3}"/>
              </a:ext>
            </a:extLst>
          </p:cNvPr>
          <p:cNvPicPr>
            <a:picLocks noChangeAspect="1"/>
          </p:cNvPicPr>
          <p:nvPr/>
        </p:nvPicPr>
        <p:blipFill>
          <a:blip r:embed="rId6"/>
          <a:stretch>
            <a:fillRect/>
          </a:stretch>
        </p:blipFill>
        <p:spPr>
          <a:xfrm>
            <a:off x="7232073" y="965545"/>
            <a:ext cx="4572009" cy="1371603"/>
          </a:xfrm>
          <a:prstGeom prst="rect">
            <a:avLst/>
          </a:prstGeom>
          <a:ln w="3175">
            <a:solidFill>
              <a:schemeClr val="tx1"/>
            </a:solidFill>
          </a:ln>
        </p:spPr>
      </p:pic>
    </p:spTree>
    <p:extLst>
      <p:ext uri="{BB962C8B-B14F-4D97-AF65-F5344CB8AC3E}">
        <p14:creationId xmlns:p14="http://schemas.microsoft.com/office/powerpoint/2010/main" val="2966201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2040AF-42B3-5F45-8F43-FDEE99BDE32C}"/>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Structural Inequalities: The Deconstruction of Structural Racism: Making the Invisible Visible </a:t>
            </a:r>
            <a:br>
              <a:rPr lang="en-US" sz="2000" b="1"/>
            </a:br>
            <a:r>
              <a:rPr lang="en-US" sz="2000"/>
              <a:t>(presented by </a:t>
            </a:r>
            <a:r>
              <a:rPr lang="en-US" sz="2000">
                <a:cs typeface="Calibri Light"/>
              </a:rPr>
              <a:t>CCPH</a:t>
            </a:r>
            <a:endParaRPr lang="en-US">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310861" cy="1815882"/>
          </a:xfrm>
          <a:prstGeom prst="rect">
            <a:avLst/>
          </a:prstGeom>
          <a:noFill/>
        </p:spPr>
        <p:txBody>
          <a:bodyPr wrap="square" rtlCol="0">
            <a:spAutoFit/>
          </a:bodyPr>
          <a:lstStyle/>
          <a:p>
            <a:r>
              <a:rPr lang="en-US" sz="1600" i="1">
                <a:ea typeface="+mj-lt"/>
                <a:cs typeface="+mj-lt"/>
              </a:rPr>
              <a:t>Learning Objectives:</a:t>
            </a:r>
          </a:p>
          <a:p>
            <a:pPr marL="285750" indent="-285750">
              <a:buFont typeface="Arial" panose="020B0604020202020204" pitchFamily="34" charset="0"/>
              <a:buChar char="•"/>
            </a:pPr>
            <a:r>
              <a:rPr lang="en-US" sz="1600">
                <a:ea typeface="+mj-lt"/>
                <a:cs typeface="+mj-lt"/>
              </a:rPr>
              <a:t>Discuss foundational ideas of race that promote systems of racism in the US.  </a:t>
            </a:r>
          </a:p>
          <a:p>
            <a:pPr marL="285750" indent="-285750">
              <a:buFont typeface="Arial" panose="020B0604020202020204" pitchFamily="34" charset="0"/>
              <a:buChar char="•"/>
            </a:pPr>
            <a:r>
              <a:rPr lang="en-US" sz="1600">
                <a:ea typeface="+mj-lt"/>
                <a:cs typeface="+mj-lt"/>
              </a:rPr>
              <a:t>Identify historical and contemporary manifestations of structural racism in the US.  </a:t>
            </a:r>
          </a:p>
          <a:p>
            <a:pPr marL="285750" indent="-285750">
              <a:buFont typeface="Arial" panose="020B0604020202020204" pitchFamily="34" charset="0"/>
              <a:buChar char="•"/>
            </a:pPr>
            <a:r>
              <a:rPr lang="en-US" sz="1600">
                <a:ea typeface="+mj-lt"/>
                <a:cs typeface="+mj-lt"/>
              </a:rPr>
              <a:t>Explore community engagement as a method to combat structural racism. </a:t>
            </a:r>
            <a:endParaRPr lang="en-US"/>
          </a:p>
        </p:txBody>
      </p:sp>
      <p:pic>
        <p:nvPicPr>
          <p:cNvPr id="7" name="Picture 7" descr="Chart, waterfall chart&#10;&#10;Description automatically generated">
            <a:extLst>
              <a:ext uri="{FF2B5EF4-FFF2-40B4-BE49-F238E27FC236}">
                <a16:creationId xmlns:a16="http://schemas.microsoft.com/office/drawing/2014/main" id="{566FEADF-454B-E962-3FA7-580C56C5E013}"/>
              </a:ext>
            </a:extLst>
          </p:cNvPr>
          <p:cNvPicPr>
            <a:picLocks noChangeAspect="1"/>
          </p:cNvPicPr>
          <p:nvPr/>
        </p:nvPicPr>
        <p:blipFill>
          <a:blip r:embed="rId3"/>
          <a:stretch>
            <a:fillRect/>
          </a:stretch>
        </p:blipFill>
        <p:spPr>
          <a:xfrm>
            <a:off x="182880" y="2926080"/>
            <a:ext cx="6858000" cy="1905000"/>
          </a:xfrm>
          <a:prstGeom prst="rect">
            <a:avLst/>
          </a:prstGeom>
        </p:spPr>
      </p:pic>
      <p:graphicFrame>
        <p:nvGraphicFramePr>
          <p:cNvPr id="16" name="Chart 15">
            <a:extLst>
              <a:ext uri="{FF2B5EF4-FFF2-40B4-BE49-F238E27FC236}">
                <a16:creationId xmlns:a16="http://schemas.microsoft.com/office/drawing/2014/main" id="{D2225F25-2C3A-402B-8A62-B26E3F3AEB17}"/>
              </a:ext>
            </a:extLst>
          </p:cNvPr>
          <p:cNvGraphicFramePr/>
          <p:nvPr>
            <p:extLst>
              <p:ext uri="{D42A27DB-BD31-4B8C-83A1-F6EECF244321}">
                <p14:modId xmlns:p14="http://schemas.microsoft.com/office/powerpoint/2010/main" val="2191052975"/>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4"/>
          </a:graphicData>
        </a:graphic>
      </p:graphicFrame>
      <p:sp>
        <p:nvSpPr>
          <p:cNvPr id="5" name="Speech Bubble: Rectangle with Corners Rounded 4">
            <a:extLst>
              <a:ext uri="{FF2B5EF4-FFF2-40B4-BE49-F238E27FC236}">
                <a16:creationId xmlns:a16="http://schemas.microsoft.com/office/drawing/2014/main" id="{36C16834-28B0-123B-03F0-89CC2E1CC9BC}"/>
              </a:ext>
            </a:extLst>
          </p:cNvPr>
          <p:cNvSpPr/>
          <p:nvPr/>
        </p:nvSpPr>
        <p:spPr>
          <a:xfrm rot="580525">
            <a:off x="9308295" y="3823028"/>
            <a:ext cx="2984619" cy="1333441"/>
          </a:xfrm>
          <a:prstGeom prst="wedgeRoundRectCallout">
            <a:avLst>
              <a:gd name="adj1" fmla="val -41359"/>
              <a:gd name="adj2" fmla="val 81418"/>
              <a:gd name="adj3" fmla="val 16667"/>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Prompts for breakout might work better with groups who have relationships already. The first one did not feel safe. It felt like a solicitation for confession. Later breakouts prompts were a little broad.  </a:t>
            </a:r>
            <a:br>
              <a:rPr lang="en-US" sz="1200">
                <a:solidFill>
                  <a:schemeClr val="tx1"/>
                </a:solidFill>
              </a:rPr>
            </a:br>
            <a:r>
              <a:rPr lang="en-US" sz="1200">
                <a:solidFill>
                  <a:schemeClr val="tx1"/>
                </a:solidFill>
              </a:rPr>
              <a:t>(2 comments)</a:t>
            </a:r>
          </a:p>
        </p:txBody>
      </p:sp>
      <p:sp>
        <p:nvSpPr>
          <p:cNvPr id="8" name="Speech Bubble: Oval 7">
            <a:extLst>
              <a:ext uri="{FF2B5EF4-FFF2-40B4-BE49-F238E27FC236}">
                <a16:creationId xmlns:a16="http://schemas.microsoft.com/office/drawing/2014/main" id="{33A73799-6854-95CB-892F-C30FD967E70A}"/>
              </a:ext>
            </a:extLst>
          </p:cNvPr>
          <p:cNvSpPr/>
          <p:nvPr/>
        </p:nvSpPr>
        <p:spPr>
          <a:xfrm rot="252838">
            <a:off x="7331150" y="4797887"/>
            <a:ext cx="2510332" cy="1645921"/>
          </a:xfrm>
          <a:prstGeom prst="wedgeEllipseCallout">
            <a:avLst>
              <a:gd name="adj1" fmla="val 30512"/>
              <a:gd name="adj2" fmla="val -77280"/>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 would have loved to have </a:t>
            </a:r>
            <a:r>
              <a:rPr lang="en-US" sz="1200" b="1">
                <a:solidFill>
                  <a:schemeClr val="tx1"/>
                </a:solidFill>
              </a:rPr>
              <a:t>met more community partners </a:t>
            </a:r>
            <a:r>
              <a:rPr lang="en-US" sz="1200">
                <a:solidFill>
                  <a:schemeClr val="tx1"/>
                </a:solidFill>
              </a:rPr>
              <a:t>and wished the talk had more practical tips on making the invisible visible. </a:t>
            </a:r>
            <a:br>
              <a:rPr lang="en-US" sz="1200">
                <a:solidFill>
                  <a:schemeClr val="tx1"/>
                </a:solidFill>
              </a:rPr>
            </a:br>
            <a:r>
              <a:rPr lang="en-US" sz="1200">
                <a:solidFill>
                  <a:schemeClr val="tx1"/>
                </a:solidFill>
              </a:rPr>
              <a:t>(2 comments)</a:t>
            </a:r>
          </a:p>
        </p:txBody>
      </p:sp>
      <p:sp>
        <p:nvSpPr>
          <p:cNvPr id="10" name="Speech Bubble: Oval 9">
            <a:extLst>
              <a:ext uri="{FF2B5EF4-FFF2-40B4-BE49-F238E27FC236}">
                <a16:creationId xmlns:a16="http://schemas.microsoft.com/office/drawing/2014/main" id="{5106A3E6-5B71-6810-88B9-C3A1EB1A955C}"/>
              </a:ext>
            </a:extLst>
          </p:cNvPr>
          <p:cNvSpPr/>
          <p:nvPr/>
        </p:nvSpPr>
        <p:spPr>
          <a:xfrm rot="20544394">
            <a:off x="7251995" y="2507142"/>
            <a:ext cx="2984619" cy="1333441"/>
          </a:xfrm>
          <a:prstGeom prst="wedgeEllipseCallout">
            <a:avLst>
              <a:gd name="adj1" fmla="val 44403"/>
              <a:gd name="adj2" fmla="val 85555"/>
            </a:avLst>
          </a:prstGeom>
          <a:solidFill>
            <a:srgbClr val="5AB4A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lectures were very good for racial equity leveling…. I appreciate the many examples and the opportunity to get </a:t>
            </a:r>
            <a:r>
              <a:rPr lang="en-US" sz="1200" b="1">
                <a:solidFill>
                  <a:schemeClr val="tx1"/>
                </a:solidFill>
              </a:rPr>
              <a:t>others' perspectives.</a:t>
            </a:r>
          </a:p>
        </p:txBody>
      </p:sp>
      <p:cxnSp>
        <p:nvCxnSpPr>
          <p:cNvPr id="11" name="Straight Connector 10">
            <a:extLst>
              <a:ext uri="{FF2B5EF4-FFF2-40B4-BE49-F238E27FC236}">
                <a16:creationId xmlns:a16="http://schemas.microsoft.com/office/drawing/2014/main" id="{A9AA0D9D-E229-258D-CAFB-78C76108753C}"/>
              </a:ext>
            </a:extLst>
          </p:cNvPr>
          <p:cNvCxnSpPr/>
          <p:nvPr/>
        </p:nvCxnSpPr>
        <p:spPr>
          <a:xfrm>
            <a:off x="7241309" y="2532210"/>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45A8F1-02A6-01E3-3F54-2DD16342657B}"/>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7" name="Star: 5 Points 16">
            <a:extLst>
              <a:ext uri="{FF2B5EF4-FFF2-40B4-BE49-F238E27FC236}">
                <a16:creationId xmlns:a16="http://schemas.microsoft.com/office/drawing/2014/main" id="{ADE4906E-29C9-2E6E-97DF-D4F37F70B0B7}"/>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4.5</a:t>
            </a:r>
          </a:p>
        </p:txBody>
      </p:sp>
      <p:pic>
        <p:nvPicPr>
          <p:cNvPr id="13" name="Picture 12" descr="Timeline&#10;&#10;Description automatically generated">
            <a:extLst>
              <a:ext uri="{FF2B5EF4-FFF2-40B4-BE49-F238E27FC236}">
                <a16:creationId xmlns:a16="http://schemas.microsoft.com/office/drawing/2014/main" id="{4D877558-290E-4F16-F99D-8646C824F260}"/>
              </a:ext>
            </a:extLst>
          </p:cNvPr>
          <p:cNvPicPr>
            <a:picLocks noChangeAspect="1"/>
          </p:cNvPicPr>
          <p:nvPr/>
        </p:nvPicPr>
        <p:blipFill>
          <a:blip r:embed="rId5"/>
          <a:stretch>
            <a:fillRect/>
          </a:stretch>
        </p:blipFill>
        <p:spPr>
          <a:xfrm>
            <a:off x="7381580" y="944091"/>
            <a:ext cx="4572009" cy="1371603"/>
          </a:xfrm>
          <a:prstGeom prst="rect">
            <a:avLst/>
          </a:prstGeom>
          <a:ln w="3175">
            <a:solidFill>
              <a:schemeClr val="tx1"/>
            </a:solidFill>
          </a:ln>
        </p:spPr>
      </p:pic>
      <p:pic>
        <p:nvPicPr>
          <p:cNvPr id="20" name="Picture 19" descr="Chart, waterfall chart&#10;&#10;Description automatically generated">
            <a:extLst>
              <a:ext uri="{FF2B5EF4-FFF2-40B4-BE49-F238E27FC236}">
                <a16:creationId xmlns:a16="http://schemas.microsoft.com/office/drawing/2014/main" id="{0F9FA263-B9E6-AC77-430D-F308BE4E56BD}"/>
              </a:ext>
            </a:extLst>
          </p:cNvPr>
          <p:cNvPicPr>
            <a:picLocks noChangeAspect="1"/>
          </p:cNvPicPr>
          <p:nvPr/>
        </p:nvPicPr>
        <p:blipFill>
          <a:blip r:embed="rId6"/>
          <a:stretch>
            <a:fillRect/>
          </a:stretch>
        </p:blipFill>
        <p:spPr>
          <a:xfrm>
            <a:off x="182880" y="2926080"/>
            <a:ext cx="6858000" cy="1905000"/>
          </a:xfrm>
          <a:prstGeom prst="rect">
            <a:avLst/>
          </a:prstGeom>
        </p:spPr>
      </p:pic>
      <p:pic>
        <p:nvPicPr>
          <p:cNvPr id="19" name="Picture 18" descr="Chart, waterfall chart&#10;&#10;Description automatically generated">
            <a:extLst>
              <a:ext uri="{FF2B5EF4-FFF2-40B4-BE49-F238E27FC236}">
                <a16:creationId xmlns:a16="http://schemas.microsoft.com/office/drawing/2014/main" id="{7A0185C2-0702-3522-23CD-A26231B41349}"/>
              </a:ext>
            </a:extLst>
          </p:cNvPr>
          <p:cNvPicPr>
            <a:picLocks noChangeAspect="1"/>
          </p:cNvPicPr>
          <p:nvPr/>
        </p:nvPicPr>
        <p:blipFill rotWithShape="1">
          <a:blip r:embed="rId7"/>
          <a:srcRect t="13417"/>
          <a:stretch/>
        </p:blipFill>
        <p:spPr>
          <a:xfrm>
            <a:off x="182880" y="5029200"/>
            <a:ext cx="6858000" cy="1319517"/>
          </a:xfrm>
          <a:prstGeom prst="rect">
            <a:avLst/>
          </a:prstGeom>
          <a:ln>
            <a:noFill/>
          </a:ln>
        </p:spPr>
      </p:pic>
    </p:spTree>
    <p:extLst>
      <p:ext uri="{BB962C8B-B14F-4D97-AF65-F5344CB8AC3E}">
        <p14:creationId xmlns:p14="http://schemas.microsoft.com/office/powerpoint/2010/main" val="109789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Participatory Budgeting</a:t>
            </a:r>
            <a:br>
              <a:rPr lang="en-US" sz="2000"/>
            </a:br>
            <a:r>
              <a:rPr lang="en-US" sz="2000"/>
              <a:t>(presented by </a:t>
            </a:r>
            <a:r>
              <a:rPr lang="en-US" sz="2000" err="1"/>
              <a:t>Mysha</a:t>
            </a:r>
            <a:r>
              <a:rPr lang="en-US" sz="2000"/>
              <a:t> Wynn &amp; Melvin Jackson)</a:t>
            </a:r>
            <a:endParaRPr lang="en-US">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320097" cy="1815882"/>
          </a:xfrm>
          <a:prstGeom prst="rect">
            <a:avLst/>
          </a:prstGeom>
          <a:noFill/>
        </p:spPr>
        <p:txBody>
          <a:bodyPr wrap="square" rtlCol="0">
            <a:spAutoFit/>
          </a:bodyPr>
          <a:lstStyle/>
          <a:p>
            <a:r>
              <a:rPr lang="en-US" sz="1600" i="1">
                <a:ea typeface="+mj-lt"/>
                <a:cs typeface="+mj-lt"/>
              </a:rPr>
              <a:t>Learning Objectives:</a:t>
            </a:r>
          </a:p>
          <a:p>
            <a:pPr marL="285750" indent="-285750">
              <a:buFont typeface="Arial" panose="020B0604020202020204" pitchFamily="34" charset="0"/>
              <a:buChar char="•"/>
            </a:pPr>
            <a:r>
              <a:rPr lang="en-US" sz="1600">
                <a:ea typeface="+mj-lt"/>
                <a:cs typeface="+mj-lt"/>
              </a:rPr>
              <a:t>Understand principles and practices of participatory budgeting.</a:t>
            </a:r>
          </a:p>
          <a:p>
            <a:pPr marL="285750" indent="-285750">
              <a:buFont typeface="Arial" panose="020B0604020202020204" pitchFamily="34" charset="0"/>
              <a:buChar char="•"/>
            </a:pPr>
            <a:r>
              <a:rPr lang="en-US" sz="1600">
                <a:ea typeface="+mj-lt"/>
                <a:cs typeface="+mj-lt"/>
              </a:rPr>
              <a:t>Practice navigating common pitfalls of budgeting within community-academic partnerships (e.g., conflicts of interest, university and regulatory constraints, equitable resource management).</a:t>
            </a:r>
          </a:p>
          <a:p>
            <a:pPr marL="285750" indent="-285750">
              <a:buFont typeface="Arial" panose="020B0604020202020204" pitchFamily="34" charset="0"/>
              <a:buChar char="•"/>
            </a:pPr>
            <a:r>
              <a:rPr lang="en-US" sz="1600">
                <a:ea typeface="+mj-lt"/>
                <a:cs typeface="+mj-lt"/>
              </a:rPr>
              <a:t>Learn to problem-solve and manage conflict about institutional constraints to participatory budgeting and fiscal management.  </a:t>
            </a:r>
            <a:endParaRPr lang="en-US"/>
          </a:p>
        </p:txBody>
      </p:sp>
      <p:pic>
        <p:nvPicPr>
          <p:cNvPr id="5" name="Picture 4" descr="Chart, waterfall chart&#10;&#10;Description automatically generated">
            <a:extLst>
              <a:ext uri="{FF2B5EF4-FFF2-40B4-BE49-F238E27FC236}">
                <a16:creationId xmlns:a16="http://schemas.microsoft.com/office/drawing/2014/main" id="{C2A4A367-BE84-6DEB-3A32-68E804D0C697}"/>
              </a:ext>
            </a:extLst>
          </p:cNvPr>
          <p:cNvPicPr>
            <a:picLocks noChangeAspect="1"/>
          </p:cNvPicPr>
          <p:nvPr/>
        </p:nvPicPr>
        <p:blipFill rotWithShape="1">
          <a:blip r:embed="rId3"/>
          <a:srcRect t="13928"/>
          <a:stretch/>
        </p:blipFill>
        <p:spPr>
          <a:xfrm>
            <a:off x="182880" y="5029200"/>
            <a:ext cx="6858000" cy="1311742"/>
          </a:xfrm>
          <a:prstGeom prst="rect">
            <a:avLst/>
          </a:prstGeom>
        </p:spPr>
      </p:pic>
      <p:pic>
        <p:nvPicPr>
          <p:cNvPr id="9" name="Picture 8" descr="Text&#10;&#10;Description automatically generated">
            <a:extLst>
              <a:ext uri="{FF2B5EF4-FFF2-40B4-BE49-F238E27FC236}">
                <a16:creationId xmlns:a16="http://schemas.microsoft.com/office/drawing/2014/main" id="{19BAA0B2-D011-7B4F-FC5A-FFECE2134209}"/>
              </a:ext>
            </a:extLst>
          </p:cNvPr>
          <p:cNvPicPr>
            <a:picLocks noChangeAspect="1"/>
          </p:cNvPicPr>
          <p:nvPr/>
        </p:nvPicPr>
        <p:blipFill>
          <a:blip r:embed="rId4"/>
          <a:stretch>
            <a:fillRect/>
          </a:stretch>
        </p:blipFill>
        <p:spPr>
          <a:xfrm>
            <a:off x="7250545" y="1076840"/>
            <a:ext cx="4572009" cy="1371603"/>
          </a:xfrm>
          <a:prstGeom prst="rect">
            <a:avLst/>
          </a:prstGeom>
          <a:ln w="3175">
            <a:solidFill>
              <a:schemeClr val="tx1"/>
            </a:solidFill>
          </a:ln>
        </p:spPr>
      </p:pic>
      <p:pic>
        <p:nvPicPr>
          <p:cNvPr id="11" name="Picture 10" descr="Chart, waterfall chart&#10;&#10;Description automatically generated">
            <a:extLst>
              <a:ext uri="{FF2B5EF4-FFF2-40B4-BE49-F238E27FC236}">
                <a16:creationId xmlns:a16="http://schemas.microsoft.com/office/drawing/2014/main" id="{6761ED5E-D0EE-C039-D0D2-5467AE8C7013}"/>
              </a:ext>
            </a:extLst>
          </p:cNvPr>
          <p:cNvPicPr>
            <a:picLocks noChangeAspect="1"/>
          </p:cNvPicPr>
          <p:nvPr/>
        </p:nvPicPr>
        <p:blipFill>
          <a:blip r:embed="rId5"/>
          <a:stretch>
            <a:fillRect/>
          </a:stretch>
        </p:blipFill>
        <p:spPr>
          <a:xfrm>
            <a:off x="182880" y="2926080"/>
            <a:ext cx="6858000" cy="1905000"/>
          </a:xfrm>
          <a:prstGeom prst="rect">
            <a:avLst/>
          </a:prstGeom>
        </p:spPr>
      </p:pic>
      <p:graphicFrame>
        <p:nvGraphicFramePr>
          <p:cNvPr id="16" name="Chart 15">
            <a:extLst>
              <a:ext uri="{FF2B5EF4-FFF2-40B4-BE49-F238E27FC236}">
                <a16:creationId xmlns:a16="http://schemas.microsoft.com/office/drawing/2014/main" id="{5062ACFC-B8CF-1121-29E4-CCC7B4DD8959}"/>
              </a:ext>
            </a:extLst>
          </p:cNvPr>
          <p:cNvGraphicFramePr/>
          <p:nvPr>
            <p:extLst>
              <p:ext uri="{D42A27DB-BD31-4B8C-83A1-F6EECF244321}">
                <p14:modId xmlns:p14="http://schemas.microsoft.com/office/powerpoint/2010/main" val="2173927763"/>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6"/>
          </a:graphicData>
        </a:graphic>
      </p:graphicFrame>
      <p:sp>
        <p:nvSpPr>
          <p:cNvPr id="17" name="TextBox 16">
            <a:extLst>
              <a:ext uri="{FF2B5EF4-FFF2-40B4-BE49-F238E27FC236}">
                <a16:creationId xmlns:a16="http://schemas.microsoft.com/office/drawing/2014/main" id="{FBB46AC0-84A6-AF63-0990-8C416637AA58}"/>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sp>
        <p:nvSpPr>
          <p:cNvPr id="3" name="Oval 2">
            <a:extLst>
              <a:ext uri="{FF2B5EF4-FFF2-40B4-BE49-F238E27FC236}">
                <a16:creationId xmlns:a16="http://schemas.microsoft.com/office/drawing/2014/main" id="{BC98FC97-F004-6D5E-1A20-C16FE5530C07}"/>
              </a:ext>
            </a:extLst>
          </p:cNvPr>
          <p:cNvSpPr/>
          <p:nvPr/>
        </p:nvSpPr>
        <p:spPr>
          <a:xfrm>
            <a:off x="8907517" y="2803113"/>
            <a:ext cx="3224171" cy="2264217"/>
          </a:xfrm>
          <a:prstGeom prst="ellipse">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Add </a:t>
            </a:r>
            <a:r>
              <a:rPr lang="en-US" sz="1200" b="1">
                <a:solidFill>
                  <a:schemeClr val="tx1"/>
                </a:solidFill>
              </a:rPr>
              <a:t>more time </a:t>
            </a:r>
            <a:r>
              <a:rPr lang="en-US" sz="1200">
                <a:solidFill>
                  <a:schemeClr val="tx1"/>
                </a:solidFill>
              </a:rPr>
              <a:t>to each activity, …simplifying them… OR cut extra activities; provide more guidance in activity (e.g., what to focus on). I get the feeling they know this from hopping onto each room--which was super helpful! </a:t>
            </a:r>
            <a:br>
              <a:rPr lang="en-US" sz="1200">
                <a:solidFill>
                  <a:schemeClr val="tx1"/>
                </a:solidFill>
              </a:rPr>
            </a:br>
            <a:r>
              <a:rPr lang="en-US" sz="1200">
                <a:solidFill>
                  <a:schemeClr val="tx1"/>
                </a:solidFill>
              </a:rPr>
              <a:t>(5 comments)</a:t>
            </a:r>
          </a:p>
        </p:txBody>
      </p:sp>
      <p:sp>
        <p:nvSpPr>
          <p:cNvPr id="4" name="Oval 3">
            <a:extLst>
              <a:ext uri="{FF2B5EF4-FFF2-40B4-BE49-F238E27FC236}">
                <a16:creationId xmlns:a16="http://schemas.microsoft.com/office/drawing/2014/main" id="{02552103-6B96-B89E-C6D4-F61780E9B572}"/>
              </a:ext>
            </a:extLst>
          </p:cNvPr>
          <p:cNvSpPr/>
          <p:nvPr/>
        </p:nvSpPr>
        <p:spPr>
          <a:xfrm>
            <a:off x="7388371" y="2407646"/>
            <a:ext cx="2498834" cy="970560"/>
          </a:xfrm>
          <a:prstGeom prst="ellipse">
            <a:avLst/>
          </a:prstGeom>
          <a:solidFill>
            <a:srgbClr val="D8B365">
              <a:alpha val="50196"/>
            </a:srgbClr>
          </a:solidFill>
          <a:ln>
            <a:solidFill>
              <a:srgbClr val="D8B3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it needs to be more from a </a:t>
            </a:r>
            <a:r>
              <a:rPr lang="en-US" sz="1200" b="1">
                <a:solidFill>
                  <a:schemeClr val="tx1"/>
                </a:solidFill>
              </a:rPr>
              <a:t>novice</a:t>
            </a:r>
            <a:r>
              <a:rPr lang="en-US" sz="1200">
                <a:solidFill>
                  <a:schemeClr val="tx1"/>
                </a:solidFill>
              </a:rPr>
              <a:t> standpoint</a:t>
            </a:r>
          </a:p>
          <a:p>
            <a:pPr algn="ctr"/>
            <a:r>
              <a:rPr lang="en-US" sz="1200">
                <a:solidFill>
                  <a:schemeClr val="tx1"/>
                </a:solidFill>
              </a:rPr>
              <a:t>(3 comments)</a:t>
            </a:r>
          </a:p>
        </p:txBody>
      </p:sp>
      <p:sp>
        <p:nvSpPr>
          <p:cNvPr id="7" name="Flowchart: Connector 6">
            <a:extLst>
              <a:ext uri="{FF2B5EF4-FFF2-40B4-BE49-F238E27FC236}">
                <a16:creationId xmlns:a16="http://schemas.microsoft.com/office/drawing/2014/main" id="{566BB5C2-F50C-4F90-F220-FA979323FF71}"/>
              </a:ext>
            </a:extLst>
          </p:cNvPr>
          <p:cNvSpPr/>
          <p:nvPr/>
        </p:nvSpPr>
        <p:spPr>
          <a:xfrm>
            <a:off x="8307631" y="4750371"/>
            <a:ext cx="2498834" cy="1761266"/>
          </a:xfrm>
          <a:prstGeom prst="flowChartConnector">
            <a:avLst/>
          </a:prstGeom>
          <a:solidFill>
            <a:srgbClr val="D8B365">
              <a:alpha val="50196"/>
            </a:srgbClr>
          </a:solidFill>
          <a:ln>
            <a:solidFill>
              <a:srgbClr val="D8B3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It could be helpful to have a representative from OSP to discuss working on participatory budgeting </a:t>
            </a:r>
            <a:r>
              <a:rPr lang="en-US" sz="1200" b="1">
                <a:solidFill>
                  <a:schemeClr val="tx1"/>
                </a:solidFill>
              </a:rPr>
              <a:t>from their perspective</a:t>
            </a:r>
            <a:r>
              <a:rPr lang="en-US" sz="1200">
                <a:solidFill>
                  <a:schemeClr val="tx1"/>
                </a:solidFill>
              </a:rPr>
              <a:t>, too</a:t>
            </a:r>
          </a:p>
          <a:p>
            <a:pPr algn="ctr"/>
            <a:r>
              <a:rPr lang="en-US" sz="1200">
                <a:solidFill>
                  <a:schemeClr val="tx1"/>
                </a:solidFill>
              </a:rPr>
              <a:t>(3 comments)</a:t>
            </a:r>
          </a:p>
        </p:txBody>
      </p:sp>
      <p:cxnSp>
        <p:nvCxnSpPr>
          <p:cNvPr id="8" name="Straight Connector 7">
            <a:extLst>
              <a:ext uri="{FF2B5EF4-FFF2-40B4-BE49-F238E27FC236}">
                <a16:creationId xmlns:a16="http://schemas.microsoft.com/office/drawing/2014/main" id="{9997AD42-7F88-9CB2-D5EB-FCA6BA2189B1}"/>
              </a:ext>
            </a:extLst>
          </p:cNvPr>
          <p:cNvCxnSpPr/>
          <p:nvPr/>
        </p:nvCxnSpPr>
        <p:spPr>
          <a:xfrm>
            <a:off x="7250545" y="2597862"/>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63EE86-0364-FFE5-6912-2F239B768EDB}"/>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3" name="Star: 5 Points 12">
            <a:extLst>
              <a:ext uri="{FF2B5EF4-FFF2-40B4-BE49-F238E27FC236}">
                <a16:creationId xmlns:a16="http://schemas.microsoft.com/office/drawing/2014/main" id="{3DCD7FB2-963F-31E2-327B-8932915DA8AE}"/>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4.1</a:t>
            </a:r>
          </a:p>
        </p:txBody>
      </p:sp>
    </p:spTree>
    <p:extLst>
      <p:ext uri="{BB962C8B-B14F-4D97-AF65-F5344CB8AC3E}">
        <p14:creationId xmlns:p14="http://schemas.microsoft.com/office/powerpoint/2010/main" val="343410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Social Determinants of Health</a:t>
            </a:r>
            <a:br>
              <a:rPr lang="en-US" sz="2000"/>
            </a:br>
            <a:r>
              <a:rPr lang="en-US" sz="2000"/>
              <a:t>(presented by Al Richmond &amp; Giselle </a:t>
            </a:r>
            <a:r>
              <a:rPr lang="en-US" sz="2000" err="1"/>
              <a:t>Corbie</a:t>
            </a:r>
            <a:r>
              <a:rPr lang="en-US" sz="2000"/>
              <a:t>)</a:t>
            </a:r>
            <a:endParaRPr lang="en-US">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329334" cy="1815882"/>
          </a:xfrm>
          <a:prstGeom prst="rect">
            <a:avLst/>
          </a:prstGeom>
          <a:noFill/>
        </p:spPr>
        <p:txBody>
          <a:bodyPr wrap="square" rtlCol="0">
            <a:spAutoFit/>
          </a:bodyPr>
          <a:lstStyle/>
          <a:p>
            <a:r>
              <a:rPr lang="en-US" sz="1600" i="1">
                <a:ea typeface="+mj-lt"/>
                <a:cs typeface="+mj-lt"/>
              </a:rPr>
              <a:t>Learning Objectives:</a:t>
            </a:r>
          </a:p>
          <a:p>
            <a:pPr marL="285750" indent="-285750">
              <a:buFont typeface="Arial" panose="020B0604020202020204" pitchFamily="34" charset="0"/>
              <a:buChar char="•"/>
            </a:pPr>
            <a:r>
              <a:rPr lang="en-US" sz="1600">
                <a:ea typeface="+mj-lt"/>
                <a:cs typeface="+mj-lt"/>
              </a:rPr>
              <a:t>Describe how conditions in the environments in which people are born, live, learn, work, play, worship, and age affect a wide range of health, functioning, and quality-of-life outcomes and risks. </a:t>
            </a:r>
          </a:p>
          <a:p>
            <a:pPr marL="285750" indent="-285750">
              <a:buFont typeface="Arial" panose="020B0604020202020204" pitchFamily="34" charset="0"/>
              <a:buChar char="•"/>
            </a:pPr>
            <a:r>
              <a:rPr lang="en-US" sz="1600">
                <a:ea typeface="+mj-lt"/>
                <a:cs typeface="+mj-lt"/>
              </a:rPr>
              <a:t>Explore a life course perspective on health and illness.   </a:t>
            </a:r>
          </a:p>
          <a:p>
            <a:pPr marL="285750" indent="-285750">
              <a:buFont typeface="Arial" panose="020B0604020202020204" pitchFamily="34" charset="0"/>
              <a:buChar char="•"/>
            </a:pPr>
            <a:r>
              <a:rPr lang="en-US" sz="1600">
                <a:ea typeface="+mj-lt"/>
                <a:cs typeface="+mj-lt"/>
              </a:rPr>
              <a:t>Relate how improving the conditions in which individuals live, learn, work, and play can impact your research work. </a:t>
            </a:r>
            <a:endParaRPr lang="en-US"/>
          </a:p>
        </p:txBody>
      </p:sp>
      <p:pic>
        <p:nvPicPr>
          <p:cNvPr id="7" name="Picture 6" descr="Timeline&#10;&#10;Description automatically generated">
            <a:extLst>
              <a:ext uri="{FF2B5EF4-FFF2-40B4-BE49-F238E27FC236}">
                <a16:creationId xmlns:a16="http://schemas.microsoft.com/office/drawing/2014/main" id="{C5E22A50-F9FD-F8E3-4584-D41782F338B0}"/>
              </a:ext>
            </a:extLst>
          </p:cNvPr>
          <p:cNvPicPr>
            <a:picLocks noChangeAspect="1"/>
          </p:cNvPicPr>
          <p:nvPr/>
        </p:nvPicPr>
        <p:blipFill>
          <a:blip r:embed="rId3"/>
          <a:stretch>
            <a:fillRect/>
          </a:stretch>
        </p:blipFill>
        <p:spPr>
          <a:xfrm>
            <a:off x="7259782" y="1076840"/>
            <a:ext cx="4572009" cy="1371603"/>
          </a:xfrm>
          <a:prstGeom prst="rect">
            <a:avLst/>
          </a:prstGeom>
          <a:ln w="3175">
            <a:solidFill>
              <a:schemeClr val="tx1"/>
            </a:solidFill>
          </a:ln>
        </p:spPr>
      </p:pic>
      <p:pic>
        <p:nvPicPr>
          <p:cNvPr id="9" name="Picture 8" descr="Chart&#10;&#10;Description automatically generated with medium confidence">
            <a:extLst>
              <a:ext uri="{FF2B5EF4-FFF2-40B4-BE49-F238E27FC236}">
                <a16:creationId xmlns:a16="http://schemas.microsoft.com/office/drawing/2014/main" id="{CD0D0067-8EAD-2C78-D56F-21B51052FD0B}"/>
              </a:ext>
            </a:extLst>
          </p:cNvPr>
          <p:cNvPicPr>
            <a:picLocks noChangeAspect="1"/>
          </p:cNvPicPr>
          <p:nvPr/>
        </p:nvPicPr>
        <p:blipFill rotWithShape="1">
          <a:blip r:embed="rId4"/>
          <a:srcRect t="13483"/>
          <a:stretch/>
        </p:blipFill>
        <p:spPr>
          <a:xfrm>
            <a:off x="182880" y="5029200"/>
            <a:ext cx="6858000" cy="1318513"/>
          </a:xfrm>
          <a:prstGeom prst="rect">
            <a:avLst/>
          </a:prstGeom>
        </p:spPr>
      </p:pic>
      <p:pic>
        <p:nvPicPr>
          <p:cNvPr id="11" name="Picture 10" descr="Chart, waterfall chart&#10;&#10;Description automatically generated">
            <a:extLst>
              <a:ext uri="{FF2B5EF4-FFF2-40B4-BE49-F238E27FC236}">
                <a16:creationId xmlns:a16="http://schemas.microsoft.com/office/drawing/2014/main" id="{79CDAFCB-644C-2E6E-EB13-0A7C6C67D51A}"/>
              </a:ext>
            </a:extLst>
          </p:cNvPr>
          <p:cNvPicPr>
            <a:picLocks noChangeAspect="1"/>
          </p:cNvPicPr>
          <p:nvPr/>
        </p:nvPicPr>
        <p:blipFill>
          <a:blip r:embed="rId5"/>
          <a:stretch>
            <a:fillRect/>
          </a:stretch>
        </p:blipFill>
        <p:spPr>
          <a:xfrm>
            <a:off x="182880" y="2926080"/>
            <a:ext cx="6858000" cy="1905000"/>
          </a:xfrm>
          <a:prstGeom prst="rect">
            <a:avLst/>
          </a:prstGeom>
        </p:spPr>
      </p:pic>
      <p:graphicFrame>
        <p:nvGraphicFramePr>
          <p:cNvPr id="15" name="Chart 14">
            <a:extLst>
              <a:ext uri="{FF2B5EF4-FFF2-40B4-BE49-F238E27FC236}">
                <a16:creationId xmlns:a16="http://schemas.microsoft.com/office/drawing/2014/main" id="{8CD982F5-BC88-75BD-367A-3DAC31FC771E}"/>
              </a:ext>
            </a:extLst>
          </p:cNvPr>
          <p:cNvGraphicFramePr/>
          <p:nvPr>
            <p:extLst>
              <p:ext uri="{D42A27DB-BD31-4B8C-83A1-F6EECF244321}">
                <p14:modId xmlns:p14="http://schemas.microsoft.com/office/powerpoint/2010/main" val="1486181611"/>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1EDB58E9-B853-5EB4-B69E-41D244F349F3}"/>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sp>
        <p:nvSpPr>
          <p:cNvPr id="3" name="Speech Bubble: Rectangle with Corners Rounded 2">
            <a:extLst>
              <a:ext uri="{FF2B5EF4-FFF2-40B4-BE49-F238E27FC236}">
                <a16:creationId xmlns:a16="http://schemas.microsoft.com/office/drawing/2014/main" id="{5BC896D0-3440-A938-6785-3F74EBE1CE4E}"/>
              </a:ext>
            </a:extLst>
          </p:cNvPr>
          <p:cNvSpPr/>
          <p:nvPr/>
        </p:nvSpPr>
        <p:spPr>
          <a:xfrm>
            <a:off x="7940994" y="4661228"/>
            <a:ext cx="2459421" cy="835572"/>
          </a:xfrm>
          <a:prstGeom prst="wedgeRoundRectCallout">
            <a:avLst>
              <a:gd name="adj1" fmla="val -7051"/>
              <a:gd name="adj2" fmla="val -96597"/>
              <a:gd name="adj3" fmla="val 16667"/>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Linking the determinants of potential interventions could be helpful if there were room.</a:t>
            </a:r>
          </a:p>
        </p:txBody>
      </p:sp>
      <p:sp>
        <p:nvSpPr>
          <p:cNvPr id="4" name="Speech Bubble: Oval 3">
            <a:extLst>
              <a:ext uri="{FF2B5EF4-FFF2-40B4-BE49-F238E27FC236}">
                <a16:creationId xmlns:a16="http://schemas.microsoft.com/office/drawing/2014/main" id="{FA16FC78-CCB7-1B45-EBD2-D9A4B658622A}"/>
              </a:ext>
            </a:extLst>
          </p:cNvPr>
          <p:cNvSpPr/>
          <p:nvPr/>
        </p:nvSpPr>
        <p:spPr>
          <a:xfrm>
            <a:off x="8850285" y="2802732"/>
            <a:ext cx="2459421" cy="1252536"/>
          </a:xfrm>
          <a:prstGeom prst="wedgeEllipseCallout">
            <a:avLst>
              <a:gd name="adj1" fmla="val -30989"/>
              <a:gd name="adj2" fmla="val 78260"/>
            </a:avLst>
          </a:prstGeom>
          <a:solidFill>
            <a:srgbClr val="5AB4A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was my favorite course of Day 1, as it was rooted in theory and practical application in one. </a:t>
            </a:r>
          </a:p>
        </p:txBody>
      </p:sp>
      <p:cxnSp>
        <p:nvCxnSpPr>
          <p:cNvPr id="5" name="Straight Connector 4">
            <a:extLst>
              <a:ext uri="{FF2B5EF4-FFF2-40B4-BE49-F238E27FC236}">
                <a16:creationId xmlns:a16="http://schemas.microsoft.com/office/drawing/2014/main" id="{C9EC01B1-EB90-0206-FB26-828EF1C2924C}"/>
              </a:ext>
            </a:extLst>
          </p:cNvPr>
          <p:cNvCxnSpPr/>
          <p:nvPr/>
        </p:nvCxnSpPr>
        <p:spPr>
          <a:xfrm>
            <a:off x="7259782" y="2602331"/>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3D5424-44B1-B6AB-B3AC-28C12497B3EB}"/>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2" name="Star: 5 Points 11">
            <a:extLst>
              <a:ext uri="{FF2B5EF4-FFF2-40B4-BE49-F238E27FC236}">
                <a16:creationId xmlns:a16="http://schemas.microsoft.com/office/drawing/2014/main" id="{6DBF3503-7698-9F05-338C-5B5E05F2DB11}"/>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4.8</a:t>
            </a:r>
          </a:p>
        </p:txBody>
      </p:sp>
    </p:spTree>
    <p:extLst>
      <p:ext uri="{BB962C8B-B14F-4D97-AF65-F5344CB8AC3E}">
        <p14:creationId xmlns:p14="http://schemas.microsoft.com/office/powerpoint/2010/main" val="31901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Data is More than Numbers: It’s the People That Count</a:t>
            </a:r>
            <a:br>
              <a:rPr lang="en-US" sz="2000"/>
            </a:br>
            <a:r>
              <a:rPr lang="en-US" sz="2000"/>
              <a:t>(presented by Kim </a:t>
            </a:r>
            <a:r>
              <a:rPr lang="en-US" sz="2000" err="1"/>
              <a:t>Pevia</a:t>
            </a:r>
            <a:r>
              <a:rPr lang="en-US" sz="2000"/>
              <a:t> &amp; Jada Brooks)</a:t>
            </a:r>
            <a:endParaRPr lang="en-US">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301625" cy="1815882"/>
          </a:xfrm>
          <a:prstGeom prst="rect">
            <a:avLst/>
          </a:prstGeom>
          <a:noFill/>
        </p:spPr>
        <p:txBody>
          <a:bodyPr wrap="square" rtlCol="0">
            <a:spAutoFit/>
          </a:bodyPr>
          <a:lstStyle/>
          <a:p>
            <a:r>
              <a:rPr lang="en-US" sz="1600" i="1">
                <a:ea typeface="+mj-lt"/>
                <a:cs typeface="+mj-lt"/>
              </a:rPr>
              <a:t>Learning Objectives:</a:t>
            </a:r>
          </a:p>
          <a:p>
            <a:pPr marL="285750" indent="-285750">
              <a:buFont typeface="Arial" panose="020B0604020202020204" pitchFamily="34" charset="0"/>
              <a:buChar char="•"/>
            </a:pPr>
            <a:r>
              <a:rPr lang="en-US" sz="1600">
                <a:ea typeface="+mj-lt"/>
                <a:cs typeface="+mj-lt"/>
              </a:rPr>
              <a:t>Deepen knowledge and understanding of authentic community engagement practices through critical self-examination. </a:t>
            </a:r>
          </a:p>
          <a:p>
            <a:pPr marL="285750" indent="-285750">
              <a:buFont typeface="Arial" panose="020B0604020202020204" pitchFamily="34" charset="0"/>
              <a:buChar char="•"/>
            </a:pPr>
            <a:r>
              <a:rPr lang="en-US" sz="1600">
                <a:ea typeface="+mj-lt"/>
                <a:cs typeface="+mj-lt"/>
              </a:rPr>
              <a:t>Identify at least two methods or strategies to promote community collaboration throughout the data collection process. </a:t>
            </a:r>
          </a:p>
          <a:p>
            <a:pPr marL="285750" indent="-285750">
              <a:buFont typeface="Arial" panose="020B0604020202020204" pitchFamily="34" charset="0"/>
              <a:buChar char="•"/>
            </a:pPr>
            <a:r>
              <a:rPr lang="en-US" sz="1600">
                <a:ea typeface="+mj-lt"/>
                <a:cs typeface="+mj-lt"/>
              </a:rPr>
              <a:t>Plan actionable steps to improve relationality between community and academic partners.  </a:t>
            </a:r>
            <a:endParaRPr lang="en-US"/>
          </a:p>
        </p:txBody>
      </p:sp>
      <p:pic>
        <p:nvPicPr>
          <p:cNvPr id="5" name="Picture 4" descr="Timeline&#10;&#10;Description automatically generated">
            <a:extLst>
              <a:ext uri="{FF2B5EF4-FFF2-40B4-BE49-F238E27FC236}">
                <a16:creationId xmlns:a16="http://schemas.microsoft.com/office/drawing/2014/main" id="{38961984-5BE5-65E1-1283-70863953CA9F}"/>
              </a:ext>
            </a:extLst>
          </p:cNvPr>
          <p:cNvPicPr>
            <a:picLocks noChangeAspect="1"/>
          </p:cNvPicPr>
          <p:nvPr/>
        </p:nvPicPr>
        <p:blipFill>
          <a:blip r:embed="rId3"/>
          <a:stretch>
            <a:fillRect/>
          </a:stretch>
        </p:blipFill>
        <p:spPr>
          <a:xfrm>
            <a:off x="7232073" y="1076840"/>
            <a:ext cx="4572009" cy="1371603"/>
          </a:xfrm>
          <a:prstGeom prst="rect">
            <a:avLst/>
          </a:prstGeom>
          <a:ln w="3175">
            <a:solidFill>
              <a:schemeClr val="tx1"/>
            </a:solidFill>
          </a:ln>
        </p:spPr>
      </p:pic>
      <p:pic>
        <p:nvPicPr>
          <p:cNvPr id="8" name="Picture 7" descr="Chart&#10;&#10;Description automatically generated with medium confidence">
            <a:extLst>
              <a:ext uri="{FF2B5EF4-FFF2-40B4-BE49-F238E27FC236}">
                <a16:creationId xmlns:a16="http://schemas.microsoft.com/office/drawing/2014/main" id="{0AADC84A-B43D-19B3-4D87-1D3269EF4BAC}"/>
              </a:ext>
            </a:extLst>
          </p:cNvPr>
          <p:cNvPicPr>
            <a:picLocks noChangeAspect="1"/>
          </p:cNvPicPr>
          <p:nvPr/>
        </p:nvPicPr>
        <p:blipFill rotWithShape="1">
          <a:blip r:embed="rId4"/>
          <a:srcRect t="12322"/>
          <a:stretch/>
        </p:blipFill>
        <p:spPr>
          <a:xfrm>
            <a:off x="182880" y="5029200"/>
            <a:ext cx="6858000" cy="1336218"/>
          </a:xfrm>
          <a:prstGeom prst="rect">
            <a:avLst/>
          </a:prstGeom>
        </p:spPr>
      </p:pic>
      <p:pic>
        <p:nvPicPr>
          <p:cNvPr id="10" name="Picture 9" descr="Chart, waterfall chart&#10;&#10;Description automatically generated">
            <a:extLst>
              <a:ext uri="{FF2B5EF4-FFF2-40B4-BE49-F238E27FC236}">
                <a16:creationId xmlns:a16="http://schemas.microsoft.com/office/drawing/2014/main" id="{7AEECF0E-A545-0F7B-9525-BEF594358E23}"/>
              </a:ext>
            </a:extLst>
          </p:cNvPr>
          <p:cNvPicPr>
            <a:picLocks noChangeAspect="1"/>
          </p:cNvPicPr>
          <p:nvPr/>
        </p:nvPicPr>
        <p:blipFill>
          <a:blip r:embed="rId5"/>
          <a:stretch>
            <a:fillRect/>
          </a:stretch>
        </p:blipFill>
        <p:spPr>
          <a:xfrm>
            <a:off x="182880" y="2926080"/>
            <a:ext cx="6858000" cy="1905000"/>
          </a:xfrm>
          <a:prstGeom prst="rect">
            <a:avLst/>
          </a:prstGeom>
        </p:spPr>
      </p:pic>
      <p:graphicFrame>
        <p:nvGraphicFramePr>
          <p:cNvPr id="14" name="Chart 13">
            <a:extLst>
              <a:ext uri="{FF2B5EF4-FFF2-40B4-BE49-F238E27FC236}">
                <a16:creationId xmlns:a16="http://schemas.microsoft.com/office/drawing/2014/main" id="{83909EA0-48AB-2D31-DE07-A836425310B2}"/>
              </a:ext>
            </a:extLst>
          </p:cNvPr>
          <p:cNvGraphicFramePr/>
          <p:nvPr>
            <p:extLst>
              <p:ext uri="{D42A27DB-BD31-4B8C-83A1-F6EECF244321}">
                <p14:modId xmlns:p14="http://schemas.microsoft.com/office/powerpoint/2010/main" val="2006544722"/>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A0722548-3D26-5FCA-F38E-5E73DCF9011D}"/>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sp>
        <p:nvSpPr>
          <p:cNvPr id="3" name="Speech Bubble: Rectangle with Corners Rounded 2">
            <a:extLst>
              <a:ext uri="{FF2B5EF4-FFF2-40B4-BE49-F238E27FC236}">
                <a16:creationId xmlns:a16="http://schemas.microsoft.com/office/drawing/2014/main" id="{73DD419C-7C3E-93C9-1AEB-1FD9A31B9025}"/>
              </a:ext>
            </a:extLst>
          </p:cNvPr>
          <p:cNvSpPr/>
          <p:nvPr/>
        </p:nvSpPr>
        <p:spPr>
          <a:xfrm>
            <a:off x="8242022" y="2883031"/>
            <a:ext cx="2786206" cy="1919217"/>
          </a:xfrm>
          <a:prstGeom prst="wedgeRoundRectCallout">
            <a:avLst>
              <a:gd name="adj1" fmla="val -37525"/>
              <a:gd name="adj2" fmla="val 68250"/>
              <a:gd name="adj3" fmla="val 16667"/>
            </a:avLst>
          </a:prstGeom>
          <a:solidFill>
            <a:srgbClr val="5AB4A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Please do offer this session again. Really special. …loved the modeled reflective writing, talking circles, mindfulness activity, </a:t>
            </a:r>
            <a:r>
              <a:rPr lang="en-US" sz="1200" err="1">
                <a:solidFill>
                  <a:schemeClr val="tx1"/>
                </a:solidFill>
              </a:rPr>
              <a:t>somatics</a:t>
            </a:r>
            <a:r>
              <a:rPr lang="en-US" sz="1200">
                <a:solidFill>
                  <a:schemeClr val="tx1"/>
                </a:solidFill>
              </a:rPr>
              <a:t>/bio breaks, and real-time conversation with presenters! and the timing was just right to make sure we had time to process and nothing got left behind</a:t>
            </a:r>
          </a:p>
        </p:txBody>
      </p:sp>
      <p:sp>
        <p:nvSpPr>
          <p:cNvPr id="4" name="Speech Bubble: Oval 3">
            <a:extLst>
              <a:ext uri="{FF2B5EF4-FFF2-40B4-BE49-F238E27FC236}">
                <a16:creationId xmlns:a16="http://schemas.microsoft.com/office/drawing/2014/main" id="{7963D910-A506-02B6-AFCA-9ECB06B35ACE}"/>
              </a:ext>
            </a:extLst>
          </p:cNvPr>
          <p:cNvSpPr/>
          <p:nvPr/>
        </p:nvSpPr>
        <p:spPr>
          <a:xfrm>
            <a:off x="9314077" y="5169037"/>
            <a:ext cx="1253359" cy="908012"/>
          </a:xfrm>
          <a:prstGeom prst="wedgeEllipseCallout">
            <a:avLst>
              <a:gd name="adj1" fmla="val -76294"/>
              <a:gd name="adj2" fmla="val -40841"/>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slides were difficult to see clearly</a:t>
            </a:r>
          </a:p>
        </p:txBody>
      </p:sp>
      <p:cxnSp>
        <p:nvCxnSpPr>
          <p:cNvPr id="7" name="Straight Connector 6">
            <a:extLst>
              <a:ext uri="{FF2B5EF4-FFF2-40B4-BE49-F238E27FC236}">
                <a16:creationId xmlns:a16="http://schemas.microsoft.com/office/drawing/2014/main" id="{8428E253-BD74-800A-BE66-AEF50BAD15B7}"/>
              </a:ext>
            </a:extLst>
          </p:cNvPr>
          <p:cNvCxnSpPr/>
          <p:nvPr/>
        </p:nvCxnSpPr>
        <p:spPr>
          <a:xfrm>
            <a:off x="7232073" y="2602331"/>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F054804-6F5F-BA4A-6D0D-7564AA9365FD}"/>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2" name="Star: 5 Points 11">
            <a:extLst>
              <a:ext uri="{FF2B5EF4-FFF2-40B4-BE49-F238E27FC236}">
                <a16:creationId xmlns:a16="http://schemas.microsoft.com/office/drawing/2014/main" id="{C940D665-458D-9578-3ABD-87CF59BD65CA}"/>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4.9</a:t>
            </a:r>
          </a:p>
        </p:txBody>
      </p:sp>
    </p:spTree>
    <p:extLst>
      <p:ext uri="{BB962C8B-B14F-4D97-AF65-F5344CB8AC3E}">
        <p14:creationId xmlns:p14="http://schemas.microsoft.com/office/powerpoint/2010/main" val="2224443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Principles of an Equitable Partnership</a:t>
            </a:r>
            <a:br>
              <a:rPr lang="en-US" sz="2000"/>
            </a:br>
            <a:r>
              <a:rPr lang="en-US" sz="2000"/>
              <a:t>(presented by </a:t>
            </a:r>
            <a:r>
              <a:rPr lang="en-US" sz="2000" err="1"/>
              <a:t>Da’Naya</a:t>
            </a:r>
            <a:r>
              <a:rPr lang="en-US" sz="2000"/>
              <a:t> Mayes, Trey Mackey &amp; Charisse Iglesias)</a:t>
            </a:r>
            <a:endParaRPr lang="en-US">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320097" cy="1569660"/>
          </a:xfrm>
          <a:prstGeom prst="rect">
            <a:avLst/>
          </a:prstGeom>
          <a:noFill/>
        </p:spPr>
        <p:txBody>
          <a:bodyPr wrap="square" rtlCol="0">
            <a:spAutoFit/>
          </a:bodyPr>
          <a:lstStyle/>
          <a:p>
            <a:r>
              <a:rPr lang="en-US" sz="1600" i="1">
                <a:ea typeface="+mj-lt"/>
                <a:cs typeface="+mj-lt"/>
              </a:rPr>
              <a:t>Learning Objectives:</a:t>
            </a:r>
          </a:p>
          <a:p>
            <a:pPr marL="285750" indent="-285750">
              <a:buFont typeface="Arial" panose="020B0604020202020204" pitchFamily="34" charset="0"/>
              <a:buChar char="•"/>
            </a:pPr>
            <a:r>
              <a:rPr lang="en-US" sz="1600">
                <a:ea typeface="+mj-lt"/>
                <a:cs typeface="+mj-lt"/>
              </a:rPr>
              <a:t>Recognize equitable power structures and resource structures.</a:t>
            </a:r>
          </a:p>
          <a:p>
            <a:pPr marL="285750" indent="-285750">
              <a:buFont typeface="Arial" panose="020B0604020202020204" pitchFamily="34" charset="0"/>
              <a:buChar char="•"/>
            </a:pPr>
            <a:r>
              <a:rPr lang="en-US" sz="1600">
                <a:ea typeface="+mj-lt"/>
                <a:cs typeface="+mj-lt"/>
              </a:rPr>
              <a:t>Identify mutually beneficial relationships and community-centered approaches.</a:t>
            </a:r>
          </a:p>
          <a:p>
            <a:pPr marL="285750" indent="-285750">
              <a:buFont typeface="Arial" panose="020B0604020202020204" pitchFamily="34" charset="0"/>
              <a:buChar char="•"/>
            </a:pPr>
            <a:r>
              <a:rPr lang="en-US" sz="1600">
                <a:ea typeface="+mj-lt"/>
                <a:cs typeface="+mj-lt"/>
              </a:rPr>
              <a:t>Explore methods to reduce silos and increase cross-sector collaboration.</a:t>
            </a:r>
            <a:endParaRPr lang="en-US"/>
          </a:p>
        </p:txBody>
      </p:sp>
      <p:pic>
        <p:nvPicPr>
          <p:cNvPr id="8" name="Picture 7" descr="Chart&#10;&#10;Description automatically generated">
            <a:extLst>
              <a:ext uri="{FF2B5EF4-FFF2-40B4-BE49-F238E27FC236}">
                <a16:creationId xmlns:a16="http://schemas.microsoft.com/office/drawing/2014/main" id="{98F492FC-E2EF-F96A-BDD7-CD044D66D7EB}"/>
              </a:ext>
            </a:extLst>
          </p:cNvPr>
          <p:cNvPicPr>
            <a:picLocks noChangeAspect="1"/>
          </p:cNvPicPr>
          <p:nvPr/>
        </p:nvPicPr>
        <p:blipFill rotWithShape="1">
          <a:blip r:embed="rId3"/>
          <a:srcRect t="15748"/>
          <a:stretch/>
        </p:blipFill>
        <p:spPr>
          <a:xfrm>
            <a:off x="182880" y="5029201"/>
            <a:ext cx="6858000" cy="1283997"/>
          </a:xfrm>
          <a:prstGeom prst="rect">
            <a:avLst/>
          </a:prstGeom>
        </p:spPr>
      </p:pic>
      <p:pic>
        <p:nvPicPr>
          <p:cNvPr id="10" name="Picture 9" descr="Chart, waterfall chart&#10;&#10;Description automatically generated">
            <a:extLst>
              <a:ext uri="{FF2B5EF4-FFF2-40B4-BE49-F238E27FC236}">
                <a16:creationId xmlns:a16="http://schemas.microsoft.com/office/drawing/2014/main" id="{60FA6B39-A60E-6868-ED65-2D4E69AE66AB}"/>
              </a:ext>
            </a:extLst>
          </p:cNvPr>
          <p:cNvPicPr>
            <a:picLocks noChangeAspect="1"/>
          </p:cNvPicPr>
          <p:nvPr/>
        </p:nvPicPr>
        <p:blipFill>
          <a:blip r:embed="rId4"/>
          <a:stretch>
            <a:fillRect/>
          </a:stretch>
        </p:blipFill>
        <p:spPr>
          <a:xfrm>
            <a:off x="182880" y="2926080"/>
            <a:ext cx="6858000" cy="1905000"/>
          </a:xfrm>
          <a:prstGeom prst="rect">
            <a:avLst/>
          </a:prstGeom>
        </p:spPr>
      </p:pic>
      <p:graphicFrame>
        <p:nvGraphicFramePr>
          <p:cNvPr id="13" name="Chart 12">
            <a:extLst>
              <a:ext uri="{FF2B5EF4-FFF2-40B4-BE49-F238E27FC236}">
                <a16:creationId xmlns:a16="http://schemas.microsoft.com/office/drawing/2014/main" id="{740950C1-7DFB-463E-A2B7-78126521562B}"/>
              </a:ext>
            </a:extLst>
          </p:cNvPr>
          <p:cNvGraphicFramePr/>
          <p:nvPr>
            <p:extLst>
              <p:ext uri="{D42A27DB-BD31-4B8C-83A1-F6EECF244321}">
                <p14:modId xmlns:p14="http://schemas.microsoft.com/office/powerpoint/2010/main" val="939381765"/>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06BD4AAE-E0B7-2D18-C9AD-CB7AE7E8815E}"/>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sp>
        <p:nvSpPr>
          <p:cNvPr id="3" name="Speech Bubble: Rectangle 2">
            <a:extLst>
              <a:ext uri="{FF2B5EF4-FFF2-40B4-BE49-F238E27FC236}">
                <a16:creationId xmlns:a16="http://schemas.microsoft.com/office/drawing/2014/main" id="{B9B7CA4C-7D42-C23B-FAA6-2B7A23359613}"/>
              </a:ext>
            </a:extLst>
          </p:cNvPr>
          <p:cNvSpPr/>
          <p:nvPr/>
        </p:nvSpPr>
        <p:spPr>
          <a:xfrm>
            <a:off x="8453661" y="4154605"/>
            <a:ext cx="1206063" cy="612648"/>
          </a:xfrm>
          <a:prstGeom prst="wedgeRectCallout">
            <a:avLst>
              <a:gd name="adj1" fmla="val 39298"/>
              <a:gd name="adj2" fmla="val -107341"/>
            </a:avLst>
          </a:prstGeom>
          <a:solidFill>
            <a:srgbClr val="5AB4A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a:solidFill>
                  <a:srgbClr val="000000"/>
                </a:solidFill>
                <a:effectLst/>
                <a:latin typeface="Calibri" panose="020F0502020204030204" pitchFamily="34" charset="0"/>
              </a:rPr>
              <a:t>Considering different types of reciprocity</a:t>
            </a:r>
            <a:r>
              <a:rPr lang="en-US" sz="1200"/>
              <a:t> </a:t>
            </a:r>
          </a:p>
        </p:txBody>
      </p:sp>
      <p:sp>
        <p:nvSpPr>
          <p:cNvPr id="4" name="TextBox 3">
            <a:extLst>
              <a:ext uri="{FF2B5EF4-FFF2-40B4-BE49-F238E27FC236}">
                <a16:creationId xmlns:a16="http://schemas.microsoft.com/office/drawing/2014/main" id="{DB08A752-B2BB-DA70-EEE8-6494EDE4F276}"/>
              </a:ext>
            </a:extLst>
          </p:cNvPr>
          <p:cNvSpPr txBox="1"/>
          <p:nvPr/>
        </p:nvSpPr>
        <p:spPr>
          <a:xfrm>
            <a:off x="7768657" y="3198167"/>
            <a:ext cx="3629015" cy="461665"/>
          </a:xfrm>
          <a:prstGeom prst="rect">
            <a:avLst/>
          </a:prstGeom>
          <a:noFill/>
        </p:spPr>
        <p:txBody>
          <a:bodyPr wrap="square" rtlCol="0">
            <a:spAutoFit/>
          </a:bodyPr>
          <a:lstStyle/>
          <a:p>
            <a:pPr algn="ctr"/>
            <a:r>
              <a:rPr lang="en-US" sz="1200"/>
              <a:t>(</a:t>
            </a:r>
            <a:r>
              <a:rPr lang="en-US" sz="1200" b="0" i="0">
                <a:solidFill>
                  <a:srgbClr val="32363A"/>
                </a:solidFill>
                <a:effectLst/>
                <a:latin typeface="72"/>
              </a:rPr>
              <a:t>How do you believe being a participant in this training will help you in your work?)</a:t>
            </a:r>
            <a:endParaRPr lang="en-US" sz="1200"/>
          </a:p>
        </p:txBody>
      </p:sp>
      <p:cxnSp>
        <p:nvCxnSpPr>
          <p:cNvPr id="7" name="Straight Connector 6">
            <a:extLst>
              <a:ext uri="{FF2B5EF4-FFF2-40B4-BE49-F238E27FC236}">
                <a16:creationId xmlns:a16="http://schemas.microsoft.com/office/drawing/2014/main" id="{9FF905CA-DA8D-7719-CFC9-096AE938744A}"/>
              </a:ext>
            </a:extLst>
          </p:cNvPr>
          <p:cNvCxnSpPr/>
          <p:nvPr/>
        </p:nvCxnSpPr>
        <p:spPr>
          <a:xfrm>
            <a:off x="7251421" y="2688499"/>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DD464FF-CBFC-92C0-5825-F25976B9047F}"/>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2" name="Star: 5 Points 11">
            <a:extLst>
              <a:ext uri="{FF2B5EF4-FFF2-40B4-BE49-F238E27FC236}">
                <a16:creationId xmlns:a16="http://schemas.microsoft.com/office/drawing/2014/main" id="{4701A81F-B6CE-D5A5-4DFA-02764C940EF1}"/>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4.0</a:t>
            </a:r>
          </a:p>
        </p:txBody>
      </p:sp>
      <p:sp>
        <p:nvSpPr>
          <p:cNvPr id="15" name="TextBox 14">
            <a:extLst>
              <a:ext uri="{FF2B5EF4-FFF2-40B4-BE49-F238E27FC236}">
                <a16:creationId xmlns:a16="http://schemas.microsoft.com/office/drawing/2014/main" id="{266E24BA-7B8A-2E73-0648-AA565D83AFC9}"/>
              </a:ext>
            </a:extLst>
          </p:cNvPr>
          <p:cNvSpPr txBox="1"/>
          <p:nvPr/>
        </p:nvSpPr>
        <p:spPr>
          <a:xfrm>
            <a:off x="7384234" y="1421617"/>
            <a:ext cx="4550979" cy="430887"/>
          </a:xfrm>
          <a:prstGeom prst="rect">
            <a:avLst/>
          </a:prstGeom>
          <a:noFill/>
          <a:ln w="3175">
            <a:solidFill>
              <a:schemeClr val="tx1"/>
            </a:solidFill>
          </a:ln>
        </p:spPr>
        <p:txBody>
          <a:bodyPr wrap="square" rtlCol="0">
            <a:spAutoFit/>
          </a:bodyPr>
          <a:lstStyle/>
          <a:p>
            <a:r>
              <a:rPr lang="en-US" sz="1100"/>
              <a:t>Only one respondent provided feedback in Session 6: Equitable Partnerships, and they did not complete the pre/post knowledge and ability items.</a:t>
            </a:r>
          </a:p>
        </p:txBody>
      </p:sp>
    </p:spTree>
    <p:extLst>
      <p:ext uri="{BB962C8B-B14F-4D97-AF65-F5344CB8AC3E}">
        <p14:creationId xmlns:p14="http://schemas.microsoft.com/office/powerpoint/2010/main" val="300888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Applying an Equity Lens</a:t>
            </a:r>
            <a:br>
              <a:rPr lang="en-US" sz="2000"/>
            </a:br>
            <a:r>
              <a:rPr lang="en-US" sz="2000"/>
              <a:t>(presented by Giselle </a:t>
            </a:r>
            <a:r>
              <a:rPr lang="en-US" sz="2000" err="1"/>
              <a:t>Corbie</a:t>
            </a:r>
            <a:r>
              <a:rPr lang="en-US" sz="2000"/>
              <a:t>)</a:t>
            </a:r>
            <a:endParaRPr lang="en-US">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310861" cy="1569660"/>
          </a:xfrm>
          <a:prstGeom prst="rect">
            <a:avLst/>
          </a:prstGeom>
          <a:noFill/>
        </p:spPr>
        <p:txBody>
          <a:bodyPr wrap="square" rtlCol="0">
            <a:spAutoFit/>
          </a:bodyPr>
          <a:lstStyle/>
          <a:p>
            <a:r>
              <a:rPr lang="en-US" sz="1600" i="1">
                <a:ea typeface="+mj-lt"/>
                <a:cs typeface="+mj-lt"/>
              </a:rPr>
              <a:t>Learning Objectives:</a:t>
            </a:r>
          </a:p>
          <a:p>
            <a:pPr marL="285750" indent="-285750">
              <a:buFont typeface="Arial" panose="020B0604020202020204" pitchFamily="34" charset="0"/>
              <a:buChar char="•"/>
            </a:pPr>
            <a:r>
              <a:rPr lang="en-US" sz="1600">
                <a:ea typeface="+mj-lt"/>
                <a:cs typeface="+mj-lt"/>
              </a:rPr>
              <a:t>Understand the importance of using a comprehensive framework to achieve health equity. </a:t>
            </a:r>
          </a:p>
          <a:p>
            <a:pPr marL="285750" indent="-285750">
              <a:buFont typeface="Arial" panose="020B0604020202020204" pitchFamily="34" charset="0"/>
              <a:buChar char="•"/>
            </a:pPr>
            <a:r>
              <a:rPr lang="en-US" sz="1600">
                <a:ea typeface="+mj-lt"/>
                <a:cs typeface="+mj-lt"/>
              </a:rPr>
              <a:t>Apply elements of using a health equity framework in organizations. </a:t>
            </a:r>
          </a:p>
          <a:p>
            <a:pPr marL="285750" indent="-285750">
              <a:buFont typeface="Arial" panose="020B0604020202020204" pitchFamily="34" charset="0"/>
              <a:buChar char="•"/>
            </a:pPr>
            <a:r>
              <a:rPr lang="en-US" sz="1600">
                <a:ea typeface="+mj-lt"/>
                <a:cs typeface="+mj-lt"/>
              </a:rPr>
              <a:t>Develop examples for each component of the framework to advance health equity </a:t>
            </a:r>
            <a:endParaRPr lang="en-US"/>
          </a:p>
        </p:txBody>
      </p:sp>
      <p:pic>
        <p:nvPicPr>
          <p:cNvPr id="5" name="Picture 4" descr="Timeline&#10;&#10;Description automatically generated">
            <a:extLst>
              <a:ext uri="{FF2B5EF4-FFF2-40B4-BE49-F238E27FC236}">
                <a16:creationId xmlns:a16="http://schemas.microsoft.com/office/drawing/2014/main" id="{5CDF1BEB-EBB0-E228-3EE4-47B87099A649}"/>
              </a:ext>
            </a:extLst>
          </p:cNvPr>
          <p:cNvPicPr>
            <a:picLocks noChangeAspect="1"/>
          </p:cNvPicPr>
          <p:nvPr/>
        </p:nvPicPr>
        <p:blipFill>
          <a:blip r:embed="rId3"/>
          <a:stretch>
            <a:fillRect/>
          </a:stretch>
        </p:blipFill>
        <p:spPr>
          <a:xfrm>
            <a:off x="7241309" y="953729"/>
            <a:ext cx="4572009" cy="1371603"/>
          </a:xfrm>
          <a:prstGeom prst="rect">
            <a:avLst/>
          </a:prstGeom>
          <a:ln w="3175">
            <a:solidFill>
              <a:schemeClr val="tx1"/>
            </a:solidFill>
          </a:ln>
        </p:spPr>
      </p:pic>
      <p:pic>
        <p:nvPicPr>
          <p:cNvPr id="8" name="Picture 7" descr="Chart&#10;&#10;Description automatically generated">
            <a:extLst>
              <a:ext uri="{FF2B5EF4-FFF2-40B4-BE49-F238E27FC236}">
                <a16:creationId xmlns:a16="http://schemas.microsoft.com/office/drawing/2014/main" id="{A43C22FA-36E6-C2AB-45E7-87C674F09184}"/>
              </a:ext>
            </a:extLst>
          </p:cNvPr>
          <p:cNvPicPr>
            <a:picLocks noChangeAspect="1"/>
          </p:cNvPicPr>
          <p:nvPr/>
        </p:nvPicPr>
        <p:blipFill rotWithShape="1">
          <a:blip r:embed="rId4"/>
          <a:srcRect t="15808"/>
          <a:stretch/>
        </p:blipFill>
        <p:spPr>
          <a:xfrm>
            <a:off x="182880" y="5029200"/>
            <a:ext cx="6858000" cy="1283092"/>
          </a:xfrm>
          <a:prstGeom prst="rect">
            <a:avLst/>
          </a:prstGeom>
        </p:spPr>
      </p:pic>
      <p:pic>
        <p:nvPicPr>
          <p:cNvPr id="10" name="Picture 9" descr="Chart, waterfall chart&#10;&#10;Description automatically generated">
            <a:extLst>
              <a:ext uri="{FF2B5EF4-FFF2-40B4-BE49-F238E27FC236}">
                <a16:creationId xmlns:a16="http://schemas.microsoft.com/office/drawing/2014/main" id="{A89622CA-2480-C664-6B78-69A10235DB08}"/>
              </a:ext>
            </a:extLst>
          </p:cNvPr>
          <p:cNvPicPr>
            <a:picLocks noChangeAspect="1"/>
          </p:cNvPicPr>
          <p:nvPr/>
        </p:nvPicPr>
        <p:blipFill>
          <a:blip r:embed="rId5"/>
          <a:stretch>
            <a:fillRect/>
          </a:stretch>
        </p:blipFill>
        <p:spPr>
          <a:xfrm>
            <a:off x="182880" y="2926080"/>
            <a:ext cx="6858000" cy="1905000"/>
          </a:xfrm>
          <a:prstGeom prst="rect">
            <a:avLst/>
          </a:prstGeom>
        </p:spPr>
      </p:pic>
      <p:graphicFrame>
        <p:nvGraphicFramePr>
          <p:cNvPr id="14" name="Chart 13">
            <a:extLst>
              <a:ext uri="{FF2B5EF4-FFF2-40B4-BE49-F238E27FC236}">
                <a16:creationId xmlns:a16="http://schemas.microsoft.com/office/drawing/2014/main" id="{BAE6A945-29F7-152A-0449-6AEC342E2B01}"/>
              </a:ext>
            </a:extLst>
          </p:cNvPr>
          <p:cNvGraphicFramePr/>
          <p:nvPr>
            <p:extLst>
              <p:ext uri="{D42A27DB-BD31-4B8C-83A1-F6EECF244321}">
                <p14:modId xmlns:p14="http://schemas.microsoft.com/office/powerpoint/2010/main" val="3113101039"/>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664F3C08-8A17-DD03-AEDB-A498D93F8896}"/>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sp>
        <p:nvSpPr>
          <p:cNvPr id="3" name="Speech Bubble: Rectangle with Corners Rounded 2">
            <a:extLst>
              <a:ext uri="{FF2B5EF4-FFF2-40B4-BE49-F238E27FC236}">
                <a16:creationId xmlns:a16="http://schemas.microsoft.com/office/drawing/2014/main" id="{34D4678B-E2CF-3EF7-CB74-3CFFAD120E9F}"/>
              </a:ext>
            </a:extLst>
          </p:cNvPr>
          <p:cNvSpPr/>
          <p:nvPr/>
        </p:nvSpPr>
        <p:spPr>
          <a:xfrm rot="477724">
            <a:off x="9311029" y="3458547"/>
            <a:ext cx="2743200" cy="1371603"/>
          </a:xfrm>
          <a:prstGeom prst="wedgeRoundRectCallout">
            <a:avLst>
              <a:gd name="adj1" fmla="val -41523"/>
              <a:gd name="adj2" fmla="val 80316"/>
              <a:gd name="adj3" fmla="val 16667"/>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There was </a:t>
            </a:r>
            <a:r>
              <a:rPr lang="en-US" sz="1200" b="1">
                <a:solidFill>
                  <a:schemeClr val="tx1"/>
                </a:solidFill>
              </a:rPr>
              <a:t>a lot of content and not enough time </a:t>
            </a:r>
            <a:r>
              <a:rPr lang="en-US" sz="1200">
                <a:solidFill>
                  <a:schemeClr val="tx1"/>
                </a:solidFill>
              </a:rPr>
              <a:t>to get through it. In the future, it may be helpful to reduce the amount of content so that the end of the session does not feel rushed. </a:t>
            </a:r>
          </a:p>
        </p:txBody>
      </p:sp>
      <p:sp>
        <p:nvSpPr>
          <p:cNvPr id="4" name="Speech Bubble: Oval 3">
            <a:extLst>
              <a:ext uri="{FF2B5EF4-FFF2-40B4-BE49-F238E27FC236}">
                <a16:creationId xmlns:a16="http://schemas.microsoft.com/office/drawing/2014/main" id="{2455E7B0-02EA-DAC3-5E01-DF34C5B5BF26}"/>
              </a:ext>
            </a:extLst>
          </p:cNvPr>
          <p:cNvSpPr/>
          <p:nvPr/>
        </p:nvSpPr>
        <p:spPr>
          <a:xfrm>
            <a:off x="8700320" y="5065089"/>
            <a:ext cx="2743200" cy="1389224"/>
          </a:xfrm>
          <a:prstGeom prst="wedgeEllipseCallout">
            <a:avLst>
              <a:gd name="adj1" fmla="val -50144"/>
              <a:gd name="adj2" fmla="val -53726"/>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For breakout rooms, it would be helpful to have </a:t>
            </a:r>
            <a:r>
              <a:rPr lang="en-US" sz="1200" b="1">
                <a:solidFill>
                  <a:schemeClr val="tx1"/>
                </a:solidFill>
              </a:rPr>
              <a:t>more guided discussion questions</a:t>
            </a:r>
            <a:r>
              <a:rPr lang="en-US" sz="1200">
                <a:solidFill>
                  <a:schemeClr val="tx1"/>
                </a:solidFill>
              </a:rPr>
              <a:t> in addition to the main question we are trying to answer as a group. </a:t>
            </a:r>
          </a:p>
        </p:txBody>
      </p:sp>
      <p:sp>
        <p:nvSpPr>
          <p:cNvPr id="7" name="Speech Bubble: Oval 6">
            <a:extLst>
              <a:ext uri="{FF2B5EF4-FFF2-40B4-BE49-F238E27FC236}">
                <a16:creationId xmlns:a16="http://schemas.microsoft.com/office/drawing/2014/main" id="{D2A21B66-A6E4-6F49-F825-B4CB0BEBF31A}"/>
              </a:ext>
            </a:extLst>
          </p:cNvPr>
          <p:cNvSpPr/>
          <p:nvPr/>
        </p:nvSpPr>
        <p:spPr>
          <a:xfrm rot="21351972">
            <a:off x="7364141" y="2446794"/>
            <a:ext cx="2408919" cy="1066462"/>
          </a:xfrm>
          <a:prstGeom prst="wedgeEllipseCallout">
            <a:avLst>
              <a:gd name="adj1" fmla="val 24589"/>
              <a:gd name="adj2" fmla="val 80036"/>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Discuss equity in research…and provide </a:t>
            </a:r>
            <a:r>
              <a:rPr lang="en-US" sz="1200" b="1">
                <a:solidFill>
                  <a:schemeClr val="tx1"/>
                </a:solidFill>
              </a:rPr>
              <a:t>examples outside of the healthcare system </a:t>
            </a:r>
            <a:r>
              <a:rPr lang="en-US" sz="1200">
                <a:solidFill>
                  <a:schemeClr val="tx1"/>
                </a:solidFill>
              </a:rPr>
              <a:t>and model</a:t>
            </a:r>
          </a:p>
        </p:txBody>
      </p:sp>
      <p:cxnSp>
        <p:nvCxnSpPr>
          <p:cNvPr id="9" name="Straight Connector 8">
            <a:extLst>
              <a:ext uri="{FF2B5EF4-FFF2-40B4-BE49-F238E27FC236}">
                <a16:creationId xmlns:a16="http://schemas.microsoft.com/office/drawing/2014/main" id="{BBAE1C28-2242-C223-0A9F-1DEF30F69ADF}"/>
              </a:ext>
            </a:extLst>
          </p:cNvPr>
          <p:cNvCxnSpPr/>
          <p:nvPr/>
        </p:nvCxnSpPr>
        <p:spPr>
          <a:xfrm>
            <a:off x="7241309" y="2602330"/>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9E63A2-EF9F-4FA6-BCFE-99183F7AF037}"/>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3" name="Star: 5 Points 12">
            <a:extLst>
              <a:ext uri="{FF2B5EF4-FFF2-40B4-BE49-F238E27FC236}">
                <a16:creationId xmlns:a16="http://schemas.microsoft.com/office/drawing/2014/main" id="{883BB63A-485C-AD73-173B-BDDE21886A94}"/>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4.6</a:t>
            </a:r>
          </a:p>
        </p:txBody>
      </p:sp>
    </p:spTree>
    <p:extLst>
      <p:ext uri="{BB962C8B-B14F-4D97-AF65-F5344CB8AC3E}">
        <p14:creationId xmlns:p14="http://schemas.microsoft.com/office/powerpoint/2010/main" val="4170390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Race &amp; Racism in Health Research – The Past &amp; the Present</a:t>
            </a:r>
            <a:br>
              <a:rPr lang="en-US" sz="2000"/>
            </a:br>
            <a:r>
              <a:rPr lang="en-US" sz="2000"/>
              <a:t>(presented by Johanna Martinez)</a:t>
            </a:r>
            <a:endParaRPr lang="en-US">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320097" cy="2062103"/>
          </a:xfrm>
          <a:prstGeom prst="rect">
            <a:avLst/>
          </a:prstGeom>
          <a:noFill/>
        </p:spPr>
        <p:txBody>
          <a:bodyPr wrap="square" rtlCol="0">
            <a:spAutoFit/>
          </a:bodyPr>
          <a:lstStyle/>
          <a:p>
            <a:r>
              <a:rPr lang="en-US" sz="1600" i="1">
                <a:ea typeface="+mj-lt"/>
                <a:cs typeface="+mj-lt"/>
              </a:rPr>
              <a:t>Learning Objectives:</a:t>
            </a:r>
          </a:p>
          <a:p>
            <a:pPr marL="285750" indent="-285750">
              <a:buFont typeface="Arial" panose="020B0604020202020204" pitchFamily="34" charset="0"/>
              <a:buChar char="•"/>
            </a:pPr>
            <a:r>
              <a:rPr lang="en-US" sz="1600">
                <a:ea typeface="+mj-lt"/>
                <a:cs typeface="+mj-lt"/>
              </a:rPr>
              <a:t>Compare and contrast the biologic vs. social construct of race.</a:t>
            </a:r>
          </a:p>
          <a:p>
            <a:pPr marL="285750" indent="-285750">
              <a:buFont typeface="Arial" panose="020B0604020202020204" pitchFamily="34" charset="0"/>
              <a:buChar char="•"/>
            </a:pPr>
            <a:r>
              <a:rPr lang="en-US" sz="1600">
                <a:ea typeface="+mj-lt"/>
                <a:cs typeface="+mj-lt"/>
              </a:rPr>
              <a:t>Discuss the impacts of historical racism on patients, communities, health research and health professionals.</a:t>
            </a:r>
          </a:p>
          <a:p>
            <a:pPr marL="285750" indent="-285750">
              <a:buFont typeface="Arial" panose="020B0604020202020204" pitchFamily="34" charset="0"/>
              <a:buChar char="•"/>
            </a:pPr>
            <a:r>
              <a:rPr lang="en-US" sz="1600">
                <a:ea typeface="+mj-lt"/>
                <a:cs typeface="+mj-lt"/>
              </a:rPr>
              <a:t>Identify how racism presents itself in modern health research and healthcare.</a:t>
            </a:r>
          </a:p>
          <a:p>
            <a:pPr marL="285750" indent="-285750">
              <a:buFont typeface="Arial" panose="020B0604020202020204" pitchFamily="34" charset="0"/>
              <a:buChar char="•"/>
            </a:pPr>
            <a:r>
              <a:rPr lang="en-US" sz="1600">
                <a:ea typeface="+mj-lt"/>
                <a:cs typeface="+mj-lt"/>
              </a:rPr>
              <a:t>Incorporate anti-racist principles into individual practice and team-based research.  </a:t>
            </a:r>
            <a:endParaRPr lang="en-US"/>
          </a:p>
        </p:txBody>
      </p:sp>
      <p:pic>
        <p:nvPicPr>
          <p:cNvPr id="8" name="Picture 7" descr="Chart&#10;&#10;Description automatically generated with medium confidence">
            <a:extLst>
              <a:ext uri="{FF2B5EF4-FFF2-40B4-BE49-F238E27FC236}">
                <a16:creationId xmlns:a16="http://schemas.microsoft.com/office/drawing/2014/main" id="{84442925-103F-8B53-3AF2-1C6D8F9F3A7F}"/>
              </a:ext>
            </a:extLst>
          </p:cNvPr>
          <p:cNvPicPr>
            <a:picLocks noChangeAspect="1"/>
          </p:cNvPicPr>
          <p:nvPr/>
        </p:nvPicPr>
        <p:blipFill rotWithShape="1">
          <a:blip r:embed="rId3"/>
          <a:srcRect t="13573"/>
          <a:stretch/>
        </p:blipFill>
        <p:spPr>
          <a:xfrm>
            <a:off x="182880" y="5029200"/>
            <a:ext cx="6858000" cy="1317146"/>
          </a:xfrm>
          <a:prstGeom prst="rect">
            <a:avLst/>
          </a:prstGeom>
        </p:spPr>
      </p:pic>
      <p:pic>
        <p:nvPicPr>
          <p:cNvPr id="10" name="Picture 9" descr="Chart, waterfall chart&#10;&#10;Description automatically generated">
            <a:extLst>
              <a:ext uri="{FF2B5EF4-FFF2-40B4-BE49-F238E27FC236}">
                <a16:creationId xmlns:a16="http://schemas.microsoft.com/office/drawing/2014/main" id="{E5ABB145-8250-80A0-B8E0-16AD5DC3DB3E}"/>
              </a:ext>
            </a:extLst>
          </p:cNvPr>
          <p:cNvPicPr>
            <a:picLocks noChangeAspect="1"/>
          </p:cNvPicPr>
          <p:nvPr/>
        </p:nvPicPr>
        <p:blipFill>
          <a:blip r:embed="rId4"/>
          <a:stretch>
            <a:fillRect/>
          </a:stretch>
        </p:blipFill>
        <p:spPr>
          <a:xfrm>
            <a:off x="182880" y="2926080"/>
            <a:ext cx="6858000" cy="1905000"/>
          </a:xfrm>
          <a:prstGeom prst="rect">
            <a:avLst/>
          </a:prstGeom>
        </p:spPr>
      </p:pic>
      <p:graphicFrame>
        <p:nvGraphicFramePr>
          <p:cNvPr id="14" name="Chart 13">
            <a:extLst>
              <a:ext uri="{FF2B5EF4-FFF2-40B4-BE49-F238E27FC236}">
                <a16:creationId xmlns:a16="http://schemas.microsoft.com/office/drawing/2014/main" id="{0B160047-4E32-CBC2-B718-781B09767286}"/>
              </a:ext>
            </a:extLst>
          </p:cNvPr>
          <p:cNvGraphicFramePr/>
          <p:nvPr>
            <p:extLst>
              <p:ext uri="{D42A27DB-BD31-4B8C-83A1-F6EECF244321}">
                <p14:modId xmlns:p14="http://schemas.microsoft.com/office/powerpoint/2010/main" val="3280472919"/>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58D22EB9-E76F-3A98-A712-81B49BFD3353}"/>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sp>
        <p:nvSpPr>
          <p:cNvPr id="3" name="Speech Bubble: Oval 2">
            <a:extLst>
              <a:ext uri="{FF2B5EF4-FFF2-40B4-BE49-F238E27FC236}">
                <a16:creationId xmlns:a16="http://schemas.microsoft.com/office/drawing/2014/main" id="{478F9C4D-AC4B-3EFA-6990-6A17E67DC3C7}"/>
              </a:ext>
            </a:extLst>
          </p:cNvPr>
          <p:cNvSpPr/>
          <p:nvPr/>
        </p:nvSpPr>
        <p:spPr>
          <a:xfrm>
            <a:off x="9057936" y="3009122"/>
            <a:ext cx="1512844" cy="839755"/>
          </a:xfrm>
          <a:prstGeom prst="wedgeEllipseCallout">
            <a:avLst>
              <a:gd name="adj1" fmla="val -52078"/>
              <a:gd name="adj2" fmla="val 72826"/>
            </a:avLst>
          </a:prstGeom>
          <a:solidFill>
            <a:srgbClr val="5AB4A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ea typeface="+mn-lt"/>
                <a:cs typeface="+mn-lt"/>
              </a:rPr>
              <a:t>Bring her back next year! </a:t>
            </a:r>
            <a:endParaRPr lang="en-US" sz="1200">
              <a:solidFill>
                <a:schemeClr val="tx1"/>
              </a:solidFill>
              <a:cs typeface="Calibri"/>
            </a:endParaRPr>
          </a:p>
        </p:txBody>
      </p:sp>
      <p:cxnSp>
        <p:nvCxnSpPr>
          <p:cNvPr id="4" name="Straight Connector 3">
            <a:extLst>
              <a:ext uri="{FF2B5EF4-FFF2-40B4-BE49-F238E27FC236}">
                <a16:creationId xmlns:a16="http://schemas.microsoft.com/office/drawing/2014/main" id="{9EF1A168-AA62-6288-4CE2-B8B171DB0042}"/>
              </a:ext>
            </a:extLst>
          </p:cNvPr>
          <p:cNvCxnSpPr/>
          <p:nvPr/>
        </p:nvCxnSpPr>
        <p:spPr>
          <a:xfrm>
            <a:off x="7269523" y="2657721"/>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492686-62D3-12C3-89F6-6C50DF2F6FDA}"/>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1" name="Star: 5 Points 10">
            <a:extLst>
              <a:ext uri="{FF2B5EF4-FFF2-40B4-BE49-F238E27FC236}">
                <a16:creationId xmlns:a16="http://schemas.microsoft.com/office/drawing/2014/main" id="{BBFEED38-DC3B-72C1-D0EE-99F4550C0394}"/>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5.0</a:t>
            </a:r>
          </a:p>
        </p:txBody>
      </p:sp>
      <p:pic>
        <p:nvPicPr>
          <p:cNvPr id="12" name="Picture 11" descr="Timeline&#10;&#10;Description automatically generated">
            <a:extLst>
              <a:ext uri="{FF2B5EF4-FFF2-40B4-BE49-F238E27FC236}">
                <a16:creationId xmlns:a16="http://schemas.microsoft.com/office/drawing/2014/main" id="{781F041A-5BD4-F4BC-8873-F6A2EFC422B0}"/>
              </a:ext>
            </a:extLst>
          </p:cNvPr>
          <p:cNvPicPr>
            <a:picLocks noChangeAspect="1"/>
          </p:cNvPicPr>
          <p:nvPr/>
        </p:nvPicPr>
        <p:blipFill>
          <a:blip r:embed="rId6"/>
          <a:stretch>
            <a:fillRect/>
          </a:stretch>
        </p:blipFill>
        <p:spPr>
          <a:xfrm>
            <a:off x="7242048" y="950976"/>
            <a:ext cx="4572009" cy="1371603"/>
          </a:xfrm>
          <a:prstGeom prst="rect">
            <a:avLst/>
          </a:prstGeom>
          <a:ln w="3175">
            <a:solidFill>
              <a:schemeClr val="tx1"/>
            </a:solidFill>
          </a:ln>
        </p:spPr>
      </p:pic>
    </p:spTree>
    <p:extLst>
      <p:ext uri="{BB962C8B-B14F-4D97-AF65-F5344CB8AC3E}">
        <p14:creationId xmlns:p14="http://schemas.microsoft.com/office/powerpoint/2010/main" val="53867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Intervention Mapping Approach to Adapt &amp; Implement an Evidence-Based Community Based Intervention in Rural North Carolina</a:t>
            </a:r>
            <a:br>
              <a:rPr lang="en-US" sz="2000"/>
            </a:br>
            <a:r>
              <a:rPr lang="en-US" sz="2000"/>
              <a:t>(presented by Shirley </a:t>
            </a:r>
            <a:r>
              <a:rPr lang="en-US" sz="2000" err="1"/>
              <a:t>MacFarlin</a:t>
            </a:r>
            <a:r>
              <a:rPr lang="en-US" sz="2000"/>
              <a:t> &amp; Gaurav Dave)</a:t>
            </a:r>
            <a:endParaRPr lang="en-US">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320097" cy="2062103"/>
          </a:xfrm>
          <a:prstGeom prst="rect">
            <a:avLst/>
          </a:prstGeom>
          <a:noFill/>
        </p:spPr>
        <p:txBody>
          <a:bodyPr wrap="square" rtlCol="0">
            <a:spAutoFit/>
          </a:bodyPr>
          <a:lstStyle/>
          <a:p>
            <a:r>
              <a:rPr lang="en-US" sz="1600" i="1">
                <a:ea typeface="+mj-lt"/>
                <a:cs typeface="+mj-lt"/>
              </a:rPr>
              <a:t>Learning Objectives:</a:t>
            </a:r>
          </a:p>
          <a:p>
            <a:pPr marL="285750" indent="-285750">
              <a:buFont typeface="Arial" panose="020B0604020202020204" pitchFamily="34" charset="0"/>
              <a:buChar char="•"/>
            </a:pPr>
            <a:r>
              <a:rPr lang="en-US" sz="1600">
                <a:ea typeface="+mj-lt"/>
                <a:cs typeface="+mj-lt"/>
              </a:rPr>
              <a:t>Describe factors that affect the adaptation of a community-based prevention intervention in rural settings. </a:t>
            </a:r>
          </a:p>
          <a:p>
            <a:pPr marL="285750" indent="-285750">
              <a:buFont typeface="Arial" panose="020B0604020202020204" pitchFamily="34" charset="0"/>
              <a:buChar char="•"/>
            </a:pPr>
            <a:r>
              <a:rPr lang="en-US" sz="1600">
                <a:ea typeface="+mj-lt"/>
                <a:cs typeface="+mj-lt"/>
              </a:rPr>
              <a:t>Describe factors that affect the implementation of a community-based prevention intervention in rural settings. </a:t>
            </a:r>
          </a:p>
          <a:p>
            <a:pPr marL="285750" indent="-285750">
              <a:buFont typeface="Arial" panose="020B0604020202020204" pitchFamily="34" charset="0"/>
              <a:buChar char="•"/>
            </a:pPr>
            <a:r>
              <a:rPr lang="en-US" sz="1600">
                <a:ea typeface="+mj-lt"/>
                <a:cs typeface="+mj-lt"/>
              </a:rPr>
              <a:t>Describe vital elements of the intervention mapping and community-based participatory research approach to implement interventions in rural settings.   </a:t>
            </a:r>
            <a:endParaRPr lang="en-US"/>
          </a:p>
        </p:txBody>
      </p:sp>
      <p:pic>
        <p:nvPicPr>
          <p:cNvPr id="5" name="Picture 4" descr="Timeline&#10;&#10;Description automatically generated with medium confidence">
            <a:extLst>
              <a:ext uri="{FF2B5EF4-FFF2-40B4-BE49-F238E27FC236}">
                <a16:creationId xmlns:a16="http://schemas.microsoft.com/office/drawing/2014/main" id="{89B5C66E-AFAE-70A9-1FB5-2CDDCC57DD8F}"/>
              </a:ext>
            </a:extLst>
          </p:cNvPr>
          <p:cNvPicPr>
            <a:picLocks noChangeAspect="1"/>
          </p:cNvPicPr>
          <p:nvPr/>
        </p:nvPicPr>
        <p:blipFill>
          <a:blip r:embed="rId3"/>
          <a:stretch>
            <a:fillRect/>
          </a:stretch>
        </p:blipFill>
        <p:spPr>
          <a:xfrm>
            <a:off x="7250545" y="1199950"/>
            <a:ext cx="4572009" cy="1371603"/>
          </a:xfrm>
          <a:prstGeom prst="rect">
            <a:avLst/>
          </a:prstGeom>
          <a:ln w="3175">
            <a:solidFill>
              <a:schemeClr val="tx1"/>
            </a:solidFill>
          </a:ln>
        </p:spPr>
      </p:pic>
      <p:pic>
        <p:nvPicPr>
          <p:cNvPr id="8" name="Picture 7" descr="Chart&#10;&#10;Description automatically generated with medium confidence">
            <a:extLst>
              <a:ext uri="{FF2B5EF4-FFF2-40B4-BE49-F238E27FC236}">
                <a16:creationId xmlns:a16="http://schemas.microsoft.com/office/drawing/2014/main" id="{945F3BF3-E3B4-14B5-0774-5E3CF641B49D}"/>
              </a:ext>
            </a:extLst>
          </p:cNvPr>
          <p:cNvPicPr>
            <a:picLocks noChangeAspect="1"/>
          </p:cNvPicPr>
          <p:nvPr/>
        </p:nvPicPr>
        <p:blipFill rotWithShape="1">
          <a:blip r:embed="rId4"/>
          <a:srcRect t="14824"/>
          <a:stretch/>
        </p:blipFill>
        <p:spPr>
          <a:xfrm>
            <a:off x="182880" y="5029200"/>
            <a:ext cx="6858000" cy="1298076"/>
          </a:xfrm>
          <a:prstGeom prst="rect">
            <a:avLst/>
          </a:prstGeom>
        </p:spPr>
      </p:pic>
      <p:pic>
        <p:nvPicPr>
          <p:cNvPr id="10" name="Picture 9" descr="Chart, waterfall chart&#10;&#10;Description automatically generated">
            <a:extLst>
              <a:ext uri="{FF2B5EF4-FFF2-40B4-BE49-F238E27FC236}">
                <a16:creationId xmlns:a16="http://schemas.microsoft.com/office/drawing/2014/main" id="{A02453E7-B96C-053E-D5A5-23565F1E3D75}"/>
              </a:ext>
            </a:extLst>
          </p:cNvPr>
          <p:cNvPicPr>
            <a:picLocks noChangeAspect="1"/>
          </p:cNvPicPr>
          <p:nvPr/>
        </p:nvPicPr>
        <p:blipFill>
          <a:blip r:embed="rId5"/>
          <a:stretch>
            <a:fillRect/>
          </a:stretch>
        </p:blipFill>
        <p:spPr>
          <a:xfrm>
            <a:off x="182880" y="2926080"/>
            <a:ext cx="6858000" cy="1905000"/>
          </a:xfrm>
          <a:prstGeom prst="rect">
            <a:avLst/>
          </a:prstGeom>
        </p:spPr>
      </p:pic>
      <p:graphicFrame>
        <p:nvGraphicFramePr>
          <p:cNvPr id="14" name="Chart 13">
            <a:extLst>
              <a:ext uri="{FF2B5EF4-FFF2-40B4-BE49-F238E27FC236}">
                <a16:creationId xmlns:a16="http://schemas.microsoft.com/office/drawing/2014/main" id="{68EB6BBE-A4F0-024C-0B44-CBB8B16F6ED6}"/>
              </a:ext>
            </a:extLst>
          </p:cNvPr>
          <p:cNvGraphicFramePr/>
          <p:nvPr>
            <p:extLst>
              <p:ext uri="{D42A27DB-BD31-4B8C-83A1-F6EECF244321}">
                <p14:modId xmlns:p14="http://schemas.microsoft.com/office/powerpoint/2010/main" val="400294568"/>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B09C73F6-3F0B-9280-3937-C489569CE532}"/>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sp>
        <p:nvSpPr>
          <p:cNvPr id="3" name="Speech Bubble: Rectangle with Corners Rounded 2">
            <a:extLst>
              <a:ext uri="{FF2B5EF4-FFF2-40B4-BE49-F238E27FC236}">
                <a16:creationId xmlns:a16="http://schemas.microsoft.com/office/drawing/2014/main" id="{0137C7A2-8243-8035-FA51-B814BB173A94}"/>
              </a:ext>
            </a:extLst>
          </p:cNvPr>
          <p:cNvSpPr/>
          <p:nvPr/>
        </p:nvSpPr>
        <p:spPr>
          <a:xfrm>
            <a:off x="8039961" y="2944465"/>
            <a:ext cx="3231931" cy="1354101"/>
          </a:xfrm>
          <a:prstGeom prst="wedgeRoundRectCallout">
            <a:avLst>
              <a:gd name="adj1" fmla="val -42784"/>
              <a:gd name="adj2" fmla="val 82293"/>
              <a:gd name="adj3" fmla="val 16667"/>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It seemed that </a:t>
            </a:r>
            <a:r>
              <a:rPr lang="en-US" sz="1200" b="1">
                <a:solidFill>
                  <a:schemeClr val="tx1"/>
                </a:solidFill>
              </a:rPr>
              <a:t>too much was planned for the time allotted</a:t>
            </a:r>
            <a:r>
              <a:rPr lang="en-US" sz="1200">
                <a:solidFill>
                  <a:schemeClr val="tx1"/>
                </a:solidFill>
              </a:rPr>
              <a:t> for the session. …spending less time on the background (Social change and CBPR introductions) and more time on the nitty gritty of the intervention mapping would be more helpful! </a:t>
            </a:r>
          </a:p>
        </p:txBody>
      </p:sp>
      <p:cxnSp>
        <p:nvCxnSpPr>
          <p:cNvPr id="4" name="Straight Connector 3">
            <a:extLst>
              <a:ext uri="{FF2B5EF4-FFF2-40B4-BE49-F238E27FC236}">
                <a16:creationId xmlns:a16="http://schemas.microsoft.com/office/drawing/2014/main" id="{4B67F257-F4BE-FDAB-C1EA-0499871AA69E}"/>
              </a:ext>
            </a:extLst>
          </p:cNvPr>
          <p:cNvCxnSpPr/>
          <p:nvPr/>
        </p:nvCxnSpPr>
        <p:spPr>
          <a:xfrm>
            <a:off x="7250545" y="2688499"/>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11B4044-F798-070D-FA83-6E76D9119AF2}"/>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1" name="Star: 5 Points 10">
            <a:extLst>
              <a:ext uri="{FF2B5EF4-FFF2-40B4-BE49-F238E27FC236}">
                <a16:creationId xmlns:a16="http://schemas.microsoft.com/office/drawing/2014/main" id="{51BD7BBE-275E-91B8-840F-77BEBD2E6B4E}"/>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4.3</a:t>
            </a:r>
          </a:p>
        </p:txBody>
      </p:sp>
    </p:spTree>
    <p:extLst>
      <p:ext uri="{BB962C8B-B14F-4D97-AF65-F5344CB8AC3E}">
        <p14:creationId xmlns:p14="http://schemas.microsoft.com/office/powerpoint/2010/main" val="306977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9174-1CF0-A046-B3A4-F135F8D2320A}"/>
              </a:ext>
            </a:extLst>
          </p:cNvPr>
          <p:cNvSpPr>
            <a:spLocks noGrp="1"/>
          </p:cNvSpPr>
          <p:nvPr>
            <p:ph type="title"/>
          </p:nvPr>
        </p:nvSpPr>
        <p:spPr/>
        <p:txBody>
          <a:bodyPr/>
          <a:lstStyle/>
          <a:p>
            <a:r>
              <a:rPr lang="en-US">
                <a:solidFill>
                  <a:srgbClr val="FF9933"/>
                </a:solidFill>
              </a:rPr>
              <a:t>Overall HERI Results</a:t>
            </a:r>
            <a:endParaRPr lang="en-US"/>
          </a:p>
        </p:txBody>
      </p:sp>
    </p:spTree>
    <p:extLst>
      <p:ext uri="{BB962C8B-B14F-4D97-AF65-F5344CB8AC3E}">
        <p14:creationId xmlns:p14="http://schemas.microsoft.com/office/powerpoint/2010/main" val="2856106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Is my Evaluation Culturally Responsive?</a:t>
            </a:r>
            <a:br>
              <a:rPr lang="en-US" sz="2000"/>
            </a:br>
            <a:r>
              <a:rPr lang="en-US" sz="2000"/>
              <a:t>(presented by Hope </a:t>
            </a:r>
            <a:r>
              <a:rPr lang="en-US" sz="2000" err="1"/>
              <a:t>Bussenius</a:t>
            </a:r>
            <a:r>
              <a:rPr lang="en-US" sz="2000"/>
              <a:t>)</a:t>
            </a:r>
            <a:endParaRPr lang="en-US">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329334" cy="1815882"/>
          </a:xfrm>
          <a:prstGeom prst="rect">
            <a:avLst/>
          </a:prstGeom>
          <a:noFill/>
        </p:spPr>
        <p:txBody>
          <a:bodyPr wrap="square" rtlCol="0">
            <a:spAutoFit/>
          </a:bodyPr>
          <a:lstStyle/>
          <a:p>
            <a:r>
              <a:rPr lang="en-US" sz="1600" i="1">
                <a:ea typeface="+mj-lt"/>
                <a:cs typeface="+mj-lt"/>
              </a:rPr>
              <a:t>Learning Objectives:</a:t>
            </a:r>
          </a:p>
          <a:p>
            <a:pPr marL="285750" indent="-285750">
              <a:buFont typeface="Arial" panose="020B0604020202020204" pitchFamily="34" charset="0"/>
              <a:buChar char="•"/>
            </a:pPr>
            <a:r>
              <a:rPr lang="en-US" sz="1600">
                <a:ea typeface="+mj-lt"/>
                <a:cs typeface="+mj-lt"/>
              </a:rPr>
              <a:t>Assess the cultural competency of the evaluators and the evaluation process.</a:t>
            </a:r>
          </a:p>
          <a:p>
            <a:pPr marL="285750" indent="-285750">
              <a:buFont typeface="Arial" panose="020B0604020202020204" pitchFamily="34" charset="0"/>
              <a:buChar char="•"/>
            </a:pPr>
            <a:r>
              <a:rPr lang="en-US" sz="1600">
                <a:ea typeface="+mj-lt"/>
                <a:cs typeface="+mj-lt"/>
              </a:rPr>
              <a:t>Discuss diversity as related to various grantee attributes.</a:t>
            </a:r>
          </a:p>
          <a:p>
            <a:pPr marL="285750" indent="-285750">
              <a:buFont typeface="Arial" panose="020B0604020202020204" pitchFamily="34" charset="0"/>
              <a:buChar char="•"/>
            </a:pPr>
            <a:r>
              <a:rPr lang="en-US" sz="1600">
                <a:ea typeface="+mj-lt"/>
                <a:cs typeface="+mj-lt"/>
              </a:rPr>
              <a:t>Explore inclusion of members of the priority community in the evaluation process.</a:t>
            </a:r>
          </a:p>
          <a:p>
            <a:pPr marL="285750" indent="-285750">
              <a:buFont typeface="Arial" panose="020B0604020202020204" pitchFamily="34" charset="0"/>
              <a:buChar char="•"/>
            </a:pPr>
            <a:r>
              <a:rPr lang="en-US" sz="1600">
                <a:ea typeface="+mj-lt"/>
                <a:cs typeface="+mj-lt"/>
              </a:rPr>
              <a:t>Identify equitable outcomes for the participants. </a:t>
            </a:r>
            <a:endParaRPr lang="en-US"/>
          </a:p>
        </p:txBody>
      </p:sp>
      <p:pic>
        <p:nvPicPr>
          <p:cNvPr id="5" name="Picture 4" descr="Text&#10;&#10;Description automatically generated">
            <a:extLst>
              <a:ext uri="{FF2B5EF4-FFF2-40B4-BE49-F238E27FC236}">
                <a16:creationId xmlns:a16="http://schemas.microsoft.com/office/drawing/2014/main" id="{950C0D9E-5074-C5AD-6F6A-C8FE0F4B9AA2}"/>
              </a:ext>
            </a:extLst>
          </p:cNvPr>
          <p:cNvPicPr>
            <a:picLocks noChangeAspect="1"/>
          </p:cNvPicPr>
          <p:nvPr/>
        </p:nvPicPr>
        <p:blipFill>
          <a:blip r:embed="rId3"/>
          <a:stretch>
            <a:fillRect/>
          </a:stretch>
        </p:blipFill>
        <p:spPr>
          <a:xfrm>
            <a:off x="7259782" y="1076840"/>
            <a:ext cx="4572009" cy="1371603"/>
          </a:xfrm>
          <a:prstGeom prst="rect">
            <a:avLst/>
          </a:prstGeom>
          <a:ln w="3175">
            <a:solidFill>
              <a:schemeClr val="tx1"/>
            </a:solidFill>
          </a:ln>
        </p:spPr>
      </p:pic>
      <p:pic>
        <p:nvPicPr>
          <p:cNvPr id="8" name="Picture 7" descr="Chart, waterfall chart&#10;&#10;Description automatically generated with medium confidence">
            <a:extLst>
              <a:ext uri="{FF2B5EF4-FFF2-40B4-BE49-F238E27FC236}">
                <a16:creationId xmlns:a16="http://schemas.microsoft.com/office/drawing/2014/main" id="{CEAFC26A-97C1-C5B8-41D9-2B9B7855E161}"/>
              </a:ext>
            </a:extLst>
          </p:cNvPr>
          <p:cNvPicPr>
            <a:picLocks noChangeAspect="1"/>
          </p:cNvPicPr>
          <p:nvPr/>
        </p:nvPicPr>
        <p:blipFill rotWithShape="1">
          <a:blip r:embed="rId4"/>
          <a:srcRect t="14540"/>
          <a:stretch/>
        </p:blipFill>
        <p:spPr>
          <a:xfrm>
            <a:off x="182880" y="5029200"/>
            <a:ext cx="6858000" cy="1302400"/>
          </a:xfrm>
          <a:prstGeom prst="rect">
            <a:avLst/>
          </a:prstGeom>
        </p:spPr>
      </p:pic>
      <p:pic>
        <p:nvPicPr>
          <p:cNvPr id="10" name="Picture 9" descr="Chart, waterfall chart&#10;&#10;Description automatically generated">
            <a:extLst>
              <a:ext uri="{FF2B5EF4-FFF2-40B4-BE49-F238E27FC236}">
                <a16:creationId xmlns:a16="http://schemas.microsoft.com/office/drawing/2014/main" id="{3B9980E9-BDF5-FC4B-20C1-A08366365597}"/>
              </a:ext>
            </a:extLst>
          </p:cNvPr>
          <p:cNvPicPr>
            <a:picLocks noChangeAspect="1"/>
          </p:cNvPicPr>
          <p:nvPr/>
        </p:nvPicPr>
        <p:blipFill>
          <a:blip r:embed="rId5"/>
          <a:stretch>
            <a:fillRect/>
          </a:stretch>
        </p:blipFill>
        <p:spPr>
          <a:xfrm>
            <a:off x="182880" y="2926080"/>
            <a:ext cx="6858000" cy="1905000"/>
          </a:xfrm>
          <a:prstGeom prst="rect">
            <a:avLst/>
          </a:prstGeom>
        </p:spPr>
      </p:pic>
      <p:graphicFrame>
        <p:nvGraphicFramePr>
          <p:cNvPr id="14" name="Chart 13">
            <a:extLst>
              <a:ext uri="{FF2B5EF4-FFF2-40B4-BE49-F238E27FC236}">
                <a16:creationId xmlns:a16="http://schemas.microsoft.com/office/drawing/2014/main" id="{73AEB428-8FB8-262B-08ED-E6747B5EA0B1}"/>
              </a:ext>
            </a:extLst>
          </p:cNvPr>
          <p:cNvGraphicFramePr/>
          <p:nvPr>
            <p:extLst>
              <p:ext uri="{D42A27DB-BD31-4B8C-83A1-F6EECF244321}">
                <p14:modId xmlns:p14="http://schemas.microsoft.com/office/powerpoint/2010/main" val="2275427276"/>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5E4EB2CE-B08C-AAAB-2ECE-6CE61D93698E}"/>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sp>
        <p:nvSpPr>
          <p:cNvPr id="3" name="Speech Bubble: Oval 2">
            <a:extLst>
              <a:ext uri="{FF2B5EF4-FFF2-40B4-BE49-F238E27FC236}">
                <a16:creationId xmlns:a16="http://schemas.microsoft.com/office/drawing/2014/main" id="{0B52CF59-26E2-EB8A-6696-4B0C483F0B36}"/>
              </a:ext>
            </a:extLst>
          </p:cNvPr>
          <p:cNvSpPr/>
          <p:nvPr/>
        </p:nvSpPr>
        <p:spPr>
          <a:xfrm>
            <a:off x="8850285" y="2748745"/>
            <a:ext cx="1716195" cy="680255"/>
          </a:xfrm>
          <a:prstGeom prst="wedgeEllipseCallout">
            <a:avLst>
              <a:gd name="adj1" fmla="val -46095"/>
              <a:gd name="adj2" fmla="val 79227"/>
            </a:avLst>
          </a:prstGeom>
          <a:solidFill>
            <a:srgbClr val="5AB4A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Great session! Appreciated the tool. </a:t>
            </a:r>
          </a:p>
        </p:txBody>
      </p:sp>
      <p:sp>
        <p:nvSpPr>
          <p:cNvPr id="4" name="Speech Bubble: Rectangle with Corners Rounded 3">
            <a:extLst>
              <a:ext uri="{FF2B5EF4-FFF2-40B4-BE49-F238E27FC236}">
                <a16:creationId xmlns:a16="http://schemas.microsoft.com/office/drawing/2014/main" id="{15BF8CB5-4FEA-D358-FE99-CC3A9A455471}"/>
              </a:ext>
            </a:extLst>
          </p:cNvPr>
          <p:cNvSpPr/>
          <p:nvPr/>
        </p:nvSpPr>
        <p:spPr>
          <a:xfrm>
            <a:off x="8558388" y="4006080"/>
            <a:ext cx="2459421" cy="935691"/>
          </a:xfrm>
          <a:prstGeom prst="wedgeRoundRectCallout">
            <a:avLst>
              <a:gd name="adj1" fmla="val -38173"/>
              <a:gd name="adj2" fmla="val -80598"/>
              <a:gd name="adj3" fmla="val 16667"/>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 could've used more guidance on the activities for an intentional, deep-dive into the toolkit.</a:t>
            </a:r>
          </a:p>
        </p:txBody>
      </p:sp>
      <p:cxnSp>
        <p:nvCxnSpPr>
          <p:cNvPr id="7" name="Straight Connector 6">
            <a:extLst>
              <a:ext uri="{FF2B5EF4-FFF2-40B4-BE49-F238E27FC236}">
                <a16:creationId xmlns:a16="http://schemas.microsoft.com/office/drawing/2014/main" id="{DA16D1A8-8710-24CC-228D-D9B8821497C8}"/>
              </a:ext>
            </a:extLst>
          </p:cNvPr>
          <p:cNvCxnSpPr/>
          <p:nvPr/>
        </p:nvCxnSpPr>
        <p:spPr>
          <a:xfrm>
            <a:off x="7259782" y="2602330"/>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59C8C47-0C6F-5067-482C-945162419DE2}"/>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2" name="Star: 5 Points 11">
            <a:extLst>
              <a:ext uri="{FF2B5EF4-FFF2-40B4-BE49-F238E27FC236}">
                <a16:creationId xmlns:a16="http://schemas.microsoft.com/office/drawing/2014/main" id="{F2DBB23F-95C6-87C8-160E-E93BE6254208}"/>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3.5</a:t>
            </a:r>
          </a:p>
        </p:txBody>
      </p:sp>
    </p:spTree>
    <p:extLst>
      <p:ext uri="{BB962C8B-B14F-4D97-AF65-F5344CB8AC3E}">
        <p14:creationId xmlns:p14="http://schemas.microsoft.com/office/powerpoint/2010/main" val="611384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Engaging Communities in Co-Creating Data Visualization &amp; Dissemination Strategies</a:t>
            </a:r>
            <a:br>
              <a:rPr lang="en-US" sz="2000"/>
            </a:br>
            <a:r>
              <a:rPr lang="en-US" sz="2000"/>
              <a:t>(presented by Brandy Farrar)</a:t>
            </a:r>
            <a:endParaRPr lang="en-US">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310861" cy="1569660"/>
          </a:xfrm>
          <a:prstGeom prst="rect">
            <a:avLst/>
          </a:prstGeom>
          <a:noFill/>
        </p:spPr>
        <p:txBody>
          <a:bodyPr wrap="square" rtlCol="0">
            <a:spAutoFit/>
          </a:bodyPr>
          <a:lstStyle/>
          <a:p>
            <a:r>
              <a:rPr lang="en-US" sz="1600" i="1">
                <a:ea typeface="+mj-lt"/>
                <a:cs typeface="+mj-lt"/>
              </a:rPr>
              <a:t>Learning Objectives:</a:t>
            </a:r>
          </a:p>
          <a:p>
            <a:pPr marL="285750" indent="-285750">
              <a:buFont typeface="Arial" panose="020B0604020202020204" pitchFamily="34" charset="0"/>
              <a:buChar char="•"/>
            </a:pPr>
            <a:r>
              <a:rPr lang="en-US" sz="1600">
                <a:ea typeface="+mj-lt"/>
                <a:cs typeface="+mj-lt"/>
              </a:rPr>
              <a:t>Generate research questions likely to be most useful and of interest to communities engaged in research.  </a:t>
            </a:r>
          </a:p>
          <a:p>
            <a:pPr marL="285750" indent="-285750">
              <a:buFont typeface="Arial" panose="020B0604020202020204" pitchFamily="34" charset="0"/>
              <a:buChar char="•"/>
            </a:pPr>
            <a:r>
              <a:rPr lang="en-US" sz="1600">
                <a:ea typeface="+mj-lt"/>
                <a:cs typeface="+mj-lt"/>
              </a:rPr>
              <a:t>Apply multiple techniques for co-interpreting research findings.  </a:t>
            </a:r>
          </a:p>
          <a:p>
            <a:pPr marL="285750" indent="-285750">
              <a:buFont typeface="Arial" panose="020B0604020202020204" pitchFamily="34" charset="0"/>
              <a:buChar char="•"/>
            </a:pPr>
            <a:r>
              <a:rPr lang="en-US" sz="1600">
                <a:ea typeface="+mj-lt"/>
                <a:cs typeface="+mj-lt"/>
              </a:rPr>
              <a:t>Identify best practices in sharing research findings to community-based audiences.  </a:t>
            </a:r>
            <a:endParaRPr lang="en-US"/>
          </a:p>
        </p:txBody>
      </p:sp>
      <p:pic>
        <p:nvPicPr>
          <p:cNvPr id="5" name="Picture 4" descr="Timeline&#10;&#10;Description automatically generated">
            <a:extLst>
              <a:ext uri="{FF2B5EF4-FFF2-40B4-BE49-F238E27FC236}">
                <a16:creationId xmlns:a16="http://schemas.microsoft.com/office/drawing/2014/main" id="{E51179B6-2C4C-9673-8486-546C93BC1A83}"/>
              </a:ext>
            </a:extLst>
          </p:cNvPr>
          <p:cNvPicPr>
            <a:picLocks noChangeAspect="1"/>
          </p:cNvPicPr>
          <p:nvPr/>
        </p:nvPicPr>
        <p:blipFill>
          <a:blip r:embed="rId3"/>
          <a:stretch>
            <a:fillRect/>
          </a:stretch>
        </p:blipFill>
        <p:spPr>
          <a:xfrm>
            <a:off x="7241309" y="950466"/>
            <a:ext cx="4572009" cy="1371603"/>
          </a:xfrm>
          <a:prstGeom prst="rect">
            <a:avLst/>
          </a:prstGeom>
          <a:ln w="3175">
            <a:solidFill>
              <a:schemeClr val="tx1"/>
            </a:solidFill>
          </a:ln>
        </p:spPr>
      </p:pic>
      <p:pic>
        <p:nvPicPr>
          <p:cNvPr id="8" name="Picture 7" descr="Chart&#10;&#10;Description automatically generated with medium confidence">
            <a:extLst>
              <a:ext uri="{FF2B5EF4-FFF2-40B4-BE49-F238E27FC236}">
                <a16:creationId xmlns:a16="http://schemas.microsoft.com/office/drawing/2014/main" id="{50173009-73CF-3034-481C-7959E86699DD}"/>
              </a:ext>
            </a:extLst>
          </p:cNvPr>
          <p:cNvPicPr>
            <a:picLocks noChangeAspect="1"/>
          </p:cNvPicPr>
          <p:nvPr/>
        </p:nvPicPr>
        <p:blipFill rotWithShape="1">
          <a:blip r:embed="rId4"/>
          <a:srcRect t="14445"/>
          <a:stretch/>
        </p:blipFill>
        <p:spPr>
          <a:xfrm>
            <a:off x="182880" y="5029200"/>
            <a:ext cx="6858000" cy="1303848"/>
          </a:xfrm>
          <a:prstGeom prst="rect">
            <a:avLst/>
          </a:prstGeom>
        </p:spPr>
      </p:pic>
      <p:pic>
        <p:nvPicPr>
          <p:cNvPr id="10" name="Picture 9" descr="Chart, waterfall chart&#10;&#10;Description automatically generated">
            <a:extLst>
              <a:ext uri="{FF2B5EF4-FFF2-40B4-BE49-F238E27FC236}">
                <a16:creationId xmlns:a16="http://schemas.microsoft.com/office/drawing/2014/main" id="{57674A7F-0B6D-ABDC-90BE-3DE509352633}"/>
              </a:ext>
            </a:extLst>
          </p:cNvPr>
          <p:cNvPicPr>
            <a:picLocks noChangeAspect="1"/>
          </p:cNvPicPr>
          <p:nvPr/>
        </p:nvPicPr>
        <p:blipFill>
          <a:blip r:embed="rId5"/>
          <a:stretch>
            <a:fillRect/>
          </a:stretch>
        </p:blipFill>
        <p:spPr>
          <a:xfrm>
            <a:off x="182880" y="2926080"/>
            <a:ext cx="6858000" cy="1905000"/>
          </a:xfrm>
          <a:prstGeom prst="rect">
            <a:avLst/>
          </a:prstGeom>
        </p:spPr>
      </p:pic>
      <p:graphicFrame>
        <p:nvGraphicFramePr>
          <p:cNvPr id="14" name="Chart 13">
            <a:extLst>
              <a:ext uri="{FF2B5EF4-FFF2-40B4-BE49-F238E27FC236}">
                <a16:creationId xmlns:a16="http://schemas.microsoft.com/office/drawing/2014/main" id="{E574DAE7-C6B9-919A-1CCB-4CA2F82C498E}"/>
              </a:ext>
            </a:extLst>
          </p:cNvPr>
          <p:cNvGraphicFramePr/>
          <p:nvPr>
            <p:extLst>
              <p:ext uri="{D42A27DB-BD31-4B8C-83A1-F6EECF244321}">
                <p14:modId xmlns:p14="http://schemas.microsoft.com/office/powerpoint/2010/main" val="1885682673"/>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051FE784-C8A6-A9BF-26FF-39EE0F052339}"/>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sp>
        <p:nvSpPr>
          <p:cNvPr id="3" name="Speech Bubble: Rectangle with Corners Rounded 2">
            <a:extLst>
              <a:ext uri="{FF2B5EF4-FFF2-40B4-BE49-F238E27FC236}">
                <a16:creationId xmlns:a16="http://schemas.microsoft.com/office/drawing/2014/main" id="{22DE0992-C4EA-F7E4-E077-C17F49850B60}"/>
              </a:ext>
            </a:extLst>
          </p:cNvPr>
          <p:cNvSpPr/>
          <p:nvPr/>
        </p:nvSpPr>
        <p:spPr>
          <a:xfrm>
            <a:off x="7624384" y="2677408"/>
            <a:ext cx="2643674" cy="1371604"/>
          </a:xfrm>
          <a:prstGeom prst="wedgeRoundRectCallout">
            <a:avLst>
              <a:gd name="adj1" fmla="val -5328"/>
              <a:gd name="adj2" fmla="val 77292"/>
              <a:gd name="adj3" fmla="val 16667"/>
            </a:avLst>
          </a:prstGeom>
          <a:solidFill>
            <a:srgbClr val="5AB4A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ea typeface="+mn-lt"/>
                <a:cs typeface="+mn-lt"/>
              </a:rPr>
              <a:t>I loved this session so much, as Brandy had great practical insights based on community needs for data visualizations. I'd love to have been provided some of the reference papers that her talk pulls from! </a:t>
            </a:r>
            <a:endParaRPr lang="en-US" sz="1200">
              <a:solidFill>
                <a:schemeClr val="tx1"/>
              </a:solidFill>
              <a:cs typeface="Calibri"/>
            </a:endParaRPr>
          </a:p>
        </p:txBody>
      </p:sp>
      <p:sp>
        <p:nvSpPr>
          <p:cNvPr id="4" name="Speech Bubble: Oval 3">
            <a:extLst>
              <a:ext uri="{FF2B5EF4-FFF2-40B4-BE49-F238E27FC236}">
                <a16:creationId xmlns:a16="http://schemas.microsoft.com/office/drawing/2014/main" id="{93A23DE3-1E83-FA48-CAD6-200E4A798CDD}"/>
              </a:ext>
            </a:extLst>
          </p:cNvPr>
          <p:cNvSpPr/>
          <p:nvPr/>
        </p:nvSpPr>
        <p:spPr>
          <a:xfrm>
            <a:off x="9058417" y="4647161"/>
            <a:ext cx="2996412" cy="1741714"/>
          </a:xfrm>
          <a:prstGeom prst="wedgeEllipseCallout">
            <a:avLst>
              <a:gd name="adj1" fmla="val -60844"/>
              <a:gd name="adj2" fmla="val -50194"/>
            </a:avLst>
          </a:prstGeom>
          <a:solidFill>
            <a:srgbClr val="D8B365">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ea typeface="+mn-lt"/>
                <a:cs typeface="+mn-lt"/>
              </a:rPr>
              <a:t>If there could be a follow-up applications-based workshop where we could bring our own data and crowdsource what ways are best to present that data, that would be interesting! </a:t>
            </a:r>
            <a:endParaRPr lang="en-US">
              <a:solidFill>
                <a:schemeClr val="tx1"/>
              </a:solidFill>
            </a:endParaRPr>
          </a:p>
        </p:txBody>
      </p:sp>
      <p:cxnSp>
        <p:nvCxnSpPr>
          <p:cNvPr id="7" name="Straight Connector 6">
            <a:extLst>
              <a:ext uri="{FF2B5EF4-FFF2-40B4-BE49-F238E27FC236}">
                <a16:creationId xmlns:a16="http://schemas.microsoft.com/office/drawing/2014/main" id="{908BF7C7-1564-E2BD-5705-BC308AF0CC5D}"/>
              </a:ext>
            </a:extLst>
          </p:cNvPr>
          <p:cNvCxnSpPr/>
          <p:nvPr/>
        </p:nvCxnSpPr>
        <p:spPr>
          <a:xfrm>
            <a:off x="7244521" y="2565737"/>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6D38439-9A28-87FE-37AB-07F1E0AEB59D}"/>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1" name="Star: 5 Points 10">
            <a:extLst>
              <a:ext uri="{FF2B5EF4-FFF2-40B4-BE49-F238E27FC236}">
                <a16:creationId xmlns:a16="http://schemas.microsoft.com/office/drawing/2014/main" id="{467BCD4D-4766-6BED-6F2B-56419F27A4CF}"/>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4.8</a:t>
            </a:r>
          </a:p>
        </p:txBody>
      </p:sp>
    </p:spTree>
    <p:extLst>
      <p:ext uri="{BB962C8B-B14F-4D97-AF65-F5344CB8AC3E}">
        <p14:creationId xmlns:p14="http://schemas.microsoft.com/office/powerpoint/2010/main" val="170211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B08A5-A0BB-AB47-9DA3-F320F28E92A6}"/>
              </a:ext>
            </a:extLst>
          </p:cNvPr>
          <p:cNvSpPr>
            <a:spLocks noGrp="1"/>
          </p:cNvSpPr>
          <p:nvPr>
            <p:ph type="title"/>
          </p:nvPr>
        </p:nvSpPr>
        <p:spPr>
          <a:xfrm>
            <a:off x="930448" y="96310"/>
            <a:ext cx="10623430" cy="830534"/>
          </a:xfrm>
        </p:spPr>
        <p:txBody>
          <a:bodyPr>
            <a:noAutofit/>
          </a:bodyPr>
          <a:lstStyle/>
          <a:p>
            <a:r>
              <a:rPr lang="en-US" sz="2000" b="1"/>
              <a:t>Co-Lab(</a:t>
            </a:r>
            <a:r>
              <a:rPr lang="en-US" sz="2000" b="1" err="1"/>
              <a:t>orative</a:t>
            </a:r>
            <a:r>
              <a:rPr lang="en-US" sz="2000" b="1"/>
              <a:t>) Learning Workshop </a:t>
            </a:r>
            <a:r>
              <a:rPr lang="en-US" sz="2000"/>
              <a:t>(presented by Colleen Svoboda &amp; Reilly Dow)</a:t>
            </a:r>
            <a:endParaRPr lang="en-US" sz="2000" b="1">
              <a:ea typeface="+mj-lt"/>
              <a:cs typeface="+mj-lt"/>
            </a:endParaRPr>
          </a:p>
        </p:txBody>
      </p:sp>
      <p:sp>
        <p:nvSpPr>
          <p:cNvPr id="2" name="TextBox 1">
            <a:extLst>
              <a:ext uri="{FF2B5EF4-FFF2-40B4-BE49-F238E27FC236}">
                <a16:creationId xmlns:a16="http://schemas.microsoft.com/office/drawing/2014/main" id="{95D9E992-8B0C-EB4B-8A3C-29CD75E411B1}"/>
              </a:ext>
            </a:extLst>
          </p:cNvPr>
          <p:cNvSpPr txBox="1"/>
          <p:nvPr/>
        </p:nvSpPr>
        <p:spPr>
          <a:xfrm>
            <a:off x="930448" y="854701"/>
            <a:ext cx="6293312" cy="1323439"/>
          </a:xfrm>
          <a:prstGeom prst="rect">
            <a:avLst/>
          </a:prstGeom>
          <a:noFill/>
        </p:spPr>
        <p:txBody>
          <a:bodyPr wrap="square" lIns="91440" tIns="45720" rIns="91440" bIns="45720" rtlCol="0" anchor="t">
            <a:spAutoFit/>
          </a:bodyPr>
          <a:lstStyle/>
          <a:p>
            <a:r>
              <a:rPr lang="en-US" sz="1600" i="1">
                <a:ea typeface="+mj-lt"/>
                <a:cs typeface="+mj-lt"/>
              </a:rPr>
              <a:t>Learning Objectives:</a:t>
            </a:r>
          </a:p>
          <a:p>
            <a:pPr marL="285750" indent="-285750">
              <a:buFont typeface="Arial" panose="020B0604020202020204" pitchFamily="34" charset="0"/>
              <a:buChar char="•"/>
            </a:pPr>
            <a:r>
              <a:rPr lang="en-US" sz="1600">
                <a:cs typeface="Calibri Light"/>
              </a:rPr>
              <a:t>Identify critical common barriers to inclusive research in NC and beyond</a:t>
            </a:r>
          </a:p>
          <a:p>
            <a:pPr marL="285750" indent="-285750">
              <a:buFont typeface="Arial" panose="020B0604020202020204" pitchFamily="34" charset="0"/>
              <a:buChar char="•"/>
            </a:pPr>
            <a:r>
              <a:rPr lang="en-US" sz="1600">
                <a:cs typeface="Calibri"/>
              </a:rPr>
              <a:t>Collectively proposing local actions to create more inclusive research environments - in the community, research, and clinical settings</a:t>
            </a:r>
            <a:endParaRPr lang="en-US"/>
          </a:p>
        </p:txBody>
      </p:sp>
      <p:sp>
        <p:nvSpPr>
          <p:cNvPr id="11" name="TextBox 10">
            <a:extLst>
              <a:ext uri="{FF2B5EF4-FFF2-40B4-BE49-F238E27FC236}">
                <a16:creationId xmlns:a16="http://schemas.microsoft.com/office/drawing/2014/main" id="{E8BA6072-7E63-69AF-A8D7-D57F455C309D}"/>
              </a:ext>
            </a:extLst>
          </p:cNvPr>
          <p:cNvSpPr txBox="1"/>
          <p:nvPr/>
        </p:nvSpPr>
        <p:spPr>
          <a:xfrm>
            <a:off x="0" y="6511637"/>
            <a:ext cx="12192000" cy="369332"/>
          </a:xfrm>
          <a:prstGeom prst="rect">
            <a:avLst/>
          </a:prstGeom>
          <a:solidFill>
            <a:schemeClr val="accent2"/>
          </a:solidFill>
        </p:spPr>
        <p:txBody>
          <a:bodyPr wrap="square" lIns="91440" tIns="45720" rIns="91440" bIns="45720" rtlCol="0" anchor="t">
            <a:spAutoFit/>
          </a:bodyPr>
          <a:lstStyle/>
          <a:p>
            <a:r>
              <a:rPr lang="en-US">
                <a:solidFill>
                  <a:schemeClr val="bg1"/>
                </a:solidFill>
              </a:rPr>
              <a:t>Health Equity Research Intensive 2022</a:t>
            </a:r>
          </a:p>
        </p:txBody>
      </p:sp>
      <p:pic>
        <p:nvPicPr>
          <p:cNvPr id="4" name="Picture 3" descr="Chart&#10;&#10;Description automatically generated with medium confidence">
            <a:extLst>
              <a:ext uri="{FF2B5EF4-FFF2-40B4-BE49-F238E27FC236}">
                <a16:creationId xmlns:a16="http://schemas.microsoft.com/office/drawing/2014/main" id="{A9E06FB7-B997-FD49-3A39-7C48672D7B0C}"/>
              </a:ext>
            </a:extLst>
          </p:cNvPr>
          <p:cNvPicPr>
            <a:picLocks noChangeAspect="1"/>
          </p:cNvPicPr>
          <p:nvPr/>
        </p:nvPicPr>
        <p:blipFill>
          <a:blip r:embed="rId3"/>
          <a:stretch>
            <a:fillRect/>
          </a:stretch>
        </p:blipFill>
        <p:spPr>
          <a:xfrm>
            <a:off x="182880" y="2926080"/>
            <a:ext cx="6858000" cy="1905000"/>
          </a:xfrm>
          <a:prstGeom prst="rect">
            <a:avLst/>
          </a:prstGeom>
        </p:spPr>
      </p:pic>
      <p:pic>
        <p:nvPicPr>
          <p:cNvPr id="8" name="Picture 7" descr="Chart&#10;&#10;Description automatically generated with low confidence">
            <a:extLst>
              <a:ext uri="{FF2B5EF4-FFF2-40B4-BE49-F238E27FC236}">
                <a16:creationId xmlns:a16="http://schemas.microsoft.com/office/drawing/2014/main" id="{526341AB-70CF-12E6-55FA-85A696B52C82}"/>
              </a:ext>
            </a:extLst>
          </p:cNvPr>
          <p:cNvPicPr>
            <a:picLocks noChangeAspect="1"/>
          </p:cNvPicPr>
          <p:nvPr/>
        </p:nvPicPr>
        <p:blipFill rotWithShape="1">
          <a:blip r:embed="rId4"/>
          <a:srcRect t="12279"/>
          <a:stretch/>
        </p:blipFill>
        <p:spPr>
          <a:xfrm>
            <a:off x="182880" y="5029200"/>
            <a:ext cx="5943600" cy="1158625"/>
          </a:xfrm>
          <a:prstGeom prst="rect">
            <a:avLst/>
          </a:prstGeom>
        </p:spPr>
      </p:pic>
      <p:cxnSp>
        <p:nvCxnSpPr>
          <p:cNvPr id="14" name="Straight Connector 13">
            <a:extLst>
              <a:ext uri="{FF2B5EF4-FFF2-40B4-BE49-F238E27FC236}">
                <a16:creationId xmlns:a16="http://schemas.microsoft.com/office/drawing/2014/main" id="{E9A11905-9937-A5CB-CD8E-2F87AD51D925}"/>
              </a:ext>
            </a:extLst>
          </p:cNvPr>
          <p:cNvCxnSpPr/>
          <p:nvPr/>
        </p:nvCxnSpPr>
        <p:spPr>
          <a:xfrm>
            <a:off x="7244521" y="2565737"/>
            <a:ext cx="0" cy="3823138"/>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8E3FE2-74DD-9413-548D-BA2E53A18EB4}"/>
              </a:ext>
            </a:extLst>
          </p:cNvPr>
          <p:cNvCxnSpPr>
            <a:cxnSpLocks/>
          </p:cNvCxnSpPr>
          <p:nvPr/>
        </p:nvCxnSpPr>
        <p:spPr>
          <a:xfrm flipH="1">
            <a:off x="0" y="4893196"/>
            <a:ext cx="7223760" cy="0"/>
          </a:xfrm>
          <a:prstGeom prst="line">
            <a:avLst/>
          </a:prstGeom>
          <a:ln w="12700">
            <a:solidFill>
              <a:srgbClr val="D8B365"/>
            </a:solidFill>
            <a:prstDash val="dash"/>
          </a:ln>
        </p:spPr>
        <p:style>
          <a:lnRef idx="1">
            <a:schemeClr val="accent1"/>
          </a:lnRef>
          <a:fillRef idx="0">
            <a:schemeClr val="accent1"/>
          </a:fillRef>
          <a:effectRef idx="0">
            <a:schemeClr val="accent1"/>
          </a:effectRef>
          <a:fontRef idx="minor">
            <a:schemeClr val="tx1"/>
          </a:fontRef>
        </p:style>
      </p:cxnSp>
      <p:sp>
        <p:nvSpPr>
          <p:cNvPr id="16" name="Star: 5 Points 15">
            <a:extLst>
              <a:ext uri="{FF2B5EF4-FFF2-40B4-BE49-F238E27FC236}">
                <a16:creationId xmlns:a16="http://schemas.microsoft.com/office/drawing/2014/main" id="{2A324106-68B1-19E3-6CE5-949B212DD3DB}"/>
              </a:ext>
            </a:extLst>
          </p:cNvPr>
          <p:cNvSpPr/>
          <p:nvPr/>
        </p:nvSpPr>
        <p:spPr>
          <a:xfrm rot="20526667">
            <a:off x="59961" y="39555"/>
            <a:ext cx="914400" cy="82296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4.8</a:t>
            </a:r>
          </a:p>
        </p:txBody>
      </p:sp>
      <p:sp>
        <p:nvSpPr>
          <p:cNvPr id="19" name="Speech Bubble: Oval 18">
            <a:extLst>
              <a:ext uri="{FF2B5EF4-FFF2-40B4-BE49-F238E27FC236}">
                <a16:creationId xmlns:a16="http://schemas.microsoft.com/office/drawing/2014/main" id="{081E3A57-F98A-9572-2098-C63056948329}"/>
              </a:ext>
            </a:extLst>
          </p:cNvPr>
          <p:cNvSpPr/>
          <p:nvPr/>
        </p:nvSpPr>
        <p:spPr>
          <a:xfrm>
            <a:off x="9017875" y="4577080"/>
            <a:ext cx="3069021" cy="1227678"/>
          </a:xfrm>
          <a:prstGeom prst="wedgeEllipseCallout">
            <a:avLst>
              <a:gd name="adj1" fmla="val -41723"/>
              <a:gd name="adj2" fmla="val 69349"/>
            </a:avLst>
          </a:prstGeom>
          <a:solidFill>
            <a:srgbClr val="D8B36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a:solidFill>
                  <a:schemeClr val="tx1"/>
                </a:solidFill>
                <a:effectLst/>
                <a:latin typeface="Calibri" panose="020F0502020204030204" pitchFamily="34" charset="0"/>
              </a:rPr>
              <a:t>A little more time in the breakout groups would be great. I had some very good conversations, but they were cut just a little short. </a:t>
            </a:r>
            <a:endParaRPr lang="en-US" sz="1200">
              <a:solidFill>
                <a:schemeClr val="tx1"/>
              </a:solidFill>
            </a:endParaRPr>
          </a:p>
        </p:txBody>
      </p:sp>
      <p:sp>
        <p:nvSpPr>
          <p:cNvPr id="20" name="Speech Bubble: Rectangle with Corners Rounded 19">
            <a:extLst>
              <a:ext uri="{FF2B5EF4-FFF2-40B4-BE49-F238E27FC236}">
                <a16:creationId xmlns:a16="http://schemas.microsoft.com/office/drawing/2014/main" id="{60DBECA3-C5EE-EE86-AF31-4B384AA2AFF2}"/>
              </a:ext>
            </a:extLst>
          </p:cNvPr>
          <p:cNvSpPr/>
          <p:nvPr/>
        </p:nvSpPr>
        <p:spPr>
          <a:xfrm rot="20376431">
            <a:off x="7624735" y="2929478"/>
            <a:ext cx="2643674" cy="1371604"/>
          </a:xfrm>
          <a:prstGeom prst="wedgeRoundRectCallout">
            <a:avLst>
              <a:gd name="adj1" fmla="val -5328"/>
              <a:gd name="adj2" fmla="val 77292"/>
              <a:gd name="adj3" fmla="val 16667"/>
            </a:avLst>
          </a:prstGeom>
          <a:solidFill>
            <a:srgbClr val="5AB4A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ea typeface="+mn-lt"/>
                <a:cs typeface="+mn-lt"/>
              </a:rPr>
              <a:t>Miro (or other collaborative whiteboard apps) has templates that could facilitate these focused conversations in a one-stop-shop format. It's like a Padlet but groups can rearrange their sticky notes AND do dot voting.</a:t>
            </a:r>
            <a:endParaRPr lang="en-US" sz="1200">
              <a:solidFill>
                <a:schemeClr val="tx1"/>
              </a:solidFill>
              <a:cs typeface="Calibri"/>
            </a:endParaRPr>
          </a:p>
        </p:txBody>
      </p:sp>
      <p:graphicFrame>
        <p:nvGraphicFramePr>
          <p:cNvPr id="3" name="Chart 2">
            <a:extLst>
              <a:ext uri="{FF2B5EF4-FFF2-40B4-BE49-F238E27FC236}">
                <a16:creationId xmlns:a16="http://schemas.microsoft.com/office/drawing/2014/main" id="{9A1AE4C8-8C6B-DB29-A2E6-E8371C42FFF4}"/>
              </a:ext>
            </a:extLst>
          </p:cNvPr>
          <p:cNvGraphicFramePr/>
          <p:nvPr>
            <p:extLst>
              <p:ext uri="{D42A27DB-BD31-4B8C-83A1-F6EECF244321}">
                <p14:modId xmlns:p14="http://schemas.microsoft.com/office/powerpoint/2010/main" val="3095612088"/>
              </p:ext>
            </p:extLst>
          </p:nvPr>
        </p:nvGraphicFramePr>
        <p:xfrm>
          <a:off x="10871548" y="-80990"/>
          <a:ext cx="1704102" cy="935691"/>
        </p:xfrm>
        <a:graphic>
          <a:graphicData uri="http://schemas.openxmlformats.org/drawingml/2006/chart">
            <c:chart xmlns:c="http://schemas.openxmlformats.org/drawingml/2006/chart" xmlns:r="http://schemas.openxmlformats.org/officeDocument/2006/relationships" r:id="rId5"/>
          </a:graphicData>
        </a:graphic>
      </p:graphicFrame>
      <p:pic>
        <p:nvPicPr>
          <p:cNvPr id="7" name="Picture 6" descr="Timeline&#10;&#10;Description automatically generated">
            <a:extLst>
              <a:ext uri="{FF2B5EF4-FFF2-40B4-BE49-F238E27FC236}">
                <a16:creationId xmlns:a16="http://schemas.microsoft.com/office/drawing/2014/main" id="{D9BC01AE-A0D3-15F9-B98A-FD96E5D2A34F}"/>
              </a:ext>
            </a:extLst>
          </p:cNvPr>
          <p:cNvPicPr>
            <a:picLocks noChangeAspect="1"/>
          </p:cNvPicPr>
          <p:nvPr/>
        </p:nvPicPr>
        <p:blipFill>
          <a:blip r:embed="rId6"/>
          <a:stretch>
            <a:fillRect/>
          </a:stretch>
        </p:blipFill>
        <p:spPr>
          <a:xfrm>
            <a:off x="7242048" y="950976"/>
            <a:ext cx="4572009" cy="1371603"/>
          </a:xfrm>
          <a:prstGeom prst="rect">
            <a:avLst/>
          </a:prstGeom>
          <a:ln w="3175">
            <a:solidFill>
              <a:schemeClr val="tx1"/>
            </a:solidFill>
          </a:ln>
        </p:spPr>
      </p:pic>
    </p:spTree>
    <p:extLst>
      <p:ext uri="{BB962C8B-B14F-4D97-AF65-F5344CB8AC3E}">
        <p14:creationId xmlns:p14="http://schemas.microsoft.com/office/powerpoint/2010/main" val="164911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3A27629-E908-B3E8-D201-F7167C0D7FC1}"/>
              </a:ext>
            </a:extLst>
          </p:cNvPr>
          <p:cNvSpPr>
            <a:spLocks noGrp="1"/>
          </p:cNvSpPr>
          <p:nvPr>
            <p:ph type="title"/>
          </p:nvPr>
        </p:nvSpPr>
        <p:spPr>
          <a:xfrm>
            <a:off x="838201" y="3998018"/>
            <a:ext cx="3981854" cy="2216513"/>
          </a:xfrm>
        </p:spPr>
        <p:txBody>
          <a:bodyPr>
            <a:normAutofit/>
          </a:bodyPr>
          <a:lstStyle/>
          <a:p>
            <a:r>
              <a:rPr lang="en-US">
                <a:cs typeface="Calibri Light"/>
              </a:rPr>
              <a:t>Evaluation Demographics</a:t>
            </a:r>
            <a:endParaRPr lang="en-US"/>
          </a:p>
        </p:txBody>
      </p:sp>
      <p:sp>
        <p:nvSpPr>
          <p:cNvPr id="34" name="Arc 2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99B2FD5-572C-55AB-A7B7-218D1D226DED}"/>
              </a:ext>
            </a:extLst>
          </p:cNvPr>
          <p:cNvSpPr>
            <a:spLocks noGrp="1"/>
          </p:cNvSpPr>
          <p:nvPr>
            <p:ph idx="1"/>
          </p:nvPr>
        </p:nvSpPr>
        <p:spPr>
          <a:xfrm>
            <a:off x="4970835" y="3998019"/>
            <a:ext cx="6382966" cy="2216512"/>
          </a:xfrm>
        </p:spPr>
        <p:txBody>
          <a:bodyPr vert="horz" lIns="91440" tIns="45720" rIns="91440" bIns="45720" rtlCol="0" anchor="t">
            <a:normAutofit fontScale="62500" lnSpcReduction="20000"/>
          </a:bodyPr>
          <a:lstStyle/>
          <a:p>
            <a:r>
              <a:rPr lang="en-US" dirty="0">
                <a:cs typeface="Calibri"/>
              </a:rPr>
              <a:t>     1 Non-academic staff (2%) </a:t>
            </a:r>
          </a:p>
          <a:p>
            <a:r>
              <a:rPr lang="en-US" dirty="0">
                <a:cs typeface="Calibri"/>
              </a:rPr>
              <a:t>     2 Students (5%)</a:t>
            </a:r>
          </a:p>
          <a:p>
            <a:r>
              <a:rPr lang="en-US" dirty="0">
                <a:cs typeface="Calibri"/>
              </a:rPr>
              <a:t>     5 Community Members (12%)</a:t>
            </a:r>
          </a:p>
          <a:p>
            <a:r>
              <a:rPr lang="en-US" dirty="0">
                <a:cs typeface="Calibri"/>
              </a:rPr>
              <a:t>     6 Research Staff (15%)</a:t>
            </a:r>
          </a:p>
          <a:p>
            <a:r>
              <a:rPr lang="en-US" dirty="0">
                <a:cs typeface="Calibri"/>
              </a:rPr>
              <a:t>     9 Faculty (22%)</a:t>
            </a:r>
          </a:p>
          <a:p>
            <a:r>
              <a:rPr lang="en-US" dirty="0">
                <a:cs typeface="Calibri"/>
              </a:rPr>
              <a:t>   18 Other (44%)</a:t>
            </a:r>
          </a:p>
          <a:p>
            <a:r>
              <a:rPr lang="en-US" dirty="0">
                <a:cs typeface="Calibri"/>
              </a:rPr>
              <a:t>= 41 sets of responses</a:t>
            </a:r>
          </a:p>
          <a:p>
            <a:endParaRPr lang="en-US" dirty="0">
              <a:cs typeface="Calibri"/>
            </a:endParaRPr>
          </a:p>
          <a:p>
            <a:pPr lvl="1"/>
            <a:endParaRPr lang="en-US" dirty="0">
              <a:cs typeface="Calibri"/>
            </a:endParaRPr>
          </a:p>
        </p:txBody>
      </p:sp>
      <p:graphicFrame>
        <p:nvGraphicFramePr>
          <p:cNvPr id="11" name="Chart 10">
            <a:extLst>
              <a:ext uri="{FF2B5EF4-FFF2-40B4-BE49-F238E27FC236}">
                <a16:creationId xmlns:a16="http://schemas.microsoft.com/office/drawing/2014/main" id="{D497973F-B4E4-8774-9E16-FBDE4EE7FEA2}"/>
              </a:ext>
            </a:extLst>
          </p:cNvPr>
          <p:cNvGraphicFramePr/>
          <p:nvPr>
            <p:extLst>
              <p:ext uri="{D42A27DB-BD31-4B8C-83A1-F6EECF244321}">
                <p14:modId xmlns:p14="http://schemas.microsoft.com/office/powerpoint/2010/main" val="827851042"/>
              </p:ext>
            </p:extLst>
          </p:nvPr>
        </p:nvGraphicFramePr>
        <p:xfrm>
          <a:off x="160077" y="204647"/>
          <a:ext cx="11871846" cy="35436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604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FBF2A-F81B-7401-56EE-7C81832121AC}"/>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Attendance &amp; Response Rates</a:t>
            </a:r>
            <a:endParaRPr lang="en-US">
              <a:solidFill>
                <a:srgbClr val="FFFFFF"/>
              </a:solidFill>
            </a:endParaRPr>
          </a:p>
        </p:txBody>
      </p:sp>
      <p:sp>
        <p:nvSpPr>
          <p:cNvPr id="18" name="Rectangle: Rounded Corners 1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4FA1B7D4-1717-A323-606F-4AC3F2447A9D}"/>
              </a:ext>
            </a:extLst>
          </p:cNvPr>
          <p:cNvGraphicFramePr>
            <a:graphicFrameLocks noGrp="1"/>
          </p:cNvGraphicFramePr>
          <p:nvPr>
            <p:ph idx="1"/>
            <p:extLst>
              <p:ext uri="{D42A27DB-BD31-4B8C-83A1-F6EECF244321}">
                <p14:modId xmlns:p14="http://schemas.microsoft.com/office/powerpoint/2010/main" val="1345023431"/>
              </p:ext>
            </p:extLst>
          </p:nvPr>
        </p:nvGraphicFramePr>
        <p:xfrm>
          <a:off x="693058" y="1734462"/>
          <a:ext cx="10787741" cy="3389075"/>
        </p:xfrm>
        <a:graphic>
          <a:graphicData uri="http://schemas.openxmlformats.org/drawingml/2006/table">
            <a:tbl>
              <a:tblPr firstRow="1" bandRow="1">
                <a:tableStyleId>{8799B23B-EC83-4686-B30A-512413B5E67A}</a:tableStyleId>
              </a:tblPr>
              <a:tblGrid>
                <a:gridCol w="7246256">
                  <a:extLst>
                    <a:ext uri="{9D8B030D-6E8A-4147-A177-3AD203B41FA5}">
                      <a16:colId xmlns:a16="http://schemas.microsoft.com/office/drawing/2014/main" val="3703466220"/>
                    </a:ext>
                  </a:extLst>
                </a:gridCol>
                <a:gridCol w="740229">
                  <a:extLst>
                    <a:ext uri="{9D8B030D-6E8A-4147-A177-3AD203B41FA5}">
                      <a16:colId xmlns:a16="http://schemas.microsoft.com/office/drawing/2014/main" val="2117500066"/>
                    </a:ext>
                  </a:extLst>
                </a:gridCol>
                <a:gridCol w="698075">
                  <a:extLst>
                    <a:ext uri="{9D8B030D-6E8A-4147-A177-3AD203B41FA5}">
                      <a16:colId xmlns:a16="http://schemas.microsoft.com/office/drawing/2014/main" val="3935491456"/>
                    </a:ext>
                  </a:extLst>
                </a:gridCol>
                <a:gridCol w="699827">
                  <a:extLst>
                    <a:ext uri="{9D8B030D-6E8A-4147-A177-3AD203B41FA5}">
                      <a16:colId xmlns:a16="http://schemas.microsoft.com/office/drawing/2014/main" val="3256065735"/>
                    </a:ext>
                  </a:extLst>
                </a:gridCol>
                <a:gridCol w="729607">
                  <a:extLst>
                    <a:ext uri="{9D8B030D-6E8A-4147-A177-3AD203B41FA5}">
                      <a16:colId xmlns:a16="http://schemas.microsoft.com/office/drawing/2014/main" val="640128827"/>
                    </a:ext>
                  </a:extLst>
                </a:gridCol>
                <a:gridCol w="673747">
                  <a:extLst>
                    <a:ext uri="{9D8B030D-6E8A-4147-A177-3AD203B41FA5}">
                      <a16:colId xmlns:a16="http://schemas.microsoft.com/office/drawing/2014/main" val="568916329"/>
                    </a:ext>
                  </a:extLst>
                </a:gridCol>
              </a:tblGrid>
              <a:tr h="262606">
                <a:tc>
                  <a:txBody>
                    <a:bodyPr/>
                    <a:lstStyle/>
                    <a:p>
                      <a:pPr algn="ctr"/>
                      <a:r>
                        <a:rPr lang="en-US" sz="1100"/>
                        <a:t>Session Name</a:t>
                      </a:r>
                    </a:p>
                  </a:txBody>
                  <a:tcPr marL="58390" marR="58390" marT="29195" marB="29195" anchor="ctr"/>
                </a:tc>
                <a:tc>
                  <a:txBody>
                    <a:bodyPr/>
                    <a:lstStyle/>
                    <a:p>
                      <a:pPr algn="ctr"/>
                      <a:r>
                        <a:rPr lang="en-US" sz="1100"/>
                        <a:t>Registered</a:t>
                      </a:r>
                    </a:p>
                  </a:txBody>
                  <a:tcPr marL="58390" marR="58390" marT="29195" marB="29195" anchor="ctr"/>
                </a:tc>
                <a:tc>
                  <a:txBody>
                    <a:bodyPr/>
                    <a:lstStyle/>
                    <a:p>
                      <a:pPr algn="ctr"/>
                      <a:r>
                        <a:rPr lang="en-US" sz="1100"/>
                        <a:t>Attended</a:t>
                      </a:r>
                    </a:p>
                  </a:txBody>
                  <a:tcPr marL="58390" marR="58390" marT="29195" marB="29195" anchor="ctr"/>
                </a:tc>
                <a:tc>
                  <a:txBody>
                    <a:bodyPr/>
                    <a:lstStyle/>
                    <a:p>
                      <a:pPr algn="ctr"/>
                      <a:r>
                        <a:rPr lang="en-US" sz="1100"/>
                        <a:t>% Attended</a:t>
                      </a:r>
                    </a:p>
                  </a:txBody>
                  <a:tcPr marL="58390" marR="58390" marT="29195" marB="29195" anchor="ctr"/>
                </a:tc>
                <a:tc>
                  <a:txBody>
                    <a:bodyPr/>
                    <a:lstStyle/>
                    <a:p>
                      <a:pPr lvl="0" algn="ctr">
                        <a:buNone/>
                      </a:pPr>
                      <a:r>
                        <a:rPr lang="en-US" sz="1100"/>
                        <a:t>Evaluated</a:t>
                      </a:r>
                    </a:p>
                  </a:txBody>
                  <a:tcPr marL="58390" marR="58390" marT="29195" marB="29195" anchor="ctr"/>
                </a:tc>
                <a:tc>
                  <a:txBody>
                    <a:bodyPr/>
                    <a:lstStyle/>
                    <a:p>
                      <a:pPr lvl="0" algn="ctr">
                        <a:buNone/>
                      </a:pPr>
                      <a:r>
                        <a:rPr lang="en-US" sz="1100"/>
                        <a:t>Response Rate</a:t>
                      </a:r>
                    </a:p>
                  </a:txBody>
                  <a:tcPr marL="58390" marR="58390" marT="29195" marB="29195" anchor="ctr"/>
                </a:tc>
                <a:extLst>
                  <a:ext uri="{0D108BD9-81ED-4DB2-BD59-A6C34878D82A}">
                    <a16:rowId xmlns:a16="http://schemas.microsoft.com/office/drawing/2014/main" val="2907180467"/>
                  </a:ext>
                </a:extLst>
              </a:tr>
              <a:tr h="262606">
                <a:tc>
                  <a:txBody>
                    <a:bodyPr/>
                    <a:lstStyle/>
                    <a:p>
                      <a:pPr lvl="0" algn="l">
                        <a:lnSpc>
                          <a:spcPct val="100000"/>
                        </a:lnSpc>
                        <a:spcBef>
                          <a:spcPts val="0"/>
                        </a:spcBef>
                        <a:spcAft>
                          <a:spcPts val="0"/>
                        </a:spcAft>
                        <a:buNone/>
                      </a:pPr>
                      <a:r>
                        <a:rPr lang="en-US" sz="1400" dirty="0"/>
                        <a:t>Trust and Trustworthiness in Research Engagement </a:t>
                      </a:r>
                      <a:endParaRPr lang="en-US" sz="1400" dirty="0">
                        <a:highlight>
                          <a:srgbClr val="FFFF00"/>
                        </a:highlight>
                      </a:endParaRPr>
                    </a:p>
                  </a:txBody>
                  <a:tcPr marL="58390" marR="58390" marT="29195" marB="29195"/>
                </a:tc>
                <a:tc>
                  <a:txBody>
                    <a:bodyPr/>
                    <a:lstStyle/>
                    <a:p>
                      <a:pPr algn="r"/>
                      <a:r>
                        <a:rPr lang="en-US" sz="1400" dirty="0">
                          <a:highlight>
                            <a:srgbClr val="FFFF00"/>
                          </a:highlight>
                        </a:rPr>
                        <a:t>53</a:t>
                      </a:r>
                    </a:p>
                  </a:txBody>
                  <a:tcPr marL="58390" marR="58390" marT="29195" marB="29195"/>
                </a:tc>
                <a:tc>
                  <a:txBody>
                    <a:bodyPr/>
                    <a:lstStyle/>
                    <a:p>
                      <a:pPr lvl="0" algn="r">
                        <a:buNone/>
                      </a:pPr>
                      <a:r>
                        <a:rPr lang="en-US" sz="1400">
                          <a:highlight>
                            <a:srgbClr val="FFFF00"/>
                          </a:highlight>
                        </a:rPr>
                        <a:t>47</a:t>
                      </a:r>
                    </a:p>
                  </a:txBody>
                  <a:tcPr marL="58390" marR="58390" marT="29195" marB="29195"/>
                </a:tc>
                <a:tc>
                  <a:txBody>
                    <a:bodyPr/>
                    <a:lstStyle/>
                    <a:p>
                      <a:pPr algn="r"/>
                      <a:r>
                        <a:rPr lang="en-US" sz="1400">
                          <a:highlight>
                            <a:srgbClr val="FFFF00"/>
                          </a:highlight>
                        </a:rPr>
                        <a:t>(89%)</a:t>
                      </a:r>
                    </a:p>
                  </a:txBody>
                  <a:tcPr marL="58390" marR="58390" marT="29195" marB="29195"/>
                </a:tc>
                <a:tc>
                  <a:txBody>
                    <a:bodyPr/>
                    <a:lstStyle/>
                    <a:p>
                      <a:pPr lvl="0" algn="r">
                        <a:buNone/>
                      </a:pPr>
                      <a:r>
                        <a:rPr lang="en-US" sz="1400" b="0" dirty="0"/>
                        <a:t>9</a:t>
                      </a:r>
                    </a:p>
                  </a:txBody>
                  <a:tcPr marL="58390" marR="58390" marT="29195" marB="29195"/>
                </a:tc>
                <a:tc>
                  <a:txBody>
                    <a:bodyPr/>
                    <a:lstStyle/>
                    <a:p>
                      <a:pPr lvl="0" algn="r">
                        <a:buNone/>
                      </a:pPr>
                      <a:r>
                        <a:rPr lang="en-US" sz="1400" dirty="0">
                          <a:highlight>
                            <a:srgbClr val="FFFF00"/>
                          </a:highlight>
                        </a:rPr>
                        <a:t>(55%)</a:t>
                      </a:r>
                    </a:p>
                  </a:txBody>
                  <a:tcPr marL="58390" marR="58390" marT="29195" marB="29195"/>
                </a:tc>
                <a:extLst>
                  <a:ext uri="{0D108BD9-81ED-4DB2-BD59-A6C34878D82A}">
                    <a16:rowId xmlns:a16="http://schemas.microsoft.com/office/drawing/2014/main" val="873657770"/>
                  </a:ext>
                </a:extLst>
              </a:tr>
              <a:tr h="262606">
                <a:tc>
                  <a:txBody>
                    <a:bodyPr/>
                    <a:lstStyle/>
                    <a:p>
                      <a:pPr lvl="0" algn="l">
                        <a:lnSpc>
                          <a:spcPct val="100000"/>
                        </a:lnSpc>
                        <a:spcBef>
                          <a:spcPts val="0"/>
                        </a:spcBef>
                        <a:spcAft>
                          <a:spcPts val="0"/>
                        </a:spcAft>
                        <a:buNone/>
                      </a:pPr>
                      <a:r>
                        <a:rPr lang="en-US" sz="1400" dirty="0"/>
                        <a:t>Equitable Partnerships </a:t>
                      </a:r>
                    </a:p>
                  </a:txBody>
                  <a:tcPr marL="58390" marR="58390" marT="29195" marB="29195"/>
                </a:tc>
                <a:tc>
                  <a:txBody>
                    <a:bodyPr/>
                    <a:lstStyle/>
                    <a:p>
                      <a:pPr algn="r"/>
                      <a:r>
                        <a:rPr lang="en-US" sz="1400" dirty="0">
                          <a:highlight>
                            <a:srgbClr val="FFFF00"/>
                          </a:highlight>
                        </a:rPr>
                        <a:t>33</a:t>
                      </a:r>
                    </a:p>
                  </a:txBody>
                  <a:tcPr marL="58390" marR="58390" marT="29195" marB="29195"/>
                </a:tc>
                <a:tc>
                  <a:txBody>
                    <a:bodyPr/>
                    <a:lstStyle/>
                    <a:p>
                      <a:pPr algn="r"/>
                      <a:r>
                        <a:rPr lang="en-US" sz="1400">
                          <a:highlight>
                            <a:srgbClr val="FFFF00"/>
                          </a:highlight>
                        </a:rPr>
                        <a:t>28</a:t>
                      </a:r>
                    </a:p>
                  </a:txBody>
                  <a:tcPr marL="58390" marR="58390" marT="29195" marB="29195"/>
                </a:tc>
                <a:tc>
                  <a:txBody>
                    <a:bodyPr/>
                    <a:lstStyle/>
                    <a:p>
                      <a:pPr algn="r"/>
                      <a:r>
                        <a:rPr lang="en-US" sz="1400">
                          <a:highlight>
                            <a:srgbClr val="FFFF00"/>
                          </a:highlight>
                        </a:rPr>
                        <a:t>(85%)</a:t>
                      </a:r>
                    </a:p>
                  </a:txBody>
                  <a:tcPr marL="58390" marR="58390" marT="29195" marB="29195"/>
                </a:tc>
                <a:tc>
                  <a:txBody>
                    <a:bodyPr/>
                    <a:lstStyle/>
                    <a:p>
                      <a:pPr lvl="0" algn="r">
                        <a:buNone/>
                      </a:pPr>
                      <a:r>
                        <a:rPr lang="en-US" sz="1400" dirty="0"/>
                        <a:t>7</a:t>
                      </a:r>
                    </a:p>
                  </a:txBody>
                  <a:tcPr marL="58390" marR="58390" marT="29195" marB="29195"/>
                </a:tc>
                <a:tc>
                  <a:txBody>
                    <a:bodyPr/>
                    <a:lstStyle/>
                    <a:p>
                      <a:pPr lvl="0" algn="r">
                        <a:buNone/>
                      </a:pPr>
                      <a:r>
                        <a:rPr lang="en-US" sz="1400" dirty="0">
                          <a:highlight>
                            <a:srgbClr val="FFFF00"/>
                          </a:highlight>
                        </a:rPr>
                        <a:t>(43%)</a:t>
                      </a:r>
                    </a:p>
                  </a:txBody>
                  <a:tcPr marL="58390" marR="58390" marT="29195" marB="29195"/>
                </a:tc>
                <a:extLst>
                  <a:ext uri="{0D108BD9-81ED-4DB2-BD59-A6C34878D82A}">
                    <a16:rowId xmlns:a16="http://schemas.microsoft.com/office/drawing/2014/main" val="2404783826"/>
                  </a:ext>
                </a:extLst>
              </a:tr>
              <a:tr h="262606">
                <a:tc>
                  <a:txBody>
                    <a:bodyPr/>
                    <a:lstStyle/>
                    <a:p>
                      <a:pPr lvl="0" algn="l">
                        <a:lnSpc>
                          <a:spcPct val="100000"/>
                        </a:lnSpc>
                        <a:spcBef>
                          <a:spcPts val="0"/>
                        </a:spcBef>
                        <a:spcAft>
                          <a:spcPts val="0"/>
                        </a:spcAft>
                        <a:buNone/>
                      </a:pPr>
                      <a:r>
                        <a:rPr lang="en-US" sz="1400" dirty="0"/>
                        <a:t>Nuts &amp; Bolts of Community Engagement Across the Research Lifespan </a:t>
                      </a:r>
                    </a:p>
                  </a:txBody>
                  <a:tcPr marL="58390" marR="58390" marT="29195" marB="29195"/>
                </a:tc>
                <a:tc>
                  <a:txBody>
                    <a:bodyPr/>
                    <a:lstStyle/>
                    <a:p>
                      <a:pPr algn="r"/>
                      <a:r>
                        <a:rPr lang="en-US" sz="1400" dirty="0">
                          <a:highlight>
                            <a:srgbClr val="FFFF00"/>
                          </a:highlight>
                        </a:rPr>
                        <a:t>19</a:t>
                      </a:r>
                    </a:p>
                  </a:txBody>
                  <a:tcPr marL="58390" marR="58390" marT="29195" marB="29195"/>
                </a:tc>
                <a:tc>
                  <a:txBody>
                    <a:bodyPr/>
                    <a:lstStyle/>
                    <a:p>
                      <a:pPr algn="r"/>
                      <a:r>
                        <a:rPr lang="en-US" sz="1400">
                          <a:highlight>
                            <a:srgbClr val="FFFF00"/>
                          </a:highlight>
                        </a:rPr>
                        <a:t>17</a:t>
                      </a:r>
                    </a:p>
                  </a:txBody>
                  <a:tcPr marL="58390" marR="58390" marT="29195" marB="29195"/>
                </a:tc>
                <a:tc>
                  <a:txBody>
                    <a:bodyPr/>
                    <a:lstStyle/>
                    <a:p>
                      <a:pPr algn="r"/>
                      <a:r>
                        <a:rPr lang="en-US" sz="1400">
                          <a:highlight>
                            <a:srgbClr val="FFFF00"/>
                          </a:highlight>
                        </a:rPr>
                        <a:t>(89%)</a:t>
                      </a:r>
                    </a:p>
                  </a:txBody>
                  <a:tcPr marL="58390" marR="58390" marT="29195" marB="29195"/>
                </a:tc>
                <a:tc>
                  <a:txBody>
                    <a:bodyPr/>
                    <a:lstStyle/>
                    <a:p>
                      <a:pPr lvl="0" algn="r">
                        <a:buNone/>
                      </a:pPr>
                      <a:r>
                        <a:rPr lang="en-US" sz="1400" dirty="0"/>
                        <a:t>6</a:t>
                      </a:r>
                    </a:p>
                  </a:txBody>
                  <a:tcPr marL="58390" marR="58390" marT="29195" marB="29195"/>
                </a:tc>
                <a:tc>
                  <a:txBody>
                    <a:bodyPr/>
                    <a:lstStyle/>
                    <a:p>
                      <a:pPr lvl="0" algn="r">
                        <a:buNone/>
                      </a:pPr>
                      <a:r>
                        <a:rPr lang="en-US" sz="1400" dirty="0">
                          <a:highlight>
                            <a:srgbClr val="FFFF00"/>
                          </a:highlight>
                        </a:rPr>
                        <a:t>(59%)</a:t>
                      </a:r>
                    </a:p>
                  </a:txBody>
                  <a:tcPr marL="58390" marR="58390" marT="29195" marB="29195"/>
                </a:tc>
                <a:extLst>
                  <a:ext uri="{0D108BD9-81ED-4DB2-BD59-A6C34878D82A}">
                    <a16:rowId xmlns:a16="http://schemas.microsoft.com/office/drawing/2014/main" val="501115307"/>
                  </a:ext>
                </a:extLst>
              </a:tr>
              <a:tr h="262606">
                <a:tc>
                  <a:txBody>
                    <a:bodyPr/>
                    <a:lstStyle/>
                    <a:p>
                      <a:pPr lvl="0" algn="l">
                        <a:lnSpc>
                          <a:spcPct val="100000"/>
                        </a:lnSpc>
                        <a:spcBef>
                          <a:spcPts val="0"/>
                        </a:spcBef>
                        <a:spcAft>
                          <a:spcPts val="0"/>
                        </a:spcAft>
                        <a:buNone/>
                      </a:pPr>
                      <a:r>
                        <a:rPr lang="en-US" sz="1400" dirty="0"/>
                        <a:t>Community-Based Participatory Research (CBPR) 101 </a:t>
                      </a:r>
                    </a:p>
                  </a:txBody>
                  <a:tcPr marL="58390" marR="58390" marT="29195" marB="29195"/>
                </a:tc>
                <a:tc>
                  <a:txBody>
                    <a:bodyPr/>
                    <a:lstStyle/>
                    <a:p>
                      <a:pPr algn="r"/>
                      <a:r>
                        <a:rPr lang="en-US" sz="1400">
                          <a:highlight>
                            <a:srgbClr val="FFFF00"/>
                          </a:highlight>
                        </a:rPr>
                        <a:t>27</a:t>
                      </a:r>
                    </a:p>
                  </a:txBody>
                  <a:tcPr marL="58390" marR="58390" marT="29195" marB="29195"/>
                </a:tc>
                <a:tc>
                  <a:txBody>
                    <a:bodyPr/>
                    <a:lstStyle/>
                    <a:p>
                      <a:pPr algn="r"/>
                      <a:r>
                        <a:rPr lang="en-US" sz="1400" dirty="0">
                          <a:highlight>
                            <a:srgbClr val="FFFF00"/>
                          </a:highlight>
                        </a:rPr>
                        <a:t>18</a:t>
                      </a:r>
                    </a:p>
                  </a:txBody>
                  <a:tcPr marL="58390" marR="58390" marT="29195" marB="29195"/>
                </a:tc>
                <a:tc>
                  <a:txBody>
                    <a:bodyPr/>
                    <a:lstStyle/>
                    <a:p>
                      <a:pPr algn="r"/>
                      <a:r>
                        <a:rPr lang="en-US" sz="1400">
                          <a:highlight>
                            <a:srgbClr val="FFFF00"/>
                          </a:highlight>
                        </a:rPr>
                        <a:t>(67%)</a:t>
                      </a:r>
                    </a:p>
                  </a:txBody>
                  <a:tcPr marL="58390" marR="58390" marT="29195" marB="29195"/>
                </a:tc>
                <a:tc>
                  <a:txBody>
                    <a:bodyPr/>
                    <a:lstStyle/>
                    <a:p>
                      <a:pPr lvl="0" algn="r">
                        <a:buNone/>
                      </a:pPr>
                      <a:r>
                        <a:rPr lang="en-US" sz="1400" b="0" dirty="0"/>
                        <a:t>3</a:t>
                      </a:r>
                    </a:p>
                  </a:txBody>
                  <a:tcPr marL="58390" marR="58390" marT="29195" marB="29195"/>
                </a:tc>
                <a:tc>
                  <a:txBody>
                    <a:bodyPr/>
                    <a:lstStyle/>
                    <a:p>
                      <a:pPr lvl="0" algn="r">
                        <a:buNone/>
                      </a:pPr>
                      <a:r>
                        <a:rPr lang="en-US" sz="1400">
                          <a:highlight>
                            <a:srgbClr val="FFFF00"/>
                          </a:highlight>
                        </a:rPr>
                        <a:t>(50%)</a:t>
                      </a:r>
                    </a:p>
                  </a:txBody>
                  <a:tcPr marL="58390" marR="58390" marT="29195" marB="29195"/>
                </a:tc>
                <a:extLst>
                  <a:ext uri="{0D108BD9-81ED-4DB2-BD59-A6C34878D82A}">
                    <a16:rowId xmlns:a16="http://schemas.microsoft.com/office/drawing/2014/main" val="28507073"/>
                  </a:ext>
                </a:extLst>
              </a:tr>
              <a:tr h="262606">
                <a:tc>
                  <a:txBody>
                    <a:bodyPr/>
                    <a:lstStyle/>
                    <a:p>
                      <a:pPr lvl="0" algn="l">
                        <a:lnSpc>
                          <a:spcPct val="100000"/>
                        </a:lnSpc>
                        <a:spcBef>
                          <a:spcPts val="0"/>
                        </a:spcBef>
                        <a:spcAft>
                          <a:spcPts val="0"/>
                        </a:spcAft>
                        <a:buNone/>
                      </a:pPr>
                      <a:r>
                        <a:rPr lang="en-US" sz="1400" dirty="0"/>
                        <a:t>Participatory Budgeting </a:t>
                      </a:r>
                    </a:p>
                  </a:txBody>
                  <a:tcPr marL="58390" marR="58390" marT="29195" marB="29195"/>
                </a:tc>
                <a:tc>
                  <a:txBody>
                    <a:bodyPr/>
                    <a:lstStyle/>
                    <a:p>
                      <a:pPr algn="r"/>
                      <a:r>
                        <a:rPr lang="en-US" sz="1400">
                          <a:highlight>
                            <a:srgbClr val="FFFF00"/>
                          </a:highlight>
                        </a:rPr>
                        <a:t>26</a:t>
                      </a:r>
                    </a:p>
                  </a:txBody>
                  <a:tcPr marL="58390" marR="58390" marT="29195" marB="29195"/>
                </a:tc>
                <a:tc>
                  <a:txBody>
                    <a:bodyPr/>
                    <a:lstStyle/>
                    <a:p>
                      <a:pPr algn="r"/>
                      <a:r>
                        <a:rPr lang="en-US" sz="1400" dirty="0">
                          <a:highlight>
                            <a:srgbClr val="FFFF00"/>
                          </a:highlight>
                        </a:rPr>
                        <a:t>18</a:t>
                      </a:r>
                    </a:p>
                  </a:txBody>
                  <a:tcPr marL="58390" marR="58390" marT="29195" marB="29195"/>
                </a:tc>
                <a:tc>
                  <a:txBody>
                    <a:bodyPr/>
                    <a:lstStyle/>
                    <a:p>
                      <a:pPr algn="r"/>
                      <a:r>
                        <a:rPr lang="en-US" sz="1400">
                          <a:highlight>
                            <a:srgbClr val="FFFF00"/>
                          </a:highlight>
                        </a:rPr>
                        <a:t>(69%)</a:t>
                      </a:r>
                    </a:p>
                  </a:txBody>
                  <a:tcPr marL="58390" marR="58390" marT="29195" marB="29195"/>
                </a:tc>
                <a:tc>
                  <a:txBody>
                    <a:bodyPr/>
                    <a:lstStyle/>
                    <a:p>
                      <a:pPr lvl="0" algn="r">
                        <a:buNone/>
                      </a:pPr>
                      <a:r>
                        <a:rPr lang="en-US" sz="1400" dirty="0"/>
                        <a:t>5</a:t>
                      </a:r>
                    </a:p>
                  </a:txBody>
                  <a:tcPr marL="58390" marR="58390" marT="29195" marB="29195"/>
                </a:tc>
                <a:tc>
                  <a:txBody>
                    <a:bodyPr/>
                    <a:lstStyle/>
                    <a:p>
                      <a:pPr lvl="0" algn="r">
                        <a:buNone/>
                      </a:pPr>
                      <a:r>
                        <a:rPr lang="en-US" sz="1400" dirty="0">
                          <a:highlight>
                            <a:srgbClr val="FFFF00"/>
                          </a:highlight>
                        </a:rPr>
                        <a:t>(44%)</a:t>
                      </a:r>
                    </a:p>
                  </a:txBody>
                  <a:tcPr marL="58390" marR="58390" marT="29195" marB="29195"/>
                </a:tc>
                <a:extLst>
                  <a:ext uri="{0D108BD9-81ED-4DB2-BD59-A6C34878D82A}">
                    <a16:rowId xmlns:a16="http://schemas.microsoft.com/office/drawing/2014/main" val="3875132625"/>
                  </a:ext>
                </a:extLst>
              </a:tr>
              <a:tr h="262606">
                <a:tc>
                  <a:txBody>
                    <a:bodyPr/>
                    <a:lstStyle/>
                    <a:p>
                      <a:pPr marL="0" lvl="0" indent="0" algn="l">
                        <a:lnSpc>
                          <a:spcPct val="100000"/>
                        </a:lnSpc>
                        <a:buNone/>
                      </a:pPr>
                      <a:r>
                        <a:rPr lang="en-US" sz="1400" dirty="0"/>
                        <a:t>Role of Research(</a:t>
                      </a:r>
                      <a:r>
                        <a:rPr lang="en-US" sz="1400" dirty="0" err="1"/>
                        <a:t>ers</a:t>
                      </a:r>
                      <a:r>
                        <a:rPr lang="en-US" sz="1400" dirty="0"/>
                        <a:t>) in Advocacy and Policy Change </a:t>
                      </a:r>
                    </a:p>
                  </a:txBody>
                  <a:tcPr marL="58390" marR="58390" marT="29195" marB="29195"/>
                </a:tc>
                <a:tc>
                  <a:txBody>
                    <a:bodyPr/>
                    <a:lstStyle/>
                    <a:p>
                      <a:pPr algn="r"/>
                      <a:r>
                        <a:rPr lang="en-US" sz="1400">
                          <a:highlight>
                            <a:srgbClr val="FFFF00"/>
                          </a:highlight>
                        </a:rPr>
                        <a:t>21</a:t>
                      </a:r>
                    </a:p>
                  </a:txBody>
                  <a:tcPr marL="58390" marR="58390" marT="29195" marB="29195"/>
                </a:tc>
                <a:tc>
                  <a:txBody>
                    <a:bodyPr/>
                    <a:lstStyle/>
                    <a:p>
                      <a:pPr algn="r"/>
                      <a:r>
                        <a:rPr lang="en-US" sz="1400" dirty="0">
                          <a:highlight>
                            <a:srgbClr val="FFFF00"/>
                          </a:highlight>
                        </a:rPr>
                        <a:t>12</a:t>
                      </a:r>
                    </a:p>
                  </a:txBody>
                  <a:tcPr marL="58390" marR="58390" marT="29195" marB="29195"/>
                </a:tc>
                <a:tc>
                  <a:txBody>
                    <a:bodyPr/>
                    <a:lstStyle/>
                    <a:p>
                      <a:pPr algn="r"/>
                      <a:r>
                        <a:rPr lang="en-US" sz="1400">
                          <a:highlight>
                            <a:srgbClr val="FFFF00"/>
                          </a:highlight>
                        </a:rPr>
                        <a:t>(57%)</a:t>
                      </a:r>
                    </a:p>
                  </a:txBody>
                  <a:tcPr marL="58390" marR="58390" marT="29195" marB="29195"/>
                </a:tc>
                <a:tc>
                  <a:txBody>
                    <a:bodyPr/>
                    <a:lstStyle/>
                    <a:p>
                      <a:pPr lvl="0" algn="r">
                        <a:buNone/>
                      </a:pPr>
                      <a:r>
                        <a:rPr lang="en-US" sz="1400" b="0" dirty="0"/>
                        <a:t>4</a:t>
                      </a:r>
                    </a:p>
                  </a:txBody>
                  <a:tcPr marL="58390" marR="58390" marT="29195" marB="29195"/>
                </a:tc>
                <a:tc>
                  <a:txBody>
                    <a:bodyPr/>
                    <a:lstStyle/>
                    <a:p>
                      <a:pPr lvl="0" algn="r">
                        <a:buNone/>
                      </a:pPr>
                      <a:r>
                        <a:rPr lang="en-US" sz="1400" dirty="0">
                          <a:highlight>
                            <a:srgbClr val="FFFF00"/>
                          </a:highlight>
                        </a:rPr>
                        <a:t>(8%)</a:t>
                      </a:r>
                    </a:p>
                  </a:txBody>
                  <a:tcPr marL="58390" marR="58390" marT="29195" marB="29195"/>
                </a:tc>
                <a:extLst>
                  <a:ext uri="{0D108BD9-81ED-4DB2-BD59-A6C34878D82A}">
                    <a16:rowId xmlns:a16="http://schemas.microsoft.com/office/drawing/2014/main" val="967009070"/>
                  </a:ext>
                </a:extLst>
              </a:tr>
              <a:tr h="262606">
                <a:tc>
                  <a:txBody>
                    <a:bodyPr/>
                    <a:lstStyle/>
                    <a:p>
                      <a:pPr marL="0" lvl="0" indent="0" algn="l">
                        <a:lnSpc>
                          <a:spcPct val="100000"/>
                        </a:lnSpc>
                        <a:buNone/>
                      </a:pPr>
                      <a:r>
                        <a:rPr lang="en-US" sz="1400" dirty="0"/>
                        <a:t>Communicating Health Equity Research Effectively </a:t>
                      </a:r>
                    </a:p>
                  </a:txBody>
                  <a:tcPr marL="58390" marR="58390" marT="29195" marB="29195"/>
                </a:tc>
                <a:tc>
                  <a:txBody>
                    <a:bodyPr/>
                    <a:lstStyle/>
                    <a:p>
                      <a:pPr algn="r"/>
                      <a:r>
                        <a:rPr lang="en-US" sz="1400">
                          <a:highlight>
                            <a:srgbClr val="FFFF00"/>
                          </a:highlight>
                        </a:rPr>
                        <a:t>32</a:t>
                      </a:r>
                    </a:p>
                  </a:txBody>
                  <a:tcPr marL="58390" marR="58390" marT="29195" marB="29195"/>
                </a:tc>
                <a:tc>
                  <a:txBody>
                    <a:bodyPr/>
                    <a:lstStyle/>
                    <a:p>
                      <a:pPr algn="r"/>
                      <a:r>
                        <a:rPr lang="en-US" sz="1400" dirty="0">
                          <a:highlight>
                            <a:srgbClr val="FFFF00"/>
                          </a:highlight>
                        </a:rPr>
                        <a:t>27</a:t>
                      </a:r>
                    </a:p>
                  </a:txBody>
                  <a:tcPr marL="58390" marR="58390" marT="29195" marB="29195"/>
                </a:tc>
                <a:tc>
                  <a:txBody>
                    <a:bodyPr/>
                    <a:lstStyle/>
                    <a:p>
                      <a:pPr algn="r"/>
                      <a:r>
                        <a:rPr lang="en-US" sz="1400">
                          <a:highlight>
                            <a:srgbClr val="FFFF00"/>
                          </a:highlight>
                        </a:rPr>
                        <a:t>(84%)</a:t>
                      </a:r>
                    </a:p>
                  </a:txBody>
                  <a:tcPr marL="58390" marR="58390" marT="29195" marB="29195"/>
                </a:tc>
                <a:tc>
                  <a:txBody>
                    <a:bodyPr/>
                    <a:lstStyle/>
                    <a:p>
                      <a:pPr lvl="0" algn="r">
                        <a:buNone/>
                      </a:pPr>
                      <a:r>
                        <a:rPr lang="en-US" sz="1400" dirty="0"/>
                        <a:t>8</a:t>
                      </a:r>
                    </a:p>
                  </a:txBody>
                  <a:tcPr marL="58390" marR="58390" marT="29195" marB="29195"/>
                </a:tc>
                <a:tc>
                  <a:txBody>
                    <a:bodyPr/>
                    <a:lstStyle/>
                    <a:p>
                      <a:pPr lvl="0" algn="r">
                        <a:buNone/>
                      </a:pPr>
                      <a:r>
                        <a:rPr lang="en-US" sz="1400" dirty="0">
                          <a:highlight>
                            <a:srgbClr val="FFFF00"/>
                          </a:highlight>
                        </a:rPr>
                        <a:t>(30%)</a:t>
                      </a:r>
                    </a:p>
                  </a:txBody>
                  <a:tcPr marL="58390" marR="58390" marT="29195" marB="29195"/>
                </a:tc>
                <a:extLst>
                  <a:ext uri="{0D108BD9-81ED-4DB2-BD59-A6C34878D82A}">
                    <a16:rowId xmlns:a16="http://schemas.microsoft.com/office/drawing/2014/main" val="3175759797"/>
                  </a:ext>
                </a:extLst>
              </a:tr>
              <a:tr h="262606">
                <a:tc>
                  <a:txBody>
                    <a:bodyPr/>
                    <a:lstStyle/>
                    <a:p>
                      <a:pPr lvl="0" algn="l">
                        <a:lnSpc>
                          <a:spcPct val="100000"/>
                        </a:lnSpc>
                        <a:spcBef>
                          <a:spcPts val="0"/>
                        </a:spcBef>
                        <a:spcAft>
                          <a:spcPts val="0"/>
                        </a:spcAft>
                        <a:buNone/>
                      </a:pPr>
                      <a:r>
                        <a:rPr lang="en-US" sz="1400" dirty="0"/>
                        <a:t>Photovoice as a CBPR Tool: Planning, Facilitation, Dissemination, and Sustaining Partnerships </a:t>
                      </a:r>
                    </a:p>
                  </a:txBody>
                  <a:tcPr marL="58390" marR="58390" marT="29195" marB="29195"/>
                </a:tc>
                <a:tc>
                  <a:txBody>
                    <a:bodyPr/>
                    <a:lstStyle/>
                    <a:p>
                      <a:pPr algn="r"/>
                      <a:r>
                        <a:rPr lang="en-US" sz="1400">
                          <a:highlight>
                            <a:srgbClr val="FFFF00"/>
                          </a:highlight>
                        </a:rPr>
                        <a:t>13</a:t>
                      </a:r>
                    </a:p>
                  </a:txBody>
                  <a:tcPr marL="58390" marR="58390" marT="29195" marB="29195"/>
                </a:tc>
                <a:tc>
                  <a:txBody>
                    <a:bodyPr/>
                    <a:lstStyle/>
                    <a:p>
                      <a:pPr algn="r"/>
                      <a:r>
                        <a:rPr lang="en-US" sz="1400" dirty="0">
                          <a:highlight>
                            <a:srgbClr val="FFFF00"/>
                          </a:highlight>
                        </a:rPr>
                        <a:t>10</a:t>
                      </a:r>
                    </a:p>
                  </a:txBody>
                  <a:tcPr marL="58390" marR="58390" marT="29195" marB="29195"/>
                </a:tc>
                <a:tc>
                  <a:txBody>
                    <a:bodyPr/>
                    <a:lstStyle/>
                    <a:p>
                      <a:pPr algn="r"/>
                      <a:r>
                        <a:rPr lang="en-US" sz="1400" dirty="0">
                          <a:highlight>
                            <a:srgbClr val="FFFF00"/>
                          </a:highlight>
                        </a:rPr>
                        <a:t>(77%)</a:t>
                      </a:r>
                    </a:p>
                  </a:txBody>
                  <a:tcPr marL="58390" marR="58390" marT="29195" marB="29195"/>
                </a:tc>
                <a:tc>
                  <a:txBody>
                    <a:bodyPr/>
                    <a:lstStyle/>
                    <a:p>
                      <a:pPr lvl="0" algn="r">
                        <a:buNone/>
                      </a:pPr>
                      <a:r>
                        <a:rPr lang="en-US" sz="1400" dirty="0"/>
                        <a:t>2</a:t>
                      </a:r>
                    </a:p>
                  </a:txBody>
                  <a:tcPr marL="58390" marR="58390" marT="29195" marB="29195"/>
                </a:tc>
                <a:tc>
                  <a:txBody>
                    <a:bodyPr/>
                    <a:lstStyle/>
                    <a:p>
                      <a:pPr lvl="0" algn="r">
                        <a:buNone/>
                      </a:pPr>
                      <a:r>
                        <a:rPr lang="en-US" sz="1400" dirty="0">
                          <a:highlight>
                            <a:srgbClr val="FFFF00"/>
                          </a:highlight>
                        </a:rPr>
                        <a:t>(20%)</a:t>
                      </a:r>
                    </a:p>
                  </a:txBody>
                  <a:tcPr marL="58390" marR="58390" marT="29195" marB="29195"/>
                </a:tc>
                <a:extLst>
                  <a:ext uri="{0D108BD9-81ED-4DB2-BD59-A6C34878D82A}">
                    <a16:rowId xmlns:a16="http://schemas.microsoft.com/office/drawing/2014/main" val="3560414348"/>
                  </a:ext>
                </a:extLst>
              </a:tr>
              <a:tr h="266579">
                <a:tc>
                  <a:txBody>
                    <a:bodyPr/>
                    <a:lstStyle/>
                    <a:p>
                      <a:pPr lvl="0" algn="l">
                        <a:lnSpc>
                          <a:spcPct val="100000"/>
                        </a:lnSpc>
                        <a:spcBef>
                          <a:spcPts val="0"/>
                        </a:spcBef>
                        <a:spcAft>
                          <a:spcPts val="0"/>
                        </a:spcAft>
                        <a:buNone/>
                      </a:pPr>
                      <a:r>
                        <a:rPr lang="en-US" sz="1400" dirty="0"/>
                        <a:t>Community-Clinic Linked Groundwater Approach to Addressing Integrated Needs of Patients in NC </a:t>
                      </a:r>
                    </a:p>
                  </a:txBody>
                  <a:tcPr marL="58390" marR="58390" marT="29195" marB="29195"/>
                </a:tc>
                <a:tc>
                  <a:txBody>
                    <a:bodyPr/>
                    <a:lstStyle/>
                    <a:p>
                      <a:pPr algn="r"/>
                      <a:r>
                        <a:rPr lang="en-US" sz="1400">
                          <a:highlight>
                            <a:srgbClr val="FFFF00"/>
                          </a:highlight>
                        </a:rPr>
                        <a:t>40</a:t>
                      </a:r>
                    </a:p>
                  </a:txBody>
                  <a:tcPr marL="58390" marR="58390" marT="29195" marB="29195"/>
                </a:tc>
                <a:tc>
                  <a:txBody>
                    <a:bodyPr/>
                    <a:lstStyle/>
                    <a:p>
                      <a:pPr algn="r"/>
                      <a:r>
                        <a:rPr lang="en-US" sz="1400">
                          <a:highlight>
                            <a:srgbClr val="FFFF00"/>
                          </a:highlight>
                        </a:rPr>
                        <a:t>24</a:t>
                      </a:r>
                    </a:p>
                  </a:txBody>
                  <a:tcPr marL="58390" marR="58390" marT="29195" marB="29195"/>
                </a:tc>
                <a:tc>
                  <a:txBody>
                    <a:bodyPr/>
                    <a:lstStyle/>
                    <a:p>
                      <a:pPr algn="r"/>
                      <a:r>
                        <a:rPr lang="en-US" sz="1400" dirty="0">
                          <a:highlight>
                            <a:srgbClr val="FFFF00"/>
                          </a:highlight>
                        </a:rPr>
                        <a:t>(60%)</a:t>
                      </a:r>
                    </a:p>
                  </a:txBody>
                  <a:tcPr marL="58390" marR="58390" marT="29195" marB="29195"/>
                </a:tc>
                <a:tc>
                  <a:txBody>
                    <a:bodyPr/>
                    <a:lstStyle/>
                    <a:p>
                      <a:pPr lvl="0" algn="r">
                        <a:buNone/>
                      </a:pPr>
                      <a:r>
                        <a:rPr lang="en-US" sz="1400" dirty="0"/>
                        <a:t>4</a:t>
                      </a:r>
                    </a:p>
                  </a:txBody>
                  <a:tcPr marL="58390" marR="58390" marT="29195" marB="29195"/>
                </a:tc>
                <a:tc>
                  <a:txBody>
                    <a:bodyPr/>
                    <a:lstStyle/>
                    <a:p>
                      <a:pPr lvl="0" algn="r">
                        <a:buNone/>
                      </a:pPr>
                      <a:r>
                        <a:rPr lang="en-US" sz="1400" dirty="0">
                          <a:highlight>
                            <a:srgbClr val="FFFF00"/>
                          </a:highlight>
                        </a:rPr>
                        <a:t>(12%)</a:t>
                      </a:r>
                    </a:p>
                  </a:txBody>
                  <a:tcPr marL="58390" marR="58390" marT="29195" marB="29195"/>
                </a:tc>
                <a:extLst>
                  <a:ext uri="{0D108BD9-81ED-4DB2-BD59-A6C34878D82A}">
                    <a16:rowId xmlns:a16="http://schemas.microsoft.com/office/drawing/2014/main" val="1535519757"/>
                  </a:ext>
                </a:extLst>
              </a:tr>
              <a:tr h="262606">
                <a:tc>
                  <a:txBody>
                    <a:bodyPr/>
                    <a:lstStyle/>
                    <a:p>
                      <a:pPr lvl="0" algn="l">
                        <a:lnSpc>
                          <a:spcPct val="100000"/>
                        </a:lnSpc>
                        <a:spcBef>
                          <a:spcPts val="0"/>
                        </a:spcBef>
                        <a:spcAft>
                          <a:spcPts val="0"/>
                        </a:spcAft>
                        <a:buNone/>
                      </a:pPr>
                      <a:r>
                        <a:rPr lang="en-US" sz="1400" dirty="0"/>
                        <a:t>Climate Change &amp; Environmental Health Considerations for Research </a:t>
                      </a:r>
                    </a:p>
                  </a:txBody>
                  <a:tcPr marL="58390" marR="58390" marT="29195" marB="29195"/>
                </a:tc>
                <a:tc>
                  <a:txBody>
                    <a:bodyPr/>
                    <a:lstStyle/>
                    <a:p>
                      <a:pPr algn="r"/>
                      <a:r>
                        <a:rPr lang="en-US" sz="1400">
                          <a:highlight>
                            <a:srgbClr val="FFFF00"/>
                          </a:highlight>
                        </a:rPr>
                        <a:t>17</a:t>
                      </a:r>
                    </a:p>
                  </a:txBody>
                  <a:tcPr marL="58390" marR="58390" marT="29195" marB="29195"/>
                </a:tc>
                <a:tc>
                  <a:txBody>
                    <a:bodyPr/>
                    <a:lstStyle/>
                    <a:p>
                      <a:pPr algn="r"/>
                      <a:r>
                        <a:rPr lang="en-US" sz="1400">
                          <a:highlight>
                            <a:srgbClr val="FFFF00"/>
                          </a:highlight>
                        </a:rPr>
                        <a:t>6</a:t>
                      </a:r>
                    </a:p>
                  </a:txBody>
                  <a:tcPr marL="58390" marR="58390" marT="29195" marB="29195"/>
                </a:tc>
                <a:tc>
                  <a:txBody>
                    <a:bodyPr/>
                    <a:lstStyle/>
                    <a:p>
                      <a:pPr algn="r"/>
                      <a:r>
                        <a:rPr lang="en-US" sz="1400" dirty="0">
                          <a:highlight>
                            <a:srgbClr val="FFFF00"/>
                          </a:highlight>
                        </a:rPr>
                        <a:t>(35%)</a:t>
                      </a:r>
                    </a:p>
                  </a:txBody>
                  <a:tcPr marL="58390" marR="58390" marT="29195" marB="29195"/>
                </a:tc>
                <a:tc>
                  <a:txBody>
                    <a:bodyPr/>
                    <a:lstStyle/>
                    <a:p>
                      <a:pPr lvl="0" algn="r">
                        <a:buNone/>
                      </a:pPr>
                      <a:r>
                        <a:rPr lang="en-US" sz="1400" dirty="0"/>
                        <a:t>5</a:t>
                      </a:r>
                    </a:p>
                  </a:txBody>
                  <a:tcPr marL="58390" marR="58390" marT="29195" marB="29195"/>
                </a:tc>
                <a:tc>
                  <a:txBody>
                    <a:bodyPr/>
                    <a:lstStyle/>
                    <a:p>
                      <a:pPr lvl="0" algn="r">
                        <a:buNone/>
                      </a:pPr>
                      <a:r>
                        <a:rPr lang="en-US" sz="1400" dirty="0">
                          <a:highlight>
                            <a:srgbClr val="FFFF00"/>
                          </a:highlight>
                        </a:rPr>
                        <a:t>(33%)</a:t>
                      </a:r>
                    </a:p>
                  </a:txBody>
                  <a:tcPr marL="58390" marR="58390" marT="29195" marB="29195"/>
                </a:tc>
                <a:extLst>
                  <a:ext uri="{0D108BD9-81ED-4DB2-BD59-A6C34878D82A}">
                    <a16:rowId xmlns:a16="http://schemas.microsoft.com/office/drawing/2014/main" val="4073385531"/>
                  </a:ext>
                </a:extLst>
              </a:tr>
              <a:tr h="277905">
                <a:tc>
                  <a:txBody>
                    <a:bodyPr/>
                    <a:lstStyle/>
                    <a:p>
                      <a:pPr lvl="0" algn="l">
                        <a:lnSpc>
                          <a:spcPct val="100000"/>
                        </a:lnSpc>
                        <a:spcBef>
                          <a:spcPts val="0"/>
                        </a:spcBef>
                        <a:spcAft>
                          <a:spcPts val="0"/>
                        </a:spcAft>
                        <a:buNone/>
                      </a:pPr>
                      <a:r>
                        <a:rPr lang="en-US" sz="1400" b="0" u="none" strike="noStrike" noProof="0" dirty="0"/>
                        <a:t>Co-Lab(</a:t>
                      </a:r>
                      <a:r>
                        <a:rPr lang="en-US" sz="1400" b="0" u="none" strike="noStrike" noProof="0" dirty="0" err="1"/>
                        <a:t>orative</a:t>
                      </a:r>
                      <a:r>
                        <a:rPr lang="en-US" sz="1400" b="0" u="none" strike="noStrike" noProof="0" dirty="0"/>
                        <a:t>) Learning Workshop: Supporting Partnership Sustainability for the Long Term </a:t>
                      </a:r>
                    </a:p>
                  </a:txBody>
                  <a:tcPr marL="58390" marR="58390" marT="29195" marB="29195"/>
                </a:tc>
                <a:tc>
                  <a:txBody>
                    <a:bodyPr/>
                    <a:lstStyle/>
                    <a:p>
                      <a:pPr algn="r"/>
                      <a:r>
                        <a:rPr lang="en-US" sz="1400">
                          <a:highlight>
                            <a:srgbClr val="FFFF00"/>
                          </a:highlight>
                        </a:rPr>
                        <a:t>36</a:t>
                      </a:r>
                    </a:p>
                  </a:txBody>
                  <a:tcPr marL="58390" marR="58390" marT="29195" marB="29195"/>
                </a:tc>
                <a:tc>
                  <a:txBody>
                    <a:bodyPr/>
                    <a:lstStyle/>
                    <a:p>
                      <a:pPr algn="r"/>
                      <a:r>
                        <a:rPr lang="en-US" sz="1400">
                          <a:highlight>
                            <a:srgbClr val="FFFF00"/>
                          </a:highlight>
                        </a:rPr>
                        <a:t>20</a:t>
                      </a:r>
                    </a:p>
                  </a:txBody>
                  <a:tcPr marL="58390" marR="58390" marT="29195" marB="29195"/>
                </a:tc>
                <a:tc>
                  <a:txBody>
                    <a:bodyPr/>
                    <a:lstStyle/>
                    <a:p>
                      <a:pPr algn="r"/>
                      <a:r>
                        <a:rPr lang="en-US" sz="1400" dirty="0">
                          <a:highlight>
                            <a:srgbClr val="FFFF00"/>
                          </a:highlight>
                        </a:rPr>
                        <a:t>(56%)</a:t>
                      </a:r>
                    </a:p>
                  </a:txBody>
                  <a:tcPr marL="58390" marR="58390" marT="29195" marB="29195"/>
                </a:tc>
                <a:tc>
                  <a:txBody>
                    <a:bodyPr/>
                    <a:lstStyle/>
                    <a:p>
                      <a:pPr lvl="0" algn="r">
                        <a:buNone/>
                      </a:pPr>
                      <a:r>
                        <a:rPr lang="en-US" sz="1400" dirty="0"/>
                        <a:t>1</a:t>
                      </a:r>
                    </a:p>
                  </a:txBody>
                  <a:tcPr marL="58390" marR="58390" marT="29195" marB="29195"/>
                </a:tc>
                <a:tc>
                  <a:txBody>
                    <a:bodyPr/>
                    <a:lstStyle/>
                    <a:p>
                      <a:pPr lvl="0" algn="r">
                        <a:buNone/>
                      </a:pPr>
                      <a:r>
                        <a:rPr lang="en-US" sz="1400" dirty="0">
                          <a:highlight>
                            <a:srgbClr val="FFFF00"/>
                          </a:highlight>
                        </a:rPr>
                        <a:t>(20%)</a:t>
                      </a:r>
                    </a:p>
                  </a:txBody>
                  <a:tcPr marL="58390" marR="58390" marT="29195" marB="29195"/>
                </a:tc>
                <a:extLst>
                  <a:ext uri="{0D108BD9-81ED-4DB2-BD59-A6C34878D82A}">
                    <a16:rowId xmlns:a16="http://schemas.microsoft.com/office/drawing/2014/main" val="1155170829"/>
                  </a:ext>
                </a:extLst>
              </a:tr>
            </a:tbl>
          </a:graphicData>
        </a:graphic>
      </p:graphicFrame>
    </p:spTree>
    <p:extLst>
      <p:ext uri="{BB962C8B-B14F-4D97-AF65-F5344CB8AC3E}">
        <p14:creationId xmlns:p14="http://schemas.microsoft.com/office/powerpoint/2010/main" val="204356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BEA6-825F-12A5-E0F4-3360BD8BC30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Session Quality</a:t>
            </a:r>
          </a:p>
        </p:txBody>
      </p:sp>
      <p:pic>
        <p:nvPicPr>
          <p:cNvPr id="6" name="Picture 5" descr="Chart, line chart&#10;&#10;Description automatically generated">
            <a:extLst>
              <a:ext uri="{FF2B5EF4-FFF2-40B4-BE49-F238E27FC236}">
                <a16:creationId xmlns:a16="http://schemas.microsoft.com/office/drawing/2014/main" id="{F8EE5923-0A02-44EA-DFAC-33AAA5DADA1C}"/>
              </a:ext>
            </a:extLst>
          </p:cNvPr>
          <p:cNvPicPr>
            <a:picLocks noChangeAspect="1"/>
          </p:cNvPicPr>
          <p:nvPr/>
        </p:nvPicPr>
        <p:blipFill>
          <a:blip r:embed="rId3"/>
          <a:stretch>
            <a:fillRect/>
          </a:stretch>
        </p:blipFill>
        <p:spPr>
          <a:xfrm>
            <a:off x="404291" y="1714932"/>
            <a:ext cx="10150414" cy="5060830"/>
          </a:xfrm>
          <a:prstGeom prst="rect">
            <a:avLst/>
          </a:prstGeom>
        </p:spPr>
      </p:pic>
      <p:grpSp>
        <p:nvGrpSpPr>
          <p:cNvPr id="5" name="Group 4">
            <a:extLst>
              <a:ext uri="{FF2B5EF4-FFF2-40B4-BE49-F238E27FC236}">
                <a16:creationId xmlns:a16="http://schemas.microsoft.com/office/drawing/2014/main" id="{CFB06251-B6C9-415A-B5AF-CCE0BDCC8E6C}"/>
              </a:ext>
            </a:extLst>
          </p:cNvPr>
          <p:cNvGrpSpPr/>
          <p:nvPr/>
        </p:nvGrpSpPr>
        <p:grpSpPr>
          <a:xfrm rot="799118">
            <a:off x="8368144" y="388119"/>
            <a:ext cx="3574473" cy="1754909"/>
            <a:chOff x="5772727" y="609599"/>
            <a:chExt cx="3574473" cy="1754909"/>
          </a:xfrm>
        </p:grpSpPr>
        <p:sp>
          <p:nvSpPr>
            <p:cNvPr id="4" name="Ribbon: Curved and Tilted Up 3">
              <a:extLst>
                <a:ext uri="{FF2B5EF4-FFF2-40B4-BE49-F238E27FC236}">
                  <a16:creationId xmlns:a16="http://schemas.microsoft.com/office/drawing/2014/main" id="{B39F7AB4-09EC-688A-CC5A-04DBAB98B8C0}"/>
                </a:ext>
              </a:extLst>
            </p:cNvPr>
            <p:cNvSpPr/>
            <p:nvPr/>
          </p:nvSpPr>
          <p:spPr>
            <a:xfrm>
              <a:off x="5772727" y="609599"/>
              <a:ext cx="3574473" cy="1754909"/>
            </a:xfrm>
            <a:prstGeom prst="ellipseRibbon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2022 HERI </a:t>
              </a:r>
            </a:p>
            <a:p>
              <a:pPr algn="ctr"/>
              <a:r>
                <a:rPr lang="en-US" sz="1400"/>
                <a:t>average rating</a:t>
              </a:r>
            </a:p>
            <a:p>
              <a:pPr algn="ctr"/>
              <a:r>
                <a:rPr lang="en-US" sz="2400"/>
                <a:t>4.47</a:t>
              </a:r>
              <a:r>
                <a:rPr lang="en-US"/>
                <a:t> </a:t>
              </a:r>
            </a:p>
            <a:p>
              <a:pPr algn="ctr"/>
              <a:endParaRPr lang="en-US"/>
            </a:p>
          </p:txBody>
        </p:sp>
        <p:pic>
          <p:nvPicPr>
            <p:cNvPr id="7" name="Picture 7" descr="Shape, arrow&#10;&#10;Description automatically generated">
              <a:extLst>
                <a:ext uri="{FF2B5EF4-FFF2-40B4-BE49-F238E27FC236}">
                  <a16:creationId xmlns:a16="http://schemas.microsoft.com/office/drawing/2014/main" id="{9BD40587-62B7-8403-8D40-69643BCE0C71}"/>
                </a:ext>
              </a:extLst>
            </p:cNvPr>
            <p:cNvPicPr>
              <a:picLocks noChangeAspect="1"/>
            </p:cNvPicPr>
            <p:nvPr/>
          </p:nvPicPr>
          <p:blipFill rotWithShape="1">
            <a:blip r:embed="rId4"/>
            <a:srcRect l="51864" t="2187" r="-339" b="86735"/>
            <a:stretch/>
          </p:blipFill>
          <p:spPr>
            <a:xfrm>
              <a:off x="6831475" y="1549765"/>
              <a:ext cx="1456976" cy="314036"/>
            </a:xfrm>
            <a:prstGeom prst="rect">
              <a:avLst/>
            </a:prstGeom>
          </p:spPr>
        </p:pic>
      </p:grpSp>
    </p:spTree>
    <p:extLst>
      <p:ext uri="{BB962C8B-B14F-4D97-AF65-F5344CB8AC3E}">
        <p14:creationId xmlns:p14="http://schemas.microsoft.com/office/powerpoint/2010/main" val="106030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D664D9D-0A1F-A797-3A0D-89E3E9EF111E}"/>
              </a:ext>
            </a:extLst>
          </p:cNvPr>
          <p:cNvSpPr txBox="1"/>
          <p:nvPr/>
        </p:nvSpPr>
        <p:spPr>
          <a:xfrm>
            <a:off x="3969542" y="6141237"/>
            <a:ext cx="7855035" cy="400110"/>
          </a:xfrm>
          <a:prstGeom prst="rect">
            <a:avLst/>
          </a:prstGeom>
          <a:noFill/>
        </p:spPr>
        <p:txBody>
          <a:bodyPr wrap="none" rtlCol="0">
            <a:spAutoFit/>
          </a:bodyPr>
          <a:lstStyle/>
          <a:p>
            <a:r>
              <a:rPr lang="en-US" sz="1000"/>
              <a:t>Only one respondent provided feedback in Session 6: Equitable Partnerships, and they did not complete the pre/post knowledge and ability items.</a:t>
            </a:r>
          </a:p>
          <a:p>
            <a:endParaRPr lang="en-US" sz="1000"/>
          </a:p>
        </p:txBody>
      </p:sp>
      <p:pic>
        <p:nvPicPr>
          <p:cNvPr id="6" name="Picture 5" descr="A picture containing chart&#10;&#10;Description automatically generated">
            <a:extLst>
              <a:ext uri="{FF2B5EF4-FFF2-40B4-BE49-F238E27FC236}">
                <a16:creationId xmlns:a16="http://schemas.microsoft.com/office/drawing/2014/main" id="{05719599-24BB-376D-D1BA-55E38C12FC8B}"/>
              </a:ext>
            </a:extLst>
          </p:cNvPr>
          <p:cNvPicPr>
            <a:picLocks noChangeAspect="1"/>
          </p:cNvPicPr>
          <p:nvPr/>
        </p:nvPicPr>
        <p:blipFill>
          <a:blip r:embed="rId3"/>
          <a:stretch>
            <a:fillRect/>
          </a:stretch>
        </p:blipFill>
        <p:spPr>
          <a:xfrm>
            <a:off x="1295399" y="567449"/>
            <a:ext cx="9601201" cy="5486400"/>
          </a:xfrm>
          <a:prstGeom prst="rect">
            <a:avLst/>
          </a:prstGeom>
        </p:spPr>
      </p:pic>
      <p:sp>
        <p:nvSpPr>
          <p:cNvPr id="2" name="Thought Bubble: Cloud 1">
            <a:extLst>
              <a:ext uri="{FF2B5EF4-FFF2-40B4-BE49-F238E27FC236}">
                <a16:creationId xmlns:a16="http://schemas.microsoft.com/office/drawing/2014/main" id="{A10A09D1-30BD-324F-F18A-77A935C09830}"/>
              </a:ext>
            </a:extLst>
          </p:cNvPr>
          <p:cNvSpPr/>
          <p:nvPr/>
        </p:nvSpPr>
        <p:spPr>
          <a:xfrm rot="790182">
            <a:off x="9874558" y="2285543"/>
            <a:ext cx="2106253" cy="1273737"/>
          </a:xfrm>
          <a:prstGeom prst="cloudCallout">
            <a:avLst>
              <a:gd name="adj1" fmla="val -23807"/>
              <a:gd name="adj2" fmla="val 85519"/>
            </a:avLst>
          </a:prstGeom>
          <a:solidFill>
            <a:srgbClr val="5AB4A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Generally, more gains in knowledge than ability per session</a:t>
            </a:r>
          </a:p>
        </p:txBody>
      </p:sp>
      <p:grpSp>
        <p:nvGrpSpPr>
          <p:cNvPr id="12" name="Group 11">
            <a:extLst>
              <a:ext uri="{FF2B5EF4-FFF2-40B4-BE49-F238E27FC236}">
                <a16:creationId xmlns:a16="http://schemas.microsoft.com/office/drawing/2014/main" id="{A2EA1CAB-20B9-CCED-9FF7-113B8DEFA984}"/>
              </a:ext>
            </a:extLst>
          </p:cNvPr>
          <p:cNvGrpSpPr/>
          <p:nvPr/>
        </p:nvGrpSpPr>
        <p:grpSpPr>
          <a:xfrm>
            <a:off x="477011" y="218150"/>
            <a:ext cx="11237976" cy="6421700"/>
            <a:chOff x="477011" y="218150"/>
            <a:chExt cx="11237976" cy="6421700"/>
          </a:xfrm>
        </p:grpSpPr>
        <p:pic>
          <p:nvPicPr>
            <p:cNvPr id="10" name="Picture 9" descr="A chart with text and numbers&#10;&#10;Description automatically generated with medium confidence">
              <a:extLst>
                <a:ext uri="{FF2B5EF4-FFF2-40B4-BE49-F238E27FC236}">
                  <a16:creationId xmlns:a16="http://schemas.microsoft.com/office/drawing/2014/main" id="{2D63FBAD-E155-0CE1-126C-647E9FC81C0C}"/>
                </a:ext>
              </a:extLst>
            </p:cNvPr>
            <p:cNvPicPr>
              <a:picLocks noChangeAspect="1"/>
            </p:cNvPicPr>
            <p:nvPr/>
          </p:nvPicPr>
          <p:blipFill>
            <a:blip r:embed="rId4"/>
            <a:stretch>
              <a:fillRect/>
            </a:stretch>
          </p:blipFill>
          <p:spPr>
            <a:xfrm>
              <a:off x="477011" y="218150"/>
              <a:ext cx="11237976" cy="6421700"/>
            </a:xfrm>
            <a:prstGeom prst="rect">
              <a:avLst/>
            </a:prstGeom>
          </p:spPr>
        </p:pic>
        <p:sp>
          <p:nvSpPr>
            <p:cNvPr id="11" name="Rectangle 10">
              <a:extLst>
                <a:ext uri="{FF2B5EF4-FFF2-40B4-BE49-F238E27FC236}">
                  <a16:creationId xmlns:a16="http://schemas.microsoft.com/office/drawing/2014/main" id="{6488CB80-8F34-AB24-DB8D-5EAE0589CD8F}"/>
                </a:ext>
              </a:extLst>
            </p:cNvPr>
            <p:cNvSpPr/>
            <p:nvPr/>
          </p:nvSpPr>
          <p:spPr>
            <a:xfrm>
              <a:off x="10069651" y="733312"/>
              <a:ext cx="587829" cy="14167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072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09E7E0-7F5A-1822-63C8-4660034833D3}"/>
              </a:ext>
            </a:extLst>
          </p:cNvPr>
          <p:cNvSpPr txBox="1"/>
          <p:nvPr/>
        </p:nvSpPr>
        <p:spPr>
          <a:xfrm>
            <a:off x="3969542" y="6141237"/>
            <a:ext cx="7855035" cy="400110"/>
          </a:xfrm>
          <a:prstGeom prst="rect">
            <a:avLst/>
          </a:prstGeom>
          <a:noFill/>
        </p:spPr>
        <p:txBody>
          <a:bodyPr wrap="none" rtlCol="0">
            <a:spAutoFit/>
          </a:bodyPr>
          <a:lstStyle/>
          <a:p>
            <a:r>
              <a:rPr lang="en-US" sz="1000"/>
              <a:t>Only one respondent provided feedback in Session 6: Equitable Partnerships, and they did not complete the pre/post knowledge and ability items.</a:t>
            </a:r>
          </a:p>
          <a:p>
            <a:endParaRPr lang="en-US" sz="1000"/>
          </a:p>
        </p:txBody>
      </p:sp>
      <p:pic>
        <p:nvPicPr>
          <p:cNvPr id="4" name="Picture 3" descr="Chart&#10;&#10;Description automatically generated">
            <a:extLst>
              <a:ext uri="{FF2B5EF4-FFF2-40B4-BE49-F238E27FC236}">
                <a16:creationId xmlns:a16="http://schemas.microsoft.com/office/drawing/2014/main" id="{CFD170AB-3F76-C192-B9BE-39E7BBBCC428}"/>
              </a:ext>
            </a:extLst>
          </p:cNvPr>
          <p:cNvPicPr>
            <a:picLocks noChangeAspect="1"/>
          </p:cNvPicPr>
          <p:nvPr/>
        </p:nvPicPr>
        <p:blipFill>
          <a:blip r:embed="rId3"/>
          <a:stretch>
            <a:fillRect/>
          </a:stretch>
        </p:blipFill>
        <p:spPr>
          <a:xfrm>
            <a:off x="1295399" y="567449"/>
            <a:ext cx="9601201" cy="5486400"/>
          </a:xfrm>
          <a:prstGeom prst="rect">
            <a:avLst/>
          </a:prstGeom>
        </p:spPr>
      </p:pic>
      <p:grpSp>
        <p:nvGrpSpPr>
          <p:cNvPr id="9" name="Group 8">
            <a:extLst>
              <a:ext uri="{FF2B5EF4-FFF2-40B4-BE49-F238E27FC236}">
                <a16:creationId xmlns:a16="http://schemas.microsoft.com/office/drawing/2014/main" id="{541ACF1E-353A-5716-7E46-0DC223A58ABA}"/>
              </a:ext>
            </a:extLst>
          </p:cNvPr>
          <p:cNvGrpSpPr/>
          <p:nvPr/>
        </p:nvGrpSpPr>
        <p:grpSpPr>
          <a:xfrm>
            <a:off x="477012" y="218150"/>
            <a:ext cx="11237976" cy="6421699"/>
            <a:chOff x="477012" y="218150"/>
            <a:chExt cx="11237976" cy="6421699"/>
          </a:xfrm>
        </p:grpSpPr>
        <p:pic>
          <p:nvPicPr>
            <p:cNvPr id="7" name="Picture 6" descr="A chart with text and numbers&#10;&#10;Description automatically generated with medium confidence">
              <a:extLst>
                <a:ext uri="{FF2B5EF4-FFF2-40B4-BE49-F238E27FC236}">
                  <a16:creationId xmlns:a16="http://schemas.microsoft.com/office/drawing/2014/main" id="{D9DDEDD5-585D-4ACE-6F44-0C6BC7801C5F}"/>
                </a:ext>
              </a:extLst>
            </p:cNvPr>
            <p:cNvPicPr>
              <a:picLocks noChangeAspect="1"/>
            </p:cNvPicPr>
            <p:nvPr/>
          </p:nvPicPr>
          <p:blipFill>
            <a:blip r:embed="rId4"/>
            <a:stretch>
              <a:fillRect/>
            </a:stretch>
          </p:blipFill>
          <p:spPr>
            <a:xfrm>
              <a:off x="477012" y="218150"/>
              <a:ext cx="11237976" cy="6421699"/>
            </a:xfrm>
            <a:prstGeom prst="rect">
              <a:avLst/>
            </a:prstGeom>
          </p:spPr>
        </p:pic>
        <p:sp>
          <p:nvSpPr>
            <p:cNvPr id="8" name="Rectangle 7">
              <a:extLst>
                <a:ext uri="{FF2B5EF4-FFF2-40B4-BE49-F238E27FC236}">
                  <a16:creationId xmlns:a16="http://schemas.microsoft.com/office/drawing/2014/main" id="{826CBA00-2C66-5C2E-A1B4-308D3BB33433}"/>
                </a:ext>
              </a:extLst>
            </p:cNvPr>
            <p:cNvSpPr/>
            <p:nvPr/>
          </p:nvSpPr>
          <p:spPr>
            <a:xfrm>
              <a:off x="7642347" y="771555"/>
              <a:ext cx="587829" cy="14167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048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150A4-618D-B472-FCA1-6FD6A01AFAC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PADLET</a:t>
            </a:r>
            <a:endParaRPr lang="en-US" sz="4000">
              <a:solidFill>
                <a:srgbClr val="FFFFFF"/>
              </a:solidFill>
            </a:endParaRPr>
          </a:p>
        </p:txBody>
      </p:sp>
      <p:sp>
        <p:nvSpPr>
          <p:cNvPr id="4" name="Content Placeholder 3">
            <a:extLst>
              <a:ext uri="{FF2B5EF4-FFF2-40B4-BE49-F238E27FC236}">
                <a16:creationId xmlns:a16="http://schemas.microsoft.com/office/drawing/2014/main" id="{B7A648EF-9FD2-7051-6E14-92F8639C42AD}"/>
              </a:ext>
            </a:extLst>
          </p:cNvPr>
          <p:cNvSpPr>
            <a:spLocks noGrp="1"/>
          </p:cNvSpPr>
          <p:nvPr>
            <p:ph idx="1"/>
          </p:nvPr>
        </p:nvSpPr>
        <p:spPr>
          <a:xfrm>
            <a:off x="838200" y="2382020"/>
            <a:ext cx="10515600" cy="3696870"/>
          </a:xfrm>
        </p:spPr>
        <p:txBody>
          <a:bodyPr numCol="3" spcCol="457200">
            <a:normAutofit fontScale="92500" lnSpcReduction="20000"/>
          </a:bodyPr>
          <a:lstStyle/>
          <a:p>
            <a:pPr marL="0" indent="0">
              <a:buNone/>
            </a:pPr>
            <a:endParaRPr lang="en-US">
              <a:hlinkClick r:id="rId3"/>
            </a:endParaRPr>
          </a:p>
          <a:p>
            <a:pPr marL="0" indent="0">
              <a:buNone/>
            </a:pPr>
            <a:endParaRPr lang="en-US">
              <a:hlinkClick r:id="rId3"/>
            </a:endParaRPr>
          </a:p>
          <a:p>
            <a:pPr marL="0" indent="0" algn="ctr">
              <a:lnSpc>
                <a:spcPct val="100000"/>
              </a:lnSpc>
              <a:buNone/>
            </a:pPr>
            <a:r>
              <a:rPr lang="en-US" sz="2200">
                <a:hlinkClick r:id="rId3"/>
              </a:rPr>
              <a:t>The most surprising thing</a:t>
            </a:r>
            <a:br>
              <a:rPr lang="en-US" sz="2200">
                <a:hlinkClick r:id="rId3"/>
              </a:rPr>
            </a:br>
            <a:r>
              <a:rPr lang="en-US" sz="2200">
                <a:hlinkClick r:id="rId3"/>
              </a:rPr>
              <a:t>I learned was...</a:t>
            </a:r>
            <a:r>
              <a:rPr lang="en-US" sz="2200"/>
              <a:t> </a:t>
            </a:r>
          </a:p>
          <a:p>
            <a:pPr lvl="0" algn="l">
              <a:lnSpc>
                <a:spcPct val="100000"/>
              </a:lnSpc>
              <a:buFont typeface="Arial" panose="020B0604020202020204" pitchFamily="34" charset="0"/>
              <a:buChar char="•"/>
            </a:pPr>
            <a:r>
              <a:rPr lang="en-US" sz="1600">
                <a:latin typeface="Calibri Light" panose="020F0302020204030204"/>
              </a:rPr>
              <a:t>"</a:t>
            </a:r>
            <a:r>
              <a:rPr lang="en-US" sz="1600"/>
              <a:t>that researchers are just as excited about engagement of the community as we are with the researchers!"</a:t>
            </a:r>
          </a:p>
          <a:p>
            <a:pPr lvl="0" algn="l">
              <a:lnSpc>
                <a:spcPct val="100000"/>
              </a:lnSpc>
              <a:buFont typeface="Arial" panose="020B0604020202020204" pitchFamily="34" charset="0"/>
              <a:buChar char="•"/>
            </a:pPr>
            <a:r>
              <a:rPr lang="en-US" sz="1600"/>
              <a:t>that "...folks are still being treated differently due to the color of their skin“</a:t>
            </a:r>
          </a:p>
          <a:p>
            <a:pPr lvl="0" algn="l">
              <a:lnSpc>
                <a:spcPct val="100000"/>
              </a:lnSpc>
              <a:buFont typeface="Arial" panose="020B0604020202020204" pitchFamily="34" charset="0"/>
              <a:buChar char="•"/>
            </a:pPr>
            <a:endParaRPr lang="en-US" sz="1600"/>
          </a:p>
          <a:p>
            <a:pPr lvl="0" algn="l">
              <a:lnSpc>
                <a:spcPct val="100000"/>
              </a:lnSpc>
              <a:buFont typeface="Arial" panose="020B0604020202020204" pitchFamily="34" charset="0"/>
              <a:buChar char="•"/>
            </a:pPr>
            <a:endParaRPr lang="en-US" sz="1600"/>
          </a:p>
          <a:p>
            <a:pPr lvl="0" algn="l">
              <a:lnSpc>
                <a:spcPct val="100000"/>
              </a:lnSpc>
              <a:buFont typeface="Arial" panose="020B0604020202020204" pitchFamily="34" charset="0"/>
              <a:buChar char="•"/>
            </a:pPr>
            <a:endParaRPr lang="en-US" sz="1600"/>
          </a:p>
          <a:p>
            <a:pPr marL="0" indent="0" algn="ctr">
              <a:lnSpc>
                <a:spcPct val="100000"/>
              </a:lnSpc>
              <a:buNone/>
            </a:pPr>
            <a:endParaRPr lang="en-US">
              <a:hlinkClick r:id="rId4"/>
            </a:endParaRPr>
          </a:p>
          <a:p>
            <a:pPr marL="0" indent="0" algn="ctr">
              <a:lnSpc>
                <a:spcPct val="100000"/>
              </a:lnSpc>
              <a:buNone/>
            </a:pPr>
            <a:endParaRPr lang="en-US" sz="2200">
              <a:hlinkClick r:id="rId4"/>
            </a:endParaRPr>
          </a:p>
          <a:p>
            <a:pPr marL="0" indent="0" algn="ctr">
              <a:lnSpc>
                <a:spcPct val="100000"/>
              </a:lnSpc>
              <a:buNone/>
            </a:pPr>
            <a:r>
              <a:rPr lang="en-US" sz="2200">
                <a:hlinkClick r:id="rId4"/>
              </a:rPr>
              <a:t>I wish I had heard </a:t>
            </a:r>
            <a:br>
              <a:rPr lang="en-US" sz="2200">
                <a:hlinkClick r:id="rId4"/>
              </a:rPr>
            </a:br>
            <a:r>
              <a:rPr lang="en-US" sz="2200">
                <a:hlinkClick r:id="rId4"/>
              </a:rPr>
              <a:t>more about...</a:t>
            </a:r>
            <a:endParaRPr lang="en-US" sz="2200"/>
          </a:p>
          <a:p>
            <a:pPr lvl="0" algn="l">
              <a:lnSpc>
                <a:spcPct val="100000"/>
              </a:lnSpc>
              <a:buFont typeface="Arial" panose="020B0604020202020204" pitchFamily="34" charset="0"/>
              <a:buChar char="•"/>
            </a:pPr>
            <a:r>
              <a:rPr lang="en-US" sz="1600"/>
              <a:t>"how to do the things!..."</a:t>
            </a:r>
          </a:p>
          <a:p>
            <a:pPr lvl="0" algn="l">
              <a:lnSpc>
                <a:spcPct val="100000"/>
              </a:lnSpc>
              <a:buFont typeface="Arial" panose="020B0604020202020204" pitchFamily="34" charset="0"/>
              <a:buChar char="•"/>
            </a:pPr>
            <a:r>
              <a:rPr lang="en-US" sz="1600"/>
              <a:t>"...I would have loved to have more community members engaged..."</a:t>
            </a:r>
          </a:p>
          <a:p>
            <a:pPr lvl="0" algn="l">
              <a:lnSpc>
                <a:spcPct val="100000"/>
              </a:lnSpc>
              <a:buFont typeface="Arial" panose="020B0604020202020204" pitchFamily="34" charset="0"/>
              <a:buChar char="•"/>
            </a:pPr>
            <a:r>
              <a:rPr lang="en-US" sz="1600"/>
              <a:t>Environmental justice + BIPOC communities + health equity</a:t>
            </a:r>
          </a:p>
          <a:p>
            <a:pPr marL="0" lvl="0" indent="0" algn="ctr">
              <a:lnSpc>
                <a:spcPct val="100000"/>
              </a:lnSpc>
              <a:buNone/>
            </a:pPr>
            <a:endParaRPr lang="en-US"/>
          </a:p>
          <a:p>
            <a:pPr marL="0" lvl="0" indent="0" algn="ctr">
              <a:lnSpc>
                <a:spcPct val="100000"/>
              </a:lnSpc>
              <a:buNone/>
            </a:pPr>
            <a:endParaRPr lang="en-US"/>
          </a:p>
          <a:p>
            <a:pPr marL="0" lvl="0" indent="0" algn="ctr">
              <a:lnSpc>
                <a:spcPct val="100000"/>
              </a:lnSpc>
              <a:buNone/>
            </a:pPr>
            <a:endParaRPr lang="en-US"/>
          </a:p>
          <a:p>
            <a:pPr marL="0" lvl="0" indent="0" algn="ctr">
              <a:lnSpc>
                <a:spcPct val="100000"/>
              </a:lnSpc>
              <a:buNone/>
            </a:pPr>
            <a:endParaRPr lang="en-US"/>
          </a:p>
          <a:p>
            <a:pPr marL="0" lvl="0" indent="0" algn="ctr">
              <a:lnSpc>
                <a:spcPct val="100000"/>
              </a:lnSpc>
              <a:buNone/>
            </a:pPr>
            <a:r>
              <a:rPr lang="en-US" sz="2200"/>
              <a:t>Moving beyond </a:t>
            </a:r>
            <a:br>
              <a:rPr lang="en-US" sz="2200"/>
            </a:br>
            <a:r>
              <a:rPr lang="en-US" sz="2200"/>
              <a:t>the webinar</a:t>
            </a:r>
          </a:p>
          <a:p>
            <a:pPr lvl="0" algn="l">
              <a:lnSpc>
                <a:spcPct val="100000"/>
              </a:lnSpc>
              <a:buFont typeface="Arial" panose="020B0604020202020204" pitchFamily="34" charset="0"/>
              <a:buChar char="•"/>
            </a:pPr>
            <a:r>
              <a:rPr lang="en-US" sz="1600"/>
              <a:t>Facilitating a hub across community partners, coordinating a community calendar for researchers to attend community events for sustainable engagement</a:t>
            </a:r>
          </a:p>
          <a:p>
            <a:pPr lvl="0" algn="l">
              <a:lnSpc>
                <a:spcPct val="100000"/>
              </a:lnSpc>
              <a:buFont typeface="Arial" panose="020B0604020202020204" pitchFamily="34" charset="0"/>
              <a:buChar char="•"/>
            </a:pPr>
            <a:endParaRPr lang="en-US" sz="1600"/>
          </a:p>
          <a:p>
            <a:pPr lvl="0" algn="l">
              <a:lnSpc>
                <a:spcPct val="100000"/>
              </a:lnSpc>
              <a:buFont typeface="Arial" panose="020B0604020202020204" pitchFamily="34" charset="0"/>
              <a:buChar char="•"/>
            </a:pPr>
            <a:endParaRPr lang="en-US" sz="1600"/>
          </a:p>
          <a:p>
            <a:endParaRPr lang="en-US"/>
          </a:p>
        </p:txBody>
      </p:sp>
      <p:pic>
        <p:nvPicPr>
          <p:cNvPr id="7" name="Graphic 6" descr="Aspiration with solid fill">
            <a:extLst>
              <a:ext uri="{FF2B5EF4-FFF2-40B4-BE49-F238E27FC236}">
                <a16:creationId xmlns:a16="http://schemas.microsoft.com/office/drawing/2014/main" id="{59DF9D12-5896-EB3A-71E0-23A377C2DD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21302" y="2224886"/>
            <a:ext cx="914400" cy="914400"/>
          </a:xfrm>
          <a:prstGeom prst="rect">
            <a:avLst/>
          </a:prstGeom>
        </p:spPr>
      </p:pic>
      <p:pic>
        <p:nvPicPr>
          <p:cNvPr id="9" name="Graphic 8" descr="Voice with solid fill">
            <a:extLst>
              <a:ext uri="{FF2B5EF4-FFF2-40B4-BE49-F238E27FC236}">
                <a16:creationId xmlns:a16="http://schemas.microsoft.com/office/drawing/2014/main" id="{B09F980A-542B-9FFB-9CBB-A217584DD0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2285044"/>
            <a:ext cx="914400" cy="914400"/>
          </a:xfrm>
          <a:prstGeom prst="rect">
            <a:avLst/>
          </a:prstGeom>
        </p:spPr>
      </p:pic>
      <p:pic>
        <p:nvPicPr>
          <p:cNvPr id="11" name="Graphic 10" descr="Remote learning language with solid fill">
            <a:extLst>
              <a:ext uri="{FF2B5EF4-FFF2-40B4-BE49-F238E27FC236}">
                <a16:creationId xmlns:a16="http://schemas.microsoft.com/office/drawing/2014/main" id="{4A31CF80-8459-EBFF-5ADA-E717468A90A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56298" y="2249673"/>
            <a:ext cx="914400" cy="914400"/>
          </a:xfrm>
          <a:prstGeom prst="rect">
            <a:avLst/>
          </a:prstGeom>
        </p:spPr>
      </p:pic>
      <p:graphicFrame>
        <p:nvGraphicFramePr>
          <p:cNvPr id="8" name="Chart 7">
            <a:extLst>
              <a:ext uri="{FF2B5EF4-FFF2-40B4-BE49-F238E27FC236}">
                <a16:creationId xmlns:a16="http://schemas.microsoft.com/office/drawing/2014/main" id="{6B34CF00-9308-2F74-8E9E-FFF44F50C530}"/>
              </a:ext>
            </a:extLst>
          </p:cNvPr>
          <p:cNvGraphicFramePr/>
          <p:nvPr>
            <p:extLst>
              <p:ext uri="{D42A27DB-BD31-4B8C-83A1-F6EECF244321}">
                <p14:modId xmlns:p14="http://schemas.microsoft.com/office/powerpoint/2010/main" val="433573385"/>
              </p:ext>
            </p:extLst>
          </p:nvPr>
        </p:nvGraphicFramePr>
        <p:xfrm>
          <a:off x="10628424" y="-201306"/>
          <a:ext cx="1951766" cy="1307584"/>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9711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3E85722-5673-9BB6-93AB-679881C27923}"/>
              </a:ext>
            </a:extLst>
          </p:cNvPr>
          <p:cNvSpPr>
            <a:spLocks noGrp="1"/>
          </p:cNvSpPr>
          <p:nvPr>
            <p:ph type="title"/>
          </p:nvPr>
        </p:nvSpPr>
        <p:spPr>
          <a:xfrm>
            <a:off x="838200" y="365125"/>
            <a:ext cx="9842237" cy="1325563"/>
          </a:xfrm>
        </p:spPr>
        <p:txBody>
          <a:bodyPr>
            <a:normAutofit/>
          </a:bodyPr>
          <a:lstStyle/>
          <a:p>
            <a:r>
              <a:rPr lang="en-US" sz="4300"/>
              <a:t>Evaluation Suggestions across Sessions </a:t>
            </a:r>
            <a:br>
              <a:rPr lang="en-US" sz="4300"/>
            </a:br>
            <a:r>
              <a:rPr lang="en-US" sz="4300"/>
              <a:t>(60 comments total)</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0A0DE38-4621-FC0B-0004-4088646EBA5D}"/>
              </a:ext>
            </a:extLst>
          </p:cNvPr>
          <p:cNvGraphicFramePr>
            <a:graphicFrameLocks noGrp="1"/>
          </p:cNvGraphicFramePr>
          <p:nvPr>
            <p:ph idx="1"/>
            <p:extLst>
              <p:ext uri="{D42A27DB-BD31-4B8C-83A1-F6EECF244321}">
                <p14:modId xmlns:p14="http://schemas.microsoft.com/office/powerpoint/2010/main" val="18509085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2909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12C2145F6621458512738ACF551863" ma:contentTypeVersion="19" ma:contentTypeDescription="Create a new document." ma:contentTypeScope="" ma:versionID="28d962ebde96d807d04d3e5b405df4a5">
  <xsd:schema xmlns:xsd="http://www.w3.org/2001/XMLSchema" xmlns:xs="http://www.w3.org/2001/XMLSchema" xmlns:p="http://schemas.microsoft.com/office/2006/metadata/properties" xmlns:ns2="31018dab-317d-49ef-a655-d871917a6e5a" xmlns:ns3="67c3d904-0f48-4aaa-bd0c-c66a3be4b933" targetNamespace="http://schemas.microsoft.com/office/2006/metadata/properties" ma:root="true" ma:fieldsID="724616a0c8c205fb7a00f718cb3fb924" ns2:_="" ns3:_="">
    <xsd:import namespace="31018dab-317d-49ef-a655-d871917a6e5a"/>
    <xsd:import namespace="67c3d904-0f48-4aaa-bd0c-c66a3be4b93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Location" minOccurs="0"/>
                <xsd:element ref="ns2:MediaServiceOCR" minOccurs="0"/>
                <xsd:element ref="ns2:MediaLengthInSeconds"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018dab-317d-49ef-a655-d871917a6e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3fdc6da-32ca-4a2b-983e-32d6a4a8ae6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c3d904-0f48-4aaa-bd0c-c66a3be4b93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3fae2feb-2e60-42af-a939-b13ab59f21a1}" ma:internalName="TaxCatchAll" ma:showField="CatchAllData" ma:web="67c3d904-0f48-4aaa-bd0c-c66a3be4b9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7c3d904-0f48-4aaa-bd0c-c66a3be4b933">
      <UserInfo>
        <DisplayName>Belk, Aaliyah</DisplayName>
        <AccountId>36</AccountId>
        <AccountType/>
      </UserInfo>
      <UserInfo>
        <DisplayName>Berthiaume, Rachel</DisplayName>
        <AccountId>121</AccountId>
        <AccountType/>
      </UserInfo>
    </SharedWithUsers>
    <lcf76f155ced4ddcb4097134ff3c332f xmlns="31018dab-317d-49ef-a655-d871917a6e5a">
      <Terms xmlns="http://schemas.microsoft.com/office/infopath/2007/PartnerControls"/>
    </lcf76f155ced4ddcb4097134ff3c332f>
    <TaxCatchAll xmlns="67c3d904-0f48-4aaa-bd0c-c66a3be4b933" xsi:nil="true"/>
  </documentManagement>
</p:properties>
</file>

<file path=customXml/itemProps1.xml><?xml version="1.0" encoding="utf-8"?>
<ds:datastoreItem xmlns:ds="http://schemas.openxmlformats.org/officeDocument/2006/customXml" ds:itemID="{1439641A-443C-44D1-B3AF-A6088591F108}">
  <ds:schemaRefs>
    <ds:schemaRef ds:uri="http://schemas.microsoft.com/sharepoint/v3/contenttype/forms"/>
  </ds:schemaRefs>
</ds:datastoreItem>
</file>

<file path=customXml/itemProps2.xml><?xml version="1.0" encoding="utf-8"?>
<ds:datastoreItem xmlns:ds="http://schemas.openxmlformats.org/officeDocument/2006/customXml" ds:itemID="{85832C44-B5F7-424E-BF72-468F2C4D6A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018dab-317d-49ef-a655-d871917a6e5a"/>
    <ds:schemaRef ds:uri="67c3d904-0f48-4aaa-bd0c-c66a3be4b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5C53F7-32D4-4A93-BFA9-265DAEF11D13}">
  <ds:schemaRefs>
    <ds:schemaRef ds:uri="31018dab-317d-49ef-a655-d871917a6e5a"/>
    <ds:schemaRef ds:uri="http://purl.org/dc/dcmitype/"/>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67c3d904-0f48-4aaa-bd0c-c66a3be4b933"/>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33</TotalTime>
  <Words>2296</Words>
  <Application>Microsoft Office PowerPoint</Application>
  <PresentationFormat>Widescreen</PresentationFormat>
  <Paragraphs>283</Paragraphs>
  <Slides>22</Slides>
  <Notes>22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72</vt:lpstr>
      <vt:lpstr>Arial</vt:lpstr>
      <vt:lpstr>Calibri</vt:lpstr>
      <vt:lpstr>Calibri Light</vt:lpstr>
      <vt:lpstr>Times New Roman</vt:lpstr>
      <vt:lpstr>Office Theme</vt:lpstr>
      <vt:lpstr>CHER | 2023  Health Equity Research Intensive</vt:lpstr>
      <vt:lpstr>Overall HERI Results</vt:lpstr>
      <vt:lpstr>Evaluation Demographics</vt:lpstr>
      <vt:lpstr>Attendance &amp; Response Rates</vt:lpstr>
      <vt:lpstr>Session Quality</vt:lpstr>
      <vt:lpstr>PowerPoint Presentation</vt:lpstr>
      <vt:lpstr>PowerPoint Presentation</vt:lpstr>
      <vt:lpstr>PADLET</vt:lpstr>
      <vt:lpstr>Evaluation Suggestions across Sessions  (60 comments total)</vt:lpstr>
      <vt:lpstr>Individual Session Results</vt:lpstr>
      <vt:lpstr>Concept of Trust in Health Equity Research  (presented by Melissa Green)</vt:lpstr>
      <vt:lpstr>Structural Inequalities: The Deconstruction of Structural Racism: Making the Invisible Visible  (presented by CCPH</vt:lpstr>
      <vt:lpstr>Participatory Budgeting (presented by Mysha Wynn &amp; Melvin Jackson)</vt:lpstr>
      <vt:lpstr>Social Determinants of Health (presented by Al Richmond &amp; Giselle Corbie)</vt:lpstr>
      <vt:lpstr>Data is More than Numbers: It’s the People That Count (presented by Kim Pevia &amp; Jada Brooks)</vt:lpstr>
      <vt:lpstr>Principles of an Equitable Partnership (presented by Da’Naya Mayes, Trey Mackey &amp; Charisse Iglesias)</vt:lpstr>
      <vt:lpstr>Applying an Equity Lens (presented by Giselle Corbie)</vt:lpstr>
      <vt:lpstr>Race &amp; Racism in Health Research – The Past &amp; the Present (presented by Johanna Martinez)</vt:lpstr>
      <vt:lpstr>Intervention Mapping Approach to Adapt &amp; Implement an Evidence-Based Community Based Intervention in Rural North Carolina (presented by Shirley MacFarlin &amp; Gaurav Dave)</vt:lpstr>
      <vt:lpstr>Is my Evaluation Culturally Responsive? (presented by Hope Bussenius)</vt:lpstr>
      <vt:lpstr>Engaging Communities in Co-Creating Data Visualization &amp; Dissemination Strategies (presented by Brandy Farrar)</vt:lpstr>
      <vt:lpstr>Co-Lab(orative) Learning Workshop (presented by Colleen Svoboda &amp; Reilly Dow)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Scholars | Fall 2018</dc:title>
  <dc:creator>Caroline Chandler</dc:creator>
  <cp:lastModifiedBy>McKelvy, Josephine</cp:lastModifiedBy>
  <cp:revision>9</cp:revision>
  <cp:lastPrinted>2019-11-17T23:13:09Z</cp:lastPrinted>
  <dcterms:created xsi:type="dcterms:W3CDTF">2018-12-12T22:08:34Z</dcterms:created>
  <dcterms:modified xsi:type="dcterms:W3CDTF">2023-10-16T03:25:57Z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0x0101004A12C2145F6621458512738ACF551863</vt:lpwstr>
  </property>
  <property fmtid="{D5CDD505-2E9C-101B-9397-08002B2CF9AE}" pid="3" name="Order">
    <vt:r8>589200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MediaServiceImageTags">
    <vt:lpwstr/>
  </property>
</Properties>
</file>