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65" r:id="rId3"/>
    <p:sldId id="260" r:id="rId4"/>
    <p:sldId id="258" r:id="rId5"/>
    <p:sldId id="257" r:id="rId6"/>
    <p:sldId id="261" r:id="rId7"/>
    <p:sldId id="259" r:id="rId8"/>
    <p:sldId id="262" r:id="rId9"/>
    <p:sldId id="264" r:id="rId10"/>
    <p:sldId id="263" r:id="rId11"/>
    <p:sldId id="266" r:id="rId12"/>
    <p:sldId id="267" r:id="rId13"/>
    <p:sldId id="269" r:id="rId14"/>
    <p:sldId id="268" r:id="rId15"/>
    <p:sldId id="270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964" autoAdjust="0"/>
  </p:normalViewPr>
  <p:slideViewPr>
    <p:cSldViewPr snapToGrid="0">
      <p:cViewPr>
        <p:scale>
          <a:sx n="100" d="100"/>
          <a:sy n="100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E0D71-5194-4AC9-B3E2-92AF06080B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46DEC5F4-4E85-4E9E-8FE3-5FAC6FF6E8CD}">
      <dgm:prSet phldrT="[Text]" custT="1"/>
      <dgm:spPr>
        <a:solidFill>
          <a:schemeClr val="tx2">
            <a:lumMod val="25000"/>
            <a:lumOff val="75000"/>
            <a:alpha val="50000"/>
          </a:schemeClr>
        </a:solidFill>
      </dgm:spPr>
      <dgm:t>
        <a:bodyPr/>
        <a:lstStyle/>
        <a:p>
          <a:r>
            <a:rPr lang="en-US" sz="1800" u="sng" dirty="0"/>
            <a:t>(most of) DATA SET A </a:t>
          </a:r>
          <a:br>
            <a:rPr lang="en-US" sz="1800" dirty="0"/>
          </a:br>
          <a:r>
            <a:rPr lang="en-US" sz="1800" dirty="0"/>
            <a:t>IDs 1000-1456</a:t>
          </a:r>
          <a:br>
            <a:rPr lang="en-US" sz="1800" dirty="0"/>
          </a:br>
          <a:r>
            <a:rPr lang="en-US" sz="1800" dirty="0"/>
            <a:t> (n=457 of 457) Demographics only</a:t>
          </a:r>
        </a:p>
      </dgm:t>
    </dgm:pt>
    <dgm:pt modelId="{4C14C7D0-B820-4B4B-B554-6B3AF319EDEB}" type="parTrans" cxnId="{02A20837-EDC6-43B3-9EB0-4E52EA9ACF86}">
      <dgm:prSet/>
      <dgm:spPr/>
      <dgm:t>
        <a:bodyPr/>
        <a:lstStyle/>
        <a:p>
          <a:endParaRPr lang="en-US"/>
        </a:p>
      </dgm:t>
    </dgm:pt>
    <dgm:pt modelId="{6F1AAFEB-0B04-453F-ADEC-E456485E5E28}" type="sibTrans" cxnId="{02A20837-EDC6-43B3-9EB0-4E52EA9ACF86}">
      <dgm:prSet/>
      <dgm:spPr/>
      <dgm:t>
        <a:bodyPr/>
        <a:lstStyle/>
        <a:p>
          <a:endParaRPr lang="en-US"/>
        </a:p>
      </dgm:t>
    </dgm:pt>
    <dgm:pt modelId="{0A6AA1E7-D1E5-4ABF-9938-606683431256}">
      <dgm:prSet phldrT="[Text]" custT="1"/>
      <dgm:spPr>
        <a:solidFill>
          <a:srgbClr val="7030A0">
            <a:alpha val="10196"/>
          </a:srgbClr>
        </a:solidFill>
      </dgm:spPr>
      <dgm:t>
        <a:bodyPr/>
        <a:lstStyle/>
        <a:p>
          <a:r>
            <a:rPr lang="en-US" sz="1800" u="sng" dirty="0"/>
            <a:t>(most of) DATA SET B  </a:t>
          </a:r>
          <a:br>
            <a:rPr lang="en-US" sz="1800" dirty="0"/>
          </a:br>
          <a:r>
            <a:rPr lang="en-US" sz="1800" dirty="0"/>
            <a:t>IDs 2001-2381</a:t>
          </a:r>
          <a:br>
            <a:rPr lang="en-US" sz="1800" dirty="0"/>
          </a:br>
          <a:r>
            <a:rPr lang="en-US" sz="1800" dirty="0"/>
            <a:t> (n=381 of 381)</a:t>
          </a:r>
          <a:br>
            <a:rPr lang="en-US" sz="1800" dirty="0"/>
          </a:br>
          <a:r>
            <a:rPr lang="en-US" sz="1800" dirty="0"/>
            <a:t>Outcomes only </a:t>
          </a:r>
          <a:br>
            <a:rPr lang="en-US" sz="1400" dirty="0"/>
          </a:br>
          <a:endParaRPr lang="en-US" sz="1400" dirty="0"/>
        </a:p>
      </dgm:t>
    </dgm:pt>
    <dgm:pt modelId="{C4A6A49E-BC8B-4125-9B3D-65ED40DB1C08}" type="parTrans" cxnId="{47608619-5A4B-4514-B1FA-896E7B3145A9}">
      <dgm:prSet/>
      <dgm:spPr/>
      <dgm:t>
        <a:bodyPr/>
        <a:lstStyle/>
        <a:p>
          <a:endParaRPr lang="en-US"/>
        </a:p>
      </dgm:t>
    </dgm:pt>
    <dgm:pt modelId="{FEB0EFB9-E538-4D3E-BC31-A223B8BAEAC7}" type="sibTrans" cxnId="{47608619-5A4B-4514-B1FA-896E7B3145A9}">
      <dgm:prSet/>
      <dgm:spPr/>
      <dgm:t>
        <a:bodyPr/>
        <a:lstStyle/>
        <a:p>
          <a:endParaRPr lang="en-US"/>
        </a:p>
      </dgm:t>
    </dgm:pt>
    <dgm:pt modelId="{4AE863A9-2D58-43A3-8FF9-2D34C6882257}" type="pres">
      <dgm:prSet presAssocID="{FEEE0D71-5194-4AC9-B3E2-92AF06080B82}" presName="compositeShape" presStyleCnt="0">
        <dgm:presLayoutVars>
          <dgm:chMax val="7"/>
          <dgm:dir/>
          <dgm:resizeHandles val="exact"/>
        </dgm:presLayoutVars>
      </dgm:prSet>
      <dgm:spPr/>
    </dgm:pt>
    <dgm:pt modelId="{262E48F3-E5B1-476C-B579-C30B3CB72939}" type="pres">
      <dgm:prSet presAssocID="{46DEC5F4-4E85-4E9E-8FE3-5FAC6FF6E8CD}" presName="circ1" presStyleLbl="vennNode1" presStyleIdx="0" presStyleCnt="2"/>
      <dgm:spPr/>
    </dgm:pt>
    <dgm:pt modelId="{04556F5F-5A4C-4784-8C51-234E9259FA53}" type="pres">
      <dgm:prSet presAssocID="{46DEC5F4-4E85-4E9E-8FE3-5FAC6FF6E8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36127DA-B19D-42E8-9ACF-0B26D62FE10A}" type="pres">
      <dgm:prSet presAssocID="{0A6AA1E7-D1E5-4ABF-9938-606683431256}" presName="circ2" presStyleLbl="vennNode1" presStyleIdx="1" presStyleCnt="2"/>
      <dgm:spPr/>
    </dgm:pt>
    <dgm:pt modelId="{6D01F4E9-A943-49CD-B399-3C8957D0B4FD}" type="pres">
      <dgm:prSet presAssocID="{0A6AA1E7-D1E5-4ABF-9938-60668343125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7608619-5A4B-4514-B1FA-896E7B3145A9}" srcId="{FEEE0D71-5194-4AC9-B3E2-92AF06080B82}" destId="{0A6AA1E7-D1E5-4ABF-9938-606683431256}" srcOrd="1" destOrd="0" parTransId="{C4A6A49E-BC8B-4125-9B3D-65ED40DB1C08}" sibTransId="{FEB0EFB9-E538-4D3E-BC31-A223B8BAEAC7}"/>
    <dgm:cxn modelId="{D8413C22-FF8D-4B19-8BA6-4D8521ECADEF}" type="presOf" srcId="{0A6AA1E7-D1E5-4ABF-9938-606683431256}" destId="{536127DA-B19D-42E8-9ACF-0B26D62FE10A}" srcOrd="0" destOrd="0" presId="urn:microsoft.com/office/officeart/2005/8/layout/venn1"/>
    <dgm:cxn modelId="{02A20837-EDC6-43B3-9EB0-4E52EA9ACF86}" srcId="{FEEE0D71-5194-4AC9-B3E2-92AF06080B82}" destId="{46DEC5F4-4E85-4E9E-8FE3-5FAC6FF6E8CD}" srcOrd="0" destOrd="0" parTransId="{4C14C7D0-B820-4B4B-B554-6B3AF319EDEB}" sibTransId="{6F1AAFEB-0B04-453F-ADEC-E456485E5E28}"/>
    <dgm:cxn modelId="{FD666680-CD87-424A-B5E5-666637E7FDEF}" type="presOf" srcId="{0A6AA1E7-D1E5-4ABF-9938-606683431256}" destId="{6D01F4E9-A943-49CD-B399-3C8957D0B4FD}" srcOrd="1" destOrd="0" presId="urn:microsoft.com/office/officeart/2005/8/layout/venn1"/>
    <dgm:cxn modelId="{6486BD80-484E-459E-8D47-F86CB37650CA}" type="presOf" srcId="{46DEC5F4-4E85-4E9E-8FE3-5FAC6FF6E8CD}" destId="{262E48F3-E5B1-476C-B579-C30B3CB72939}" srcOrd="0" destOrd="0" presId="urn:microsoft.com/office/officeart/2005/8/layout/venn1"/>
    <dgm:cxn modelId="{8FC913CA-8C67-4875-8322-F70BCB18D8B3}" type="presOf" srcId="{FEEE0D71-5194-4AC9-B3E2-92AF06080B82}" destId="{4AE863A9-2D58-43A3-8FF9-2D34C6882257}" srcOrd="0" destOrd="0" presId="urn:microsoft.com/office/officeart/2005/8/layout/venn1"/>
    <dgm:cxn modelId="{F345A0CC-9C18-4081-BCA2-6CEAF77DB478}" type="presOf" srcId="{46DEC5F4-4E85-4E9E-8FE3-5FAC6FF6E8CD}" destId="{04556F5F-5A4C-4784-8C51-234E9259FA53}" srcOrd="1" destOrd="0" presId="urn:microsoft.com/office/officeart/2005/8/layout/venn1"/>
    <dgm:cxn modelId="{646A62F1-5B45-4724-A9A3-F47E373F2147}" type="presParOf" srcId="{4AE863A9-2D58-43A3-8FF9-2D34C6882257}" destId="{262E48F3-E5B1-476C-B579-C30B3CB72939}" srcOrd="0" destOrd="0" presId="urn:microsoft.com/office/officeart/2005/8/layout/venn1"/>
    <dgm:cxn modelId="{E3459B46-2EE9-4C84-AF2C-9D592859C39E}" type="presParOf" srcId="{4AE863A9-2D58-43A3-8FF9-2D34C6882257}" destId="{04556F5F-5A4C-4784-8C51-234E9259FA53}" srcOrd="1" destOrd="0" presId="urn:microsoft.com/office/officeart/2005/8/layout/venn1"/>
    <dgm:cxn modelId="{C556C991-FB07-4C3A-ADBD-17383708707E}" type="presParOf" srcId="{4AE863A9-2D58-43A3-8FF9-2D34C6882257}" destId="{536127DA-B19D-42E8-9ACF-0B26D62FE10A}" srcOrd="2" destOrd="0" presId="urn:microsoft.com/office/officeart/2005/8/layout/venn1"/>
    <dgm:cxn modelId="{21E25A2D-B887-48B8-B3FB-CE14BD5D4B3F}" type="presParOf" srcId="{4AE863A9-2D58-43A3-8FF9-2D34C6882257}" destId="{6D01F4E9-A943-49CD-B399-3C8957D0B4FD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E48F3-E5B1-476C-B579-C30B3CB72939}">
      <dsp:nvSpPr>
        <dsp:cNvPr id="0" name=""/>
        <dsp:cNvSpPr/>
      </dsp:nvSpPr>
      <dsp:spPr>
        <a:xfrm>
          <a:off x="621087" y="10944"/>
          <a:ext cx="4001709" cy="4001709"/>
        </a:xfrm>
        <a:prstGeom prst="ellipse">
          <a:avLst/>
        </a:prstGeom>
        <a:solidFill>
          <a:schemeClr val="tx2">
            <a:lumMod val="25000"/>
            <a:lumOff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(most of) DATA SET A </a:t>
          </a:r>
          <a:br>
            <a:rPr lang="en-US" sz="1800" kern="1200" dirty="0"/>
          </a:br>
          <a:r>
            <a:rPr lang="en-US" sz="1800" kern="1200" dirty="0"/>
            <a:t>IDs 1000-1456</a:t>
          </a:r>
          <a:br>
            <a:rPr lang="en-US" sz="1800" kern="1200" dirty="0"/>
          </a:br>
          <a:r>
            <a:rPr lang="en-US" sz="1800" kern="1200" dirty="0"/>
            <a:t> (n=457 of 457) Demographics only</a:t>
          </a:r>
        </a:p>
      </dsp:txBody>
      <dsp:txXfrm>
        <a:off x="1179884" y="482831"/>
        <a:ext cx="2307292" cy="3057934"/>
      </dsp:txXfrm>
    </dsp:sp>
    <dsp:sp modelId="{536127DA-B19D-42E8-9ACF-0B26D62FE10A}">
      <dsp:nvSpPr>
        <dsp:cNvPr id="0" name=""/>
        <dsp:cNvSpPr/>
      </dsp:nvSpPr>
      <dsp:spPr>
        <a:xfrm>
          <a:off x="3505202" y="10944"/>
          <a:ext cx="4001709" cy="4001709"/>
        </a:xfrm>
        <a:prstGeom prst="ellipse">
          <a:avLst/>
        </a:prstGeom>
        <a:solidFill>
          <a:srgbClr val="7030A0">
            <a:alpha val="10196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(most of) DATA SET B  </a:t>
          </a:r>
          <a:br>
            <a:rPr lang="en-US" sz="1800" kern="1200" dirty="0"/>
          </a:br>
          <a:r>
            <a:rPr lang="en-US" sz="1800" kern="1200" dirty="0"/>
            <a:t>IDs 2001-2381</a:t>
          </a:r>
          <a:br>
            <a:rPr lang="en-US" sz="1800" kern="1200" dirty="0"/>
          </a:br>
          <a:r>
            <a:rPr lang="en-US" sz="1800" kern="1200" dirty="0"/>
            <a:t> (n=381 of 381)</a:t>
          </a:r>
          <a:br>
            <a:rPr lang="en-US" sz="1800" kern="1200" dirty="0"/>
          </a:br>
          <a:r>
            <a:rPr lang="en-US" sz="1800" kern="1200" dirty="0"/>
            <a:t>Outcomes only </a:t>
          </a:r>
          <a:br>
            <a:rPr lang="en-US" sz="1400" kern="1200" dirty="0"/>
          </a:br>
          <a:endParaRPr lang="en-US" sz="1400" kern="1200" dirty="0"/>
        </a:p>
      </dsp:txBody>
      <dsp:txXfrm>
        <a:off x="4640823" y="482831"/>
        <a:ext cx="2307292" cy="3057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06D37-0159-4466-9C98-4C1D56A5723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3E9D7-7C42-42C9-B073-01B263B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8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9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Merge Queries (i.e., tables “Data set A” and “Data set B”) as New query (to be renamed “Contiguous”).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Merge because you are adding column “</a:t>
            </a:r>
            <a:r>
              <a:rPr lang="en-US" dirty="0" err="1"/>
              <a:t>increased_contribution</a:t>
            </a:r>
            <a:r>
              <a:rPr lang="en-US" dirty="0"/>
              <a:t>” from Data set B to the columns of Data set 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Select tables &amp; common key between tables.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Select join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Inner = </a:t>
            </a:r>
            <a:r>
              <a:rPr lang="en-US"/>
              <a:t>Analytic sample</a:t>
            </a:r>
            <a:endParaRPr lang="en-US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373 rows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Demographics (condition, income) from Dataset A for IDs 1457-2000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Outcomes from Dataset B for IDs 1457-2000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26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099F8-6DB4-C8C3-A0F7-3DC773DF0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3E8BC0-FAF2-8F5D-5D2E-738AF13A0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1312BE-FC23-DB77-9B94-60554E650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Merge Queries (i.e., tables “Data set A” and “Data set B”) as New query (to be renamed “Contiguous”).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Merge because you are adding column “</a:t>
            </a:r>
            <a:r>
              <a:rPr lang="en-US" dirty="0" err="1"/>
              <a:t>increased_contribution</a:t>
            </a:r>
            <a:r>
              <a:rPr lang="en-US" dirty="0"/>
              <a:t>” from Data set B to the columns of Data set 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Select tables &amp; common key between tables.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Select join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Left Outer (all of blue circle)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1001 rows = 457 + 544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Demographics (condition, income) from Dataset A for IDs 1000-2000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Null outcomes for IDs 1000-1456 without outcomes in Dataset B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Outcomes from Dataset B for IDs 1457-2000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Right Outer (all of purple circle)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754 rows = 373 + 381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Demographics (condition, income) from Dataset A and outcomes from Dataset B for IDs 1457-2000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Outcomes from Dataset B for IDs 2001-2381 without demographics from Dataset 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Inner (convex)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373 rows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Demographics (condition, income) from Dataset A for IDs 1457-2000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Outcomes from Dataset B for IDs 1457-2000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Left Anti (c-shape)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630 rows = 457 + 171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Demographics (condition, income) from Dataset A for IDs 1000-2000 without outcomes from Dataset B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Right Anti (c-shape)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381 rows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 Outcomes from Dataset B for IDs 2001-2381 without demographics from Dataset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25E13-701C-A117-B945-FE52747A6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Expand the added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8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Sign in to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repository.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 the repository.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a README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Choose a 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8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4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Checkout a project from a Version Control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Clone a project from a Git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the URL for the repository you just created in GitHub.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6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task files to local repository (i.e., the relevant folder created in My Documents folder).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Git window, select changes to Commit (or save).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Describe changes, Commit changes, and Push changes to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6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7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PowerBI</a:t>
            </a:r>
            <a:r>
              <a:rPr lang="en-US" dirty="0"/>
              <a:t>: Get data from other 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GitHub: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Enter username for Owner and Repository Name.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Sign in.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Authorize.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Connect.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52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 data sets, or “queries”.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2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8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9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EBC6-BD5A-74A4-D837-F6989D53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7" y="4115941"/>
            <a:ext cx="8657450" cy="1124073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F8B68-8331-7775-5830-28FA3B95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7" y="5362074"/>
            <a:ext cx="8657450" cy="681942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13537-AAA0-0181-596E-67A32C81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082" r="-1" b="14281"/>
          <a:stretch>
            <a:fillRect/>
          </a:stretch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1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50E12-A6A3-3A84-CD82-0B6545999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73"/>
            <a:ext cx="12192000" cy="681065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1EE21F-F0E4-77EB-F9BC-D0D67A0CCF89}"/>
              </a:ext>
            </a:extLst>
          </p:cNvPr>
          <p:cNvSpPr/>
          <p:nvPr/>
        </p:nvSpPr>
        <p:spPr>
          <a:xfrm>
            <a:off x="7174078" y="1226011"/>
            <a:ext cx="931697" cy="926639"/>
          </a:xfrm>
          <a:prstGeom prst="roundRect">
            <a:avLst>
              <a:gd name="adj" fmla="val 9370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E6CDD-449C-79CC-1C54-129B74AD7AD9}"/>
              </a:ext>
            </a:extLst>
          </p:cNvPr>
          <p:cNvGrpSpPr/>
          <p:nvPr/>
        </p:nvGrpSpPr>
        <p:grpSpPr>
          <a:xfrm>
            <a:off x="4609658" y="2402370"/>
            <a:ext cx="6496957" cy="6306430"/>
            <a:chOff x="4219133" y="2402370"/>
            <a:chExt cx="6496957" cy="63064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917392-2F52-5E30-A1B5-B269B20F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9133" y="2402370"/>
              <a:ext cx="6496957" cy="630643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046E04E-C1AB-BD1D-8B79-D0DC8E2EE822}"/>
                </a:ext>
              </a:extLst>
            </p:cNvPr>
            <p:cNvSpPr/>
            <p:nvPr/>
          </p:nvSpPr>
          <p:spPr>
            <a:xfrm>
              <a:off x="6364453" y="3597963"/>
              <a:ext cx="3874922" cy="231088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14C7BC-F790-8858-2B20-C18E955B15E5}"/>
              </a:ext>
            </a:extLst>
          </p:cNvPr>
          <p:cNvGrpSpPr/>
          <p:nvPr/>
        </p:nvGrpSpPr>
        <p:grpSpPr>
          <a:xfrm>
            <a:off x="5348697" y="4402899"/>
            <a:ext cx="6687483" cy="2305372"/>
            <a:chOff x="5314496" y="4313506"/>
            <a:chExt cx="6687483" cy="23053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01D97-7538-6388-414D-A19BDA82F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4496" y="4313506"/>
              <a:ext cx="6687483" cy="2305372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A05E1-E351-EDBF-ECC4-0AF3A7A0A6BE}"/>
                </a:ext>
              </a:extLst>
            </p:cNvPr>
            <p:cNvSpPr/>
            <p:nvPr/>
          </p:nvSpPr>
          <p:spPr>
            <a:xfrm>
              <a:off x="5629275" y="5076772"/>
              <a:ext cx="3809999" cy="247703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A399F6A-A4A7-DD62-8CF7-04CC4868BD9C}"/>
                </a:ext>
              </a:extLst>
            </p:cNvPr>
            <p:cNvSpPr/>
            <p:nvPr/>
          </p:nvSpPr>
          <p:spPr>
            <a:xfrm>
              <a:off x="5629274" y="5555145"/>
              <a:ext cx="3809999" cy="247703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91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D6FFC-D870-D219-00D2-A3A8BD923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D6B042-FDFF-A271-4FBA-DE497CA2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Load, Clean, Transform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7BEB0B-99C9-8A5E-D798-9FA783CF3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003797C-41FD-5131-0E31-7B740E5B9216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20F2F5-5C74-85BC-FE12-86B6E6A41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BE00A1-68F7-6EDD-844C-93521EBBB071}"/>
                </a:ext>
              </a:extLst>
            </p:cNvPr>
            <p:cNvSpPr/>
            <p:nvPr/>
          </p:nvSpPr>
          <p:spPr>
            <a:xfrm>
              <a:off x="497054" y="845012"/>
              <a:ext cx="411480" cy="54864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D4B014-FB1C-9003-42A1-6389520268D8}"/>
                </a:ext>
              </a:extLst>
            </p:cNvPr>
            <p:cNvSpPr/>
            <p:nvPr/>
          </p:nvSpPr>
          <p:spPr>
            <a:xfrm>
              <a:off x="506578" y="1543050"/>
              <a:ext cx="1188871" cy="37419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19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DAE158A-A207-538C-9516-1505265C5F43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0D001AB-555C-2E71-3CB1-3AB5E8525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7FCC2A7-2744-63F5-E8FD-D055D2E6BB5D}"/>
                </a:ext>
              </a:extLst>
            </p:cNvPr>
            <p:cNvSpPr/>
            <p:nvPr/>
          </p:nvSpPr>
          <p:spPr>
            <a:xfrm>
              <a:off x="468479" y="619125"/>
              <a:ext cx="457200" cy="20955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07044D4-FF87-95FA-01A3-E7378F529E7D}"/>
                </a:ext>
              </a:extLst>
            </p:cNvPr>
            <p:cNvSpPr/>
            <p:nvPr/>
          </p:nvSpPr>
          <p:spPr>
            <a:xfrm>
              <a:off x="5781675" y="838200"/>
              <a:ext cx="382754" cy="57150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3497D4C-BA0F-BC27-8C2D-AC015561212C}"/>
                </a:ext>
              </a:extLst>
            </p:cNvPr>
            <p:cNvSpPr/>
            <p:nvPr/>
          </p:nvSpPr>
          <p:spPr>
            <a:xfrm>
              <a:off x="5800724" y="2114550"/>
              <a:ext cx="1463040" cy="20955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7654646-2F41-0473-E119-BAD40B65331F}"/>
                </a:ext>
              </a:extLst>
            </p:cNvPr>
            <p:cNvSpPr/>
            <p:nvPr/>
          </p:nvSpPr>
          <p:spPr>
            <a:xfrm>
              <a:off x="10239375" y="3390900"/>
              <a:ext cx="1737360" cy="182880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B03351-6D31-2464-CA66-BCF85386CFE6}"/>
                </a:ext>
              </a:extLst>
            </p:cNvPr>
            <p:cNvSpPr txBox="1"/>
            <p:nvPr/>
          </p:nvSpPr>
          <p:spPr>
            <a:xfrm>
              <a:off x="5772150" y="3390900"/>
              <a:ext cx="3739106" cy="646331"/>
            </a:xfrm>
            <a:prstGeom prst="callout2">
              <a:avLst>
                <a:gd name="adj1" fmla="val 50729"/>
                <a:gd name="adj2" fmla="val 100549"/>
                <a:gd name="adj3" fmla="val 49697"/>
                <a:gd name="adj4" fmla="val 113091"/>
                <a:gd name="adj5" fmla="val 13467"/>
                <a:gd name="adj6" fmla="val 119132"/>
              </a:avLst>
            </a:prstGeom>
            <a:noFill/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Every other row was null or empty.</a:t>
              </a:r>
            </a:p>
            <a:p>
              <a:r>
                <a:rPr lang="en-US" b="1" dirty="0">
                  <a:solidFill>
                    <a:srgbClr val="FFC000"/>
                  </a:solidFill>
                </a:rPr>
                <a:t>Remove blank rows.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31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111110-A25B-9F9F-2D98-F3F2F725EE57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F40193A-CC67-EA79-CB97-C78939B62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4271440-4265-E06E-A4D3-5297DCDE0634}"/>
                </a:ext>
              </a:extLst>
            </p:cNvPr>
            <p:cNvSpPr/>
            <p:nvPr/>
          </p:nvSpPr>
          <p:spPr>
            <a:xfrm>
              <a:off x="944729" y="619125"/>
              <a:ext cx="636422" cy="20955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5D6061C-8C5B-EA6C-165F-63163BBD7C12}"/>
                </a:ext>
              </a:extLst>
            </p:cNvPr>
            <p:cNvSpPr/>
            <p:nvPr/>
          </p:nvSpPr>
          <p:spPr>
            <a:xfrm>
              <a:off x="3859379" y="838200"/>
              <a:ext cx="141121" cy="219456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D57BFEC-1416-72CA-0BFD-B6D64668A75B}"/>
                </a:ext>
              </a:extLst>
            </p:cNvPr>
            <p:cNvSpPr/>
            <p:nvPr/>
          </p:nvSpPr>
          <p:spPr>
            <a:xfrm>
              <a:off x="3087854" y="1209674"/>
              <a:ext cx="1084096" cy="219456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88E3ABF-4275-CD98-0F13-B9C298694E53}"/>
                </a:ext>
              </a:extLst>
            </p:cNvPr>
            <p:cNvSpPr/>
            <p:nvPr/>
          </p:nvSpPr>
          <p:spPr>
            <a:xfrm>
              <a:off x="10239375" y="3552825"/>
              <a:ext cx="1737360" cy="182880"/>
            </a:xfrm>
            <a:prstGeom prst="roundRect">
              <a:avLst/>
            </a:prstGeom>
            <a:solidFill>
              <a:srgbClr val="FFC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82F325-9433-6067-5E4E-008651D4EDB6}"/>
                </a:ext>
              </a:extLst>
            </p:cNvPr>
            <p:cNvSpPr txBox="1"/>
            <p:nvPr/>
          </p:nvSpPr>
          <p:spPr>
            <a:xfrm>
              <a:off x="5457826" y="3533775"/>
              <a:ext cx="3996280" cy="923330"/>
            </a:xfrm>
            <a:prstGeom prst="callout2">
              <a:avLst>
                <a:gd name="adj1" fmla="val 50729"/>
                <a:gd name="adj2" fmla="val 100549"/>
                <a:gd name="adj3" fmla="val 49697"/>
                <a:gd name="adj4" fmla="val 113091"/>
                <a:gd name="adj5" fmla="val 13467"/>
                <a:gd name="adj6" fmla="val 119132"/>
              </a:avLst>
            </a:prstGeom>
            <a:noFill/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Data Type: Whole number</a:t>
              </a:r>
            </a:p>
            <a:p>
              <a:r>
                <a:rPr lang="en-US" b="1" dirty="0">
                  <a:solidFill>
                    <a:srgbClr val="FFC000"/>
                  </a:solidFill>
                </a:rPr>
                <a:t>but categories were “1” and “closed”.</a:t>
              </a:r>
            </a:p>
            <a:p>
              <a:r>
                <a:rPr lang="en-US" b="1" dirty="0">
                  <a:solidFill>
                    <a:srgbClr val="FFC000"/>
                  </a:solidFill>
                </a:rPr>
                <a:t>Replace errors with “0”.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26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49495EF-183F-B0D8-F478-C1F2D0E30454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6C3232-6E34-8845-49DD-4606300F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3801F05-C94C-FF05-5FC4-586C0A50273F}"/>
                </a:ext>
              </a:extLst>
            </p:cNvPr>
            <p:cNvSpPr/>
            <p:nvPr/>
          </p:nvSpPr>
          <p:spPr>
            <a:xfrm>
              <a:off x="458954" y="619125"/>
              <a:ext cx="457200" cy="20955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4E2AD7A-7ED8-B16E-8AA5-F5F080A87EFB}"/>
                </a:ext>
              </a:extLst>
            </p:cNvPr>
            <p:cNvSpPr/>
            <p:nvPr/>
          </p:nvSpPr>
          <p:spPr>
            <a:xfrm>
              <a:off x="9498179" y="838200"/>
              <a:ext cx="141121" cy="219456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9791F71-D3B7-15C7-D363-6E0A4149A220}"/>
                </a:ext>
              </a:extLst>
            </p:cNvPr>
            <p:cNvSpPr/>
            <p:nvPr/>
          </p:nvSpPr>
          <p:spPr>
            <a:xfrm>
              <a:off x="8717129" y="1219199"/>
              <a:ext cx="1407946" cy="200025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04231E-3C92-F663-D923-A55459D4D2F2}"/>
              </a:ext>
            </a:extLst>
          </p:cNvPr>
          <p:cNvGrpSpPr/>
          <p:nvPr/>
        </p:nvGrpSpPr>
        <p:grpSpPr>
          <a:xfrm>
            <a:off x="3938962" y="1723597"/>
            <a:ext cx="5482140" cy="5029200"/>
            <a:chOff x="3518393" y="1723597"/>
            <a:chExt cx="5482140" cy="5029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902C320-384A-B534-A4B3-3D1633FBD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8393" y="1723597"/>
              <a:ext cx="5482140" cy="502920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7AF3CE-854A-2EF8-1F03-511CE60A1B20}"/>
                </a:ext>
              </a:extLst>
            </p:cNvPr>
            <p:cNvSpPr/>
            <p:nvPr/>
          </p:nvSpPr>
          <p:spPr>
            <a:xfrm>
              <a:off x="3745079" y="2514599"/>
              <a:ext cx="1827046" cy="200026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8E940A4-7B2B-B22C-2661-40CFC25DF4A9}"/>
                </a:ext>
              </a:extLst>
            </p:cNvPr>
            <p:cNvSpPr/>
            <p:nvPr/>
          </p:nvSpPr>
          <p:spPr>
            <a:xfrm>
              <a:off x="3745079" y="3966734"/>
              <a:ext cx="1827046" cy="200026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7D3E15F-CB1F-F3B0-32AC-A786BC0B3677}"/>
                </a:ext>
              </a:extLst>
            </p:cNvPr>
            <p:cNvSpPr/>
            <p:nvPr/>
          </p:nvSpPr>
          <p:spPr>
            <a:xfrm>
              <a:off x="3745079" y="5509357"/>
              <a:ext cx="2531896" cy="200026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D1F4121-60A6-C47B-A263-EF6CFB2C057F}"/>
                </a:ext>
              </a:extLst>
            </p:cNvPr>
            <p:cNvSpPr/>
            <p:nvPr/>
          </p:nvSpPr>
          <p:spPr>
            <a:xfrm>
              <a:off x="3745079" y="2791253"/>
              <a:ext cx="569746" cy="1009222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B33147E-0031-AA1C-2E45-424BFF926943}"/>
                </a:ext>
              </a:extLst>
            </p:cNvPr>
            <p:cNvSpPr/>
            <p:nvPr/>
          </p:nvSpPr>
          <p:spPr>
            <a:xfrm>
              <a:off x="3745079" y="4247722"/>
              <a:ext cx="569746" cy="995363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5653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6EE5D-8845-DB2C-4BA2-4E922A626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1C9A6A8-545E-D34B-71D6-B9CBFDB0C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892127"/>
              </p:ext>
            </p:extLst>
          </p:nvPr>
        </p:nvGraphicFramePr>
        <p:xfrm>
          <a:off x="-488949" y="558915"/>
          <a:ext cx="8128000" cy="4023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llout: Line with Accent Bar 3">
            <a:extLst>
              <a:ext uri="{FF2B5EF4-FFF2-40B4-BE49-F238E27FC236}">
                <a16:creationId xmlns:a16="http://schemas.microsoft.com/office/drawing/2014/main" id="{F3A344F9-D169-40CC-6F27-D2949CDCBCD1}"/>
              </a:ext>
            </a:extLst>
          </p:cNvPr>
          <p:cNvSpPr/>
          <p:nvPr/>
        </p:nvSpPr>
        <p:spPr>
          <a:xfrm>
            <a:off x="7010401" y="139813"/>
            <a:ext cx="4238624" cy="1346087"/>
          </a:xfrm>
          <a:prstGeom prst="accentCallout1">
            <a:avLst>
              <a:gd name="adj1" fmla="val 46850"/>
              <a:gd name="adj2" fmla="val -291"/>
              <a:gd name="adj3" fmla="val 113352"/>
              <a:gd name="adj4" fmla="val -804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IDs 1457-2000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Just demographics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(n=171 of 544)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Both demographics AND outcomes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(n=373 of 544)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D71FFA-0AA5-0A9C-FEC2-4F6E6D947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51327"/>
              </p:ext>
            </p:extLst>
          </p:nvPr>
        </p:nvGraphicFramePr>
        <p:xfrm>
          <a:off x="1228725" y="4658713"/>
          <a:ext cx="9734551" cy="2199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8799329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576370345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77891917"/>
                    </a:ext>
                  </a:extLst>
                </a:gridCol>
                <a:gridCol w="2905126">
                  <a:extLst>
                    <a:ext uri="{9D8B030D-6E8A-4147-A177-3AD203B41FA5}">
                      <a16:colId xmlns:a16="http://schemas.microsoft.com/office/drawing/2014/main" val="2006890201"/>
                    </a:ext>
                  </a:extLst>
                </a:gridCol>
              </a:tblGrid>
              <a:tr h="26692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set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set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362135"/>
                  </a:ext>
                </a:extLst>
              </a:tr>
              <a:tr h="320957">
                <a:tc>
                  <a:txBody>
                    <a:bodyPr/>
                    <a:lstStyle/>
                    <a:p>
                      <a:r>
                        <a:rPr lang="en-US" sz="1400" dirty="0"/>
                        <a:t>IDs 1000-1456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(457 possible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457 rows* with only Demographics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30273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r>
                        <a:rPr lang="en-US" sz="1400" dirty="0"/>
                        <a:t>IDs 1457-2000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(544 possible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171 rows* with only Demographics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373 rows with Demographics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373 rows with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7112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sz="1400" dirty="0"/>
                        <a:t>IDs 2001-2381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(381 possible rows)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381 rows with only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67543"/>
                  </a:ext>
                </a:extLst>
              </a:tr>
              <a:tr h="4607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1001 total</a:t>
                      </a:r>
                    </a:p>
                    <a:p>
                      <a:r>
                        <a:rPr lang="en-US" sz="1400" dirty="0"/>
                        <a:t>*reverse engineered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754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9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711F3C8-CABD-907B-F762-838DA12FF4EC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16846A4-E37E-D684-33E9-7691E8EAAA5D}"/>
                </a:ext>
              </a:extLst>
            </p:cNvPr>
            <p:cNvGrpSpPr/>
            <p:nvPr/>
          </p:nvGrpSpPr>
          <p:grpSpPr>
            <a:xfrm>
              <a:off x="0" y="381000"/>
              <a:ext cx="12192000" cy="6096000"/>
              <a:chOff x="0" y="381000"/>
              <a:chExt cx="12192000" cy="6096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1BAED5C-405D-A91F-7A9C-E01F798F2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81000"/>
                <a:ext cx="12192000" cy="6096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BF908C6-D1FE-9306-F4F9-A4FAEB88AFEC}"/>
                  </a:ext>
                </a:extLst>
              </p:cNvPr>
              <p:cNvSpPr/>
              <p:nvPr/>
            </p:nvSpPr>
            <p:spPr>
              <a:xfrm>
                <a:off x="6774029" y="1914525"/>
                <a:ext cx="141121" cy="182880"/>
              </a:xfrm>
              <a:prstGeom prst="roundRect">
                <a:avLst>
                  <a:gd name="adj" fmla="val 9370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6A854AFC-629A-6104-6678-4D885C742D79}"/>
                  </a:ext>
                </a:extLst>
              </p:cNvPr>
              <p:cNvSpPr/>
              <p:nvPr/>
            </p:nvSpPr>
            <p:spPr>
              <a:xfrm>
                <a:off x="4364204" y="2886075"/>
                <a:ext cx="1217446" cy="180975"/>
              </a:xfrm>
              <a:prstGeom prst="roundRect">
                <a:avLst>
                  <a:gd name="adj" fmla="val 9370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DC7132A-053A-9892-77B0-0629102F9B9D}"/>
                  </a:ext>
                </a:extLst>
              </p:cNvPr>
              <p:cNvSpPr/>
              <p:nvPr/>
            </p:nvSpPr>
            <p:spPr>
              <a:xfrm>
                <a:off x="5697704" y="3781425"/>
                <a:ext cx="474496" cy="190500"/>
              </a:xfrm>
              <a:prstGeom prst="roundRect">
                <a:avLst>
                  <a:gd name="adj" fmla="val 9370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031CE72-3050-B623-CF35-8467FE589386}"/>
                </a:ext>
              </a:extLst>
            </p:cNvPr>
            <p:cNvSpPr/>
            <p:nvPr/>
          </p:nvSpPr>
          <p:spPr>
            <a:xfrm>
              <a:off x="4293643" y="3429000"/>
              <a:ext cx="2364332" cy="19050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980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884149-B247-1597-BB9F-F0EFE8F4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15E32C-5DB4-3C4B-6369-3C5776A26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30CFE-E4FF-43C7-90BF-54AABC3A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8447" y="0"/>
            <a:ext cx="52660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918EA08-F7D2-4D19-9224-994CE251A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21" y="-1"/>
            <a:ext cx="8755258" cy="6858000"/>
          </a:xfrm>
          <a:custGeom>
            <a:avLst/>
            <a:gdLst>
              <a:gd name="connsiteX0" fmla="*/ 0 w 8755258"/>
              <a:gd name="connsiteY0" fmla="*/ 0 h 6858000"/>
              <a:gd name="connsiteX1" fmla="*/ 5326258 w 8755258"/>
              <a:gd name="connsiteY1" fmla="*/ 0 h 6858000"/>
              <a:gd name="connsiteX2" fmla="*/ 5411299 w 8755258"/>
              <a:gd name="connsiteY2" fmla="*/ 0 h 6858000"/>
              <a:gd name="connsiteX3" fmla="*/ 5411299 w 8755258"/>
              <a:gd name="connsiteY3" fmla="*/ 2150 h 6858000"/>
              <a:gd name="connsiteX4" fmla="*/ 5502714 w 8755258"/>
              <a:gd name="connsiteY4" fmla="*/ 4462 h 6858000"/>
              <a:gd name="connsiteX5" fmla="*/ 8755258 w 8755258"/>
              <a:gd name="connsiteY5" fmla="*/ 3429000 h 6858000"/>
              <a:gd name="connsiteX6" fmla="*/ 5502714 w 8755258"/>
              <a:gd name="connsiteY6" fmla="*/ 6853538 h 6858000"/>
              <a:gd name="connsiteX7" fmla="*/ 5411299 w 8755258"/>
              <a:gd name="connsiteY7" fmla="*/ 6855850 h 6858000"/>
              <a:gd name="connsiteX8" fmla="*/ 5411299 w 8755258"/>
              <a:gd name="connsiteY8" fmla="*/ 6857987 h 6858000"/>
              <a:gd name="connsiteX9" fmla="*/ 5326772 w 8755258"/>
              <a:gd name="connsiteY9" fmla="*/ 6857987 h 6858000"/>
              <a:gd name="connsiteX10" fmla="*/ 5326258 w 8755258"/>
              <a:gd name="connsiteY10" fmla="*/ 6858000 h 6858000"/>
              <a:gd name="connsiteX11" fmla="*/ 5325745 w 8755258"/>
              <a:gd name="connsiteY11" fmla="*/ 6857987 h 6858000"/>
              <a:gd name="connsiteX12" fmla="*/ 0 w 8755258"/>
              <a:gd name="connsiteY12" fmla="*/ 68579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55258" h="6858000">
                <a:moveTo>
                  <a:pt x="0" y="0"/>
                </a:moveTo>
                <a:lnTo>
                  <a:pt x="5326258" y="0"/>
                </a:lnTo>
                <a:lnTo>
                  <a:pt x="5411299" y="0"/>
                </a:lnTo>
                <a:lnTo>
                  <a:pt x="5411299" y="2150"/>
                </a:lnTo>
                <a:lnTo>
                  <a:pt x="5502714" y="4462"/>
                </a:lnTo>
                <a:cubicBezTo>
                  <a:pt x="7314494" y="96301"/>
                  <a:pt x="8755258" y="1594397"/>
                  <a:pt x="8755258" y="3429000"/>
                </a:cubicBezTo>
                <a:cubicBezTo>
                  <a:pt x="8755258" y="5263603"/>
                  <a:pt x="7314494" y="6761699"/>
                  <a:pt x="5502714" y="6853538"/>
                </a:cubicBezTo>
                <a:lnTo>
                  <a:pt x="5411299" y="6855850"/>
                </a:lnTo>
                <a:lnTo>
                  <a:pt x="5411299" y="6857987"/>
                </a:lnTo>
                <a:lnTo>
                  <a:pt x="5326772" y="6857987"/>
                </a:lnTo>
                <a:lnTo>
                  <a:pt x="5326258" y="6858000"/>
                </a:lnTo>
                <a:lnTo>
                  <a:pt x="5325745" y="6857987"/>
                </a:lnTo>
                <a:lnTo>
                  <a:pt x="0" y="685798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B0098-64CB-4CA2-913F-B6361A64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-1"/>
            <a:ext cx="3458738" cy="3428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058BB3D-7B21-46A3-B0D6-AB9D1578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58139" y="-22647"/>
            <a:ext cx="3428989" cy="347428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3434976"/>
            <a:ext cx="3456507" cy="3428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55F008-418D-4A3D-9F43-E50DF4BA7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3429002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3A964CF-9B08-4310-A326-19181F907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5139536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 descr="A cartoon character in a cat garment&#10;&#10;AI-generated content may be incorrect.">
            <a:extLst>
              <a:ext uri="{FF2B5EF4-FFF2-40B4-BE49-F238E27FC236}">
                <a16:creationId xmlns:a16="http://schemas.microsoft.com/office/drawing/2014/main" id="{46619CE6-30EA-9FE2-F589-1FFA67873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4" t="15346" r="11145" b="25247"/>
          <a:stretch>
            <a:fillRect/>
          </a:stretch>
        </p:blipFill>
        <p:spPr>
          <a:xfrm>
            <a:off x="274321" y="2514600"/>
            <a:ext cx="241992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100F4A-92E9-5C6C-976F-58E50B4368BD}"/>
              </a:ext>
            </a:extLst>
          </p:cNvPr>
          <p:cNvGrpSpPr/>
          <p:nvPr/>
        </p:nvGrpSpPr>
        <p:grpSpPr>
          <a:xfrm>
            <a:off x="0" y="0"/>
            <a:ext cx="12192000" cy="3939051"/>
            <a:chOff x="0" y="1459474"/>
            <a:chExt cx="12192000" cy="39390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391BB6A-3DDE-47AD-5D01-E315A85F7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59474"/>
              <a:ext cx="12192000" cy="39390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D84F547-7650-4EDF-DD9B-B55347A8C236}"/>
                </a:ext>
              </a:extLst>
            </p:cNvPr>
            <p:cNvSpPr/>
            <p:nvPr/>
          </p:nvSpPr>
          <p:spPr>
            <a:xfrm>
              <a:off x="755375" y="1804946"/>
              <a:ext cx="1005840" cy="318053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6C091DC-0940-FAAD-119B-9F732943E637}"/>
                </a:ext>
              </a:extLst>
            </p:cNvPr>
            <p:cNvSpPr/>
            <p:nvPr/>
          </p:nvSpPr>
          <p:spPr>
            <a:xfrm>
              <a:off x="9377015" y="2250219"/>
              <a:ext cx="548640" cy="2286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87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B72241-8D7D-A862-FE35-642618631E57}"/>
              </a:ext>
            </a:extLst>
          </p:cNvPr>
          <p:cNvGrpSpPr/>
          <p:nvPr/>
        </p:nvGrpSpPr>
        <p:grpSpPr>
          <a:xfrm>
            <a:off x="3268919" y="0"/>
            <a:ext cx="5654161" cy="6858000"/>
            <a:chOff x="3268919" y="0"/>
            <a:chExt cx="56541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EEF9FE-674A-71EB-25B3-9AC1F057B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8919" y="0"/>
              <a:ext cx="5654161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5F78B0B-5A3E-9CCC-DCE2-3FEC9298AC54}"/>
                </a:ext>
              </a:extLst>
            </p:cNvPr>
            <p:cNvSpPr/>
            <p:nvPr/>
          </p:nvSpPr>
          <p:spPr>
            <a:xfrm>
              <a:off x="5010503" y="1207417"/>
              <a:ext cx="1444618" cy="25019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395955-B890-A7DC-32BE-9C99DC2EE5BD}"/>
                </a:ext>
              </a:extLst>
            </p:cNvPr>
            <p:cNvSpPr/>
            <p:nvPr/>
          </p:nvSpPr>
          <p:spPr>
            <a:xfrm>
              <a:off x="3268919" y="3867625"/>
              <a:ext cx="1371600" cy="18288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718764-D21E-3617-56AE-27E2881EBA77}"/>
                </a:ext>
              </a:extLst>
            </p:cNvPr>
            <p:cNvSpPr/>
            <p:nvPr/>
          </p:nvSpPr>
          <p:spPr>
            <a:xfrm>
              <a:off x="3305131" y="5223849"/>
              <a:ext cx="1143000" cy="25756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43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F30CFE-E4FF-43C7-90BF-54AABC3A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8447" y="0"/>
            <a:ext cx="52660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918EA08-F7D2-4D19-9224-994CE251A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21" y="-1"/>
            <a:ext cx="8755258" cy="6858000"/>
          </a:xfrm>
          <a:custGeom>
            <a:avLst/>
            <a:gdLst>
              <a:gd name="connsiteX0" fmla="*/ 0 w 8755258"/>
              <a:gd name="connsiteY0" fmla="*/ 0 h 6858000"/>
              <a:gd name="connsiteX1" fmla="*/ 5326258 w 8755258"/>
              <a:gd name="connsiteY1" fmla="*/ 0 h 6858000"/>
              <a:gd name="connsiteX2" fmla="*/ 5411299 w 8755258"/>
              <a:gd name="connsiteY2" fmla="*/ 0 h 6858000"/>
              <a:gd name="connsiteX3" fmla="*/ 5411299 w 8755258"/>
              <a:gd name="connsiteY3" fmla="*/ 2150 h 6858000"/>
              <a:gd name="connsiteX4" fmla="*/ 5502714 w 8755258"/>
              <a:gd name="connsiteY4" fmla="*/ 4462 h 6858000"/>
              <a:gd name="connsiteX5" fmla="*/ 8755258 w 8755258"/>
              <a:gd name="connsiteY5" fmla="*/ 3429000 h 6858000"/>
              <a:gd name="connsiteX6" fmla="*/ 5502714 w 8755258"/>
              <a:gd name="connsiteY6" fmla="*/ 6853538 h 6858000"/>
              <a:gd name="connsiteX7" fmla="*/ 5411299 w 8755258"/>
              <a:gd name="connsiteY7" fmla="*/ 6855850 h 6858000"/>
              <a:gd name="connsiteX8" fmla="*/ 5411299 w 8755258"/>
              <a:gd name="connsiteY8" fmla="*/ 6857987 h 6858000"/>
              <a:gd name="connsiteX9" fmla="*/ 5326772 w 8755258"/>
              <a:gd name="connsiteY9" fmla="*/ 6857987 h 6858000"/>
              <a:gd name="connsiteX10" fmla="*/ 5326258 w 8755258"/>
              <a:gd name="connsiteY10" fmla="*/ 6858000 h 6858000"/>
              <a:gd name="connsiteX11" fmla="*/ 5325745 w 8755258"/>
              <a:gd name="connsiteY11" fmla="*/ 6857987 h 6858000"/>
              <a:gd name="connsiteX12" fmla="*/ 0 w 8755258"/>
              <a:gd name="connsiteY12" fmla="*/ 68579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55258" h="6858000">
                <a:moveTo>
                  <a:pt x="0" y="0"/>
                </a:moveTo>
                <a:lnTo>
                  <a:pt x="5326258" y="0"/>
                </a:lnTo>
                <a:lnTo>
                  <a:pt x="5411299" y="0"/>
                </a:lnTo>
                <a:lnTo>
                  <a:pt x="5411299" y="2150"/>
                </a:lnTo>
                <a:lnTo>
                  <a:pt x="5502714" y="4462"/>
                </a:lnTo>
                <a:cubicBezTo>
                  <a:pt x="7314494" y="96301"/>
                  <a:pt x="8755258" y="1594397"/>
                  <a:pt x="8755258" y="3429000"/>
                </a:cubicBezTo>
                <a:cubicBezTo>
                  <a:pt x="8755258" y="5263603"/>
                  <a:pt x="7314494" y="6761699"/>
                  <a:pt x="5502714" y="6853538"/>
                </a:cubicBezTo>
                <a:lnTo>
                  <a:pt x="5411299" y="6855850"/>
                </a:lnTo>
                <a:lnTo>
                  <a:pt x="5411299" y="6857987"/>
                </a:lnTo>
                <a:lnTo>
                  <a:pt x="5326772" y="6857987"/>
                </a:lnTo>
                <a:lnTo>
                  <a:pt x="5326258" y="6858000"/>
                </a:lnTo>
                <a:lnTo>
                  <a:pt x="5325745" y="6857987"/>
                </a:lnTo>
                <a:lnTo>
                  <a:pt x="0" y="685798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7B0098-64CB-4CA2-913F-B6361A64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-1"/>
            <a:ext cx="3458738" cy="3428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F058BB3D-7B21-46A3-B0D6-AB9D1578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58139" y="-22647"/>
            <a:ext cx="3428989" cy="347428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3434976"/>
            <a:ext cx="3456507" cy="3428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55F008-418D-4A3D-9F43-E50DF4BA7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3429002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A964CF-9B08-4310-A326-19181F907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5139536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0118FC8E-FE07-F90E-F938-AB6DC8B7A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31832" b="32293"/>
          <a:stretch>
            <a:fillRect/>
          </a:stretch>
        </p:blipFill>
        <p:spPr>
          <a:xfrm>
            <a:off x="274320" y="2909161"/>
            <a:ext cx="2943225" cy="10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164D21-0183-8350-4E9D-ECC30CAC80BF}"/>
              </a:ext>
            </a:extLst>
          </p:cNvPr>
          <p:cNvGrpSpPr/>
          <p:nvPr/>
        </p:nvGrpSpPr>
        <p:grpSpPr>
          <a:xfrm>
            <a:off x="381000" y="0"/>
            <a:ext cx="11430000" cy="6858000"/>
            <a:chOff x="381000" y="0"/>
            <a:chExt cx="11430000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B777D0-02FE-CDE6-BE62-B4BBD4801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037005B-4E07-5E9F-8CF1-9B5833D46850}"/>
                </a:ext>
              </a:extLst>
            </p:cNvPr>
            <p:cNvSpPr/>
            <p:nvPr/>
          </p:nvSpPr>
          <p:spPr>
            <a:xfrm>
              <a:off x="11203597" y="304299"/>
              <a:ext cx="593755" cy="137159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AB77DEC-3EE0-F56A-FDB2-2D3E4120937A}"/>
                </a:ext>
              </a:extLst>
            </p:cNvPr>
            <p:cNvSpPr/>
            <p:nvPr/>
          </p:nvSpPr>
          <p:spPr>
            <a:xfrm>
              <a:off x="10425752" y="441458"/>
              <a:ext cx="1371600" cy="186339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DD0FE9-F41D-C3BF-69A4-1FF2FA58B66B}"/>
              </a:ext>
            </a:extLst>
          </p:cNvPr>
          <p:cNvGrpSpPr>
            <a:grpSpLocks noChangeAspect="1"/>
          </p:cNvGrpSpPr>
          <p:nvPr/>
        </p:nvGrpSpPr>
        <p:grpSpPr>
          <a:xfrm>
            <a:off x="2124529" y="488684"/>
            <a:ext cx="3820636" cy="2743200"/>
            <a:chOff x="2210254" y="441458"/>
            <a:chExt cx="4114801" cy="29544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957062-DBB1-6FD4-FE19-07C0C7D30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210255" y="441458"/>
              <a:ext cx="4114800" cy="2954410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08A466D-5EB7-8705-ACB2-BAB1CF7B9C36}"/>
                </a:ext>
              </a:extLst>
            </p:cNvPr>
            <p:cNvSpPr/>
            <p:nvPr/>
          </p:nvSpPr>
          <p:spPr>
            <a:xfrm>
              <a:off x="2210254" y="2336073"/>
              <a:ext cx="4114801" cy="605019"/>
            </a:xfrm>
            <a:prstGeom prst="roundRect">
              <a:avLst>
                <a:gd name="adj" fmla="val 426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C82EA2-D168-5208-C617-EC5F9153A60A}"/>
              </a:ext>
            </a:extLst>
          </p:cNvPr>
          <p:cNvGrpSpPr>
            <a:grpSpLocks noChangeAspect="1"/>
          </p:cNvGrpSpPr>
          <p:nvPr/>
        </p:nvGrpSpPr>
        <p:grpSpPr>
          <a:xfrm>
            <a:off x="4954753" y="2407347"/>
            <a:ext cx="3789575" cy="2743200"/>
            <a:chOff x="4937046" y="1184932"/>
            <a:chExt cx="5106114" cy="369621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3BB01A-F903-6B38-7AF4-437AA7037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257"/>
            <a:stretch>
              <a:fillRect/>
            </a:stretch>
          </p:blipFill>
          <p:spPr>
            <a:xfrm>
              <a:off x="4937047" y="1184932"/>
              <a:ext cx="5106113" cy="3696217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F56E22-36AB-3681-DC08-7177009C6174}"/>
                </a:ext>
              </a:extLst>
            </p:cNvPr>
            <p:cNvSpPr/>
            <p:nvPr/>
          </p:nvSpPr>
          <p:spPr>
            <a:xfrm>
              <a:off x="4937046" y="2014288"/>
              <a:ext cx="5106113" cy="748105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3A4A84-8A3C-A023-B9F0-D5515363717D}"/>
              </a:ext>
            </a:extLst>
          </p:cNvPr>
          <p:cNvGrpSpPr>
            <a:grpSpLocks noChangeAspect="1"/>
          </p:cNvGrpSpPr>
          <p:nvPr/>
        </p:nvGrpSpPr>
        <p:grpSpPr>
          <a:xfrm>
            <a:off x="6949957" y="3673342"/>
            <a:ext cx="3789575" cy="2743200"/>
            <a:chOff x="7820590" y="1918663"/>
            <a:chExt cx="5106113" cy="36962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63BA5F-D5D9-C2CD-E929-C2294E2D0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0590" y="1918663"/>
              <a:ext cx="5106113" cy="3696216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3F2CD0-2199-0A49-B0B0-DB8C7F34BB61}"/>
                </a:ext>
              </a:extLst>
            </p:cNvPr>
            <p:cNvSpPr/>
            <p:nvPr/>
          </p:nvSpPr>
          <p:spPr>
            <a:xfrm>
              <a:off x="9117840" y="2998319"/>
              <a:ext cx="2919483" cy="24984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73F6958-56E9-B7AC-C293-2C816CD635C2}"/>
                </a:ext>
              </a:extLst>
            </p:cNvPr>
            <p:cNvSpPr/>
            <p:nvPr/>
          </p:nvSpPr>
          <p:spPr>
            <a:xfrm>
              <a:off x="9117840" y="3459707"/>
              <a:ext cx="2919483" cy="24984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402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604F3F-ECCD-504B-DA6C-EA134CA06F61}"/>
              </a:ext>
            </a:extLst>
          </p:cNvPr>
          <p:cNvGrpSpPr/>
          <p:nvPr/>
        </p:nvGrpSpPr>
        <p:grpSpPr>
          <a:xfrm>
            <a:off x="381000" y="0"/>
            <a:ext cx="11430000" cy="6858000"/>
            <a:chOff x="381000" y="0"/>
            <a:chExt cx="11430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6091ABF-D024-801B-DF60-FFF7C4B1B5A5}"/>
                </a:ext>
              </a:extLst>
            </p:cNvPr>
            <p:cNvGrpSpPr/>
            <p:nvPr/>
          </p:nvGrpSpPr>
          <p:grpSpPr>
            <a:xfrm>
              <a:off x="381000" y="0"/>
              <a:ext cx="11430000" cy="6858000"/>
              <a:chOff x="381000" y="0"/>
              <a:chExt cx="11430000" cy="6858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AD1155F-81D4-1062-6436-4CE748FAC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000" y="0"/>
                <a:ext cx="11430000" cy="685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7898F10-7E2A-4ED1-7B98-CFED0BAD7E29}"/>
                  </a:ext>
                </a:extLst>
              </p:cNvPr>
              <p:cNvSpPr/>
              <p:nvPr/>
            </p:nvSpPr>
            <p:spPr>
              <a:xfrm>
                <a:off x="8107528" y="841639"/>
                <a:ext cx="228600" cy="914400"/>
              </a:xfrm>
              <a:prstGeom prst="roundRect">
                <a:avLst>
                  <a:gd name="adj" fmla="val 9370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7179A49-DD3F-233E-C840-581F1696771A}"/>
                  </a:ext>
                </a:extLst>
              </p:cNvPr>
              <p:cNvSpPr/>
              <p:nvPr/>
            </p:nvSpPr>
            <p:spPr>
              <a:xfrm>
                <a:off x="8411951" y="592607"/>
                <a:ext cx="455824" cy="182880"/>
              </a:xfrm>
              <a:prstGeom prst="roundRect">
                <a:avLst>
                  <a:gd name="adj" fmla="val 9370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52DECC6-BA0F-24FE-AD76-2BA37BCC6E1F}"/>
                </a:ext>
              </a:extLst>
            </p:cNvPr>
            <p:cNvSpPr/>
            <p:nvPr/>
          </p:nvSpPr>
          <p:spPr>
            <a:xfrm>
              <a:off x="9402551" y="482117"/>
              <a:ext cx="228600" cy="13716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8C30C6-75A8-C4F6-9E77-F0C0FADFDD43}"/>
              </a:ext>
            </a:extLst>
          </p:cNvPr>
          <p:cNvGrpSpPr/>
          <p:nvPr/>
        </p:nvGrpSpPr>
        <p:grpSpPr>
          <a:xfrm>
            <a:off x="1430957" y="841639"/>
            <a:ext cx="6403398" cy="6858000"/>
            <a:chOff x="1430957" y="209550"/>
            <a:chExt cx="6403398" cy="6858000"/>
          </a:xfrm>
        </p:grpSpPr>
        <p:pic>
          <p:nvPicPr>
            <p:cNvPr id="8" name="Picture 7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15A75C0E-B7C1-5E17-7BF9-449A3AE20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57" y="209550"/>
              <a:ext cx="6403398" cy="685800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B731DC-AAA7-68E4-93F6-146D897D3624}"/>
                </a:ext>
              </a:extLst>
            </p:cNvPr>
            <p:cNvSpPr/>
            <p:nvPr/>
          </p:nvSpPr>
          <p:spPr>
            <a:xfrm>
              <a:off x="5249650" y="704850"/>
              <a:ext cx="2560320" cy="954186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4334FAB-0928-6510-4AC4-1F7AAADEADDD}"/>
                </a:ext>
              </a:extLst>
            </p:cNvPr>
            <p:cNvSpPr/>
            <p:nvPr/>
          </p:nvSpPr>
          <p:spPr>
            <a:xfrm>
              <a:off x="7296149" y="1727462"/>
              <a:ext cx="504295" cy="13716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C9AD86D-3305-5C77-1262-EB1967562D56}"/>
                </a:ext>
              </a:extLst>
            </p:cNvPr>
            <p:cNvSpPr/>
            <p:nvPr/>
          </p:nvSpPr>
          <p:spPr>
            <a:xfrm>
              <a:off x="7447597" y="424519"/>
              <a:ext cx="365760" cy="18288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315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58431C7-8BD2-4DAF-A1DC-344F66D0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22432" y="1"/>
            <a:ext cx="348387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03558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03558" y="-1263"/>
            <a:ext cx="3484819" cy="3430264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E0C15E-B6BE-4D7A-86FE-9076B268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22432" y="3427736"/>
            <a:ext cx="3482163" cy="3430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3063C24-C163-4A04-8D0B-40A52400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250422" y="3397260"/>
            <a:ext cx="3432752" cy="3488732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A651CC-55D6-4837-9B0A-0B3D2BD92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03558" y="3425248"/>
            <a:ext cx="3488442" cy="34327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yellow bar chart with black background&#10;&#10;AI-generated content may be incorrect.">
            <a:extLst>
              <a:ext uri="{FF2B5EF4-FFF2-40B4-BE49-F238E27FC236}">
                <a16:creationId xmlns:a16="http://schemas.microsoft.com/office/drawing/2014/main" id="{0F76F279-31D0-658B-A032-9A5077391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8" b="26176"/>
          <a:stretch>
            <a:fillRect/>
          </a:stretch>
        </p:blipFill>
        <p:spPr>
          <a:xfrm>
            <a:off x="274320" y="2676525"/>
            <a:ext cx="30480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0673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626</Words>
  <Application>Microsoft Office PowerPoint</Application>
  <PresentationFormat>Widescreen</PresentationFormat>
  <Paragraphs>93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Avenir Next LT Pro</vt:lpstr>
      <vt:lpstr>Avenir Next LT Pro Light</vt:lpstr>
      <vt:lpstr>BlocksVTI</vt:lpstr>
      <vt:lpstr>PowerPoint Presentation</vt:lpstr>
      <vt:lpstr>Set up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Load, Clean, Transform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Cordelia Nhi Marie McKelvy</dc:creator>
  <cp:lastModifiedBy>Cordelia Nhi Marie McKelvy</cp:lastModifiedBy>
  <cp:revision>15</cp:revision>
  <dcterms:created xsi:type="dcterms:W3CDTF">2025-06-29T12:55:00Z</dcterms:created>
  <dcterms:modified xsi:type="dcterms:W3CDTF">2025-06-30T02:44:18Z</dcterms:modified>
</cp:coreProperties>
</file>