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8"/>
  </p:notesMasterIdLst>
  <p:sldIdLst>
    <p:sldId id="256" r:id="rId2"/>
    <p:sldId id="293" r:id="rId3"/>
    <p:sldId id="265" r:id="rId4"/>
    <p:sldId id="291" r:id="rId5"/>
    <p:sldId id="258" r:id="rId6"/>
    <p:sldId id="257" r:id="rId7"/>
    <p:sldId id="290" r:id="rId8"/>
    <p:sldId id="259" r:id="rId9"/>
    <p:sldId id="262" r:id="rId10"/>
    <p:sldId id="264" r:id="rId11"/>
    <p:sldId id="263" r:id="rId12"/>
    <p:sldId id="266" r:id="rId13"/>
    <p:sldId id="289" r:id="rId14"/>
    <p:sldId id="276" r:id="rId15"/>
    <p:sldId id="278" r:id="rId16"/>
    <p:sldId id="283" r:id="rId17"/>
    <p:sldId id="279" r:id="rId18"/>
    <p:sldId id="280" r:id="rId19"/>
    <p:sldId id="282" r:id="rId20"/>
    <p:sldId id="284" r:id="rId21"/>
    <p:sldId id="274" r:id="rId22"/>
    <p:sldId id="286" r:id="rId23"/>
    <p:sldId id="287" r:id="rId24"/>
    <p:sldId id="288" r:id="rId25"/>
    <p:sldId id="292" r:id="rId26"/>
    <p:sldId id="2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51377" autoAdjust="0"/>
  </p:normalViewPr>
  <p:slideViewPr>
    <p:cSldViewPr snapToGrid="0">
      <p:cViewPr varScale="1">
        <p:scale>
          <a:sx n="65" d="100"/>
          <a:sy n="65" d="100"/>
        </p:scale>
        <p:origin x="22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E0D71-5194-4AC9-B3E2-92AF06080B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6DEC5F4-4E85-4E9E-8FE3-5FAC6FF6E8CD}">
      <dgm:prSet phldrT="[Text]" custT="1"/>
      <dgm:spPr>
        <a:solidFill>
          <a:schemeClr val="tx2">
            <a:lumMod val="25000"/>
            <a:lumOff val="75000"/>
            <a:alpha val="50000"/>
          </a:schemeClr>
        </a:solidFill>
      </dgm:spPr>
      <dgm:t>
        <a:bodyPr/>
        <a:lstStyle/>
        <a:p>
          <a:r>
            <a:rPr lang="en-US" sz="1800" u="sng" dirty="0"/>
            <a:t>(most of) DATA SET A </a:t>
          </a:r>
          <a:br>
            <a:rPr lang="en-US" sz="1800" dirty="0"/>
          </a:br>
          <a:r>
            <a:rPr lang="en-US" sz="1800" dirty="0"/>
            <a:t>IDs 1000-1456</a:t>
          </a:r>
          <a:br>
            <a:rPr lang="en-US" sz="1800" dirty="0"/>
          </a:br>
          <a:r>
            <a:rPr lang="en-US" sz="1800" dirty="0"/>
            <a:t> (n=457 of 457) Demographics only</a:t>
          </a:r>
        </a:p>
      </dgm:t>
    </dgm:pt>
    <dgm:pt modelId="{4C14C7D0-B820-4B4B-B554-6B3AF319EDEB}" type="parTrans" cxnId="{02A20837-EDC6-43B3-9EB0-4E52EA9ACF86}">
      <dgm:prSet/>
      <dgm:spPr/>
      <dgm:t>
        <a:bodyPr/>
        <a:lstStyle/>
        <a:p>
          <a:endParaRPr lang="en-US"/>
        </a:p>
      </dgm:t>
    </dgm:pt>
    <dgm:pt modelId="{6F1AAFEB-0B04-453F-ADEC-E456485E5E28}" type="sibTrans" cxnId="{02A20837-EDC6-43B3-9EB0-4E52EA9ACF86}">
      <dgm:prSet/>
      <dgm:spPr/>
      <dgm:t>
        <a:bodyPr/>
        <a:lstStyle/>
        <a:p>
          <a:endParaRPr lang="en-US"/>
        </a:p>
      </dgm:t>
    </dgm:pt>
    <dgm:pt modelId="{0A6AA1E7-D1E5-4ABF-9938-606683431256}">
      <dgm:prSet phldrT="[Text]" custT="1"/>
      <dgm:spPr>
        <a:solidFill>
          <a:srgbClr val="7030A0">
            <a:alpha val="10196"/>
          </a:srgbClr>
        </a:solidFill>
      </dgm:spPr>
      <dgm:t>
        <a:bodyPr/>
        <a:lstStyle/>
        <a:p>
          <a:r>
            <a:rPr lang="en-US" sz="1800" u="sng" dirty="0"/>
            <a:t>(most of) DATA SET B  </a:t>
          </a:r>
          <a:br>
            <a:rPr lang="en-US" sz="1800" dirty="0"/>
          </a:br>
          <a:r>
            <a:rPr lang="en-US" sz="1800" dirty="0"/>
            <a:t>IDs 2001-2381</a:t>
          </a:r>
          <a:br>
            <a:rPr lang="en-US" sz="1800" dirty="0"/>
          </a:br>
          <a:r>
            <a:rPr lang="en-US" sz="1800" dirty="0"/>
            <a:t> (n=381 of 381)</a:t>
          </a:r>
          <a:br>
            <a:rPr lang="en-US" sz="1800" dirty="0"/>
          </a:br>
          <a:r>
            <a:rPr lang="en-US" sz="1800" dirty="0"/>
            <a:t>Outcomes only </a:t>
          </a:r>
          <a:br>
            <a:rPr lang="en-US" sz="1400" dirty="0"/>
          </a:br>
          <a:endParaRPr lang="en-US" sz="1400" dirty="0"/>
        </a:p>
      </dgm:t>
    </dgm:pt>
    <dgm:pt modelId="{C4A6A49E-BC8B-4125-9B3D-65ED40DB1C08}" type="parTrans" cxnId="{47608619-5A4B-4514-B1FA-896E7B3145A9}">
      <dgm:prSet/>
      <dgm:spPr/>
      <dgm:t>
        <a:bodyPr/>
        <a:lstStyle/>
        <a:p>
          <a:endParaRPr lang="en-US"/>
        </a:p>
      </dgm:t>
    </dgm:pt>
    <dgm:pt modelId="{FEB0EFB9-E538-4D3E-BC31-A223B8BAEAC7}" type="sibTrans" cxnId="{47608619-5A4B-4514-B1FA-896E7B3145A9}">
      <dgm:prSet/>
      <dgm:spPr/>
      <dgm:t>
        <a:bodyPr/>
        <a:lstStyle/>
        <a:p>
          <a:endParaRPr lang="en-US"/>
        </a:p>
      </dgm:t>
    </dgm:pt>
    <dgm:pt modelId="{4AE863A9-2D58-43A3-8FF9-2D34C6882257}" type="pres">
      <dgm:prSet presAssocID="{FEEE0D71-5194-4AC9-B3E2-92AF06080B82}" presName="compositeShape" presStyleCnt="0">
        <dgm:presLayoutVars>
          <dgm:chMax val="7"/>
          <dgm:dir/>
          <dgm:resizeHandles val="exact"/>
        </dgm:presLayoutVars>
      </dgm:prSet>
      <dgm:spPr/>
    </dgm:pt>
    <dgm:pt modelId="{262E48F3-E5B1-476C-B579-C30B3CB72939}" type="pres">
      <dgm:prSet presAssocID="{46DEC5F4-4E85-4E9E-8FE3-5FAC6FF6E8CD}" presName="circ1" presStyleLbl="vennNode1" presStyleIdx="0" presStyleCnt="2"/>
      <dgm:spPr/>
    </dgm:pt>
    <dgm:pt modelId="{04556F5F-5A4C-4784-8C51-234E9259FA53}" type="pres">
      <dgm:prSet presAssocID="{46DEC5F4-4E85-4E9E-8FE3-5FAC6FF6E8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36127DA-B19D-42E8-9ACF-0B26D62FE10A}" type="pres">
      <dgm:prSet presAssocID="{0A6AA1E7-D1E5-4ABF-9938-606683431256}" presName="circ2" presStyleLbl="vennNode1" presStyleIdx="1" presStyleCnt="2"/>
      <dgm:spPr/>
    </dgm:pt>
    <dgm:pt modelId="{6D01F4E9-A943-49CD-B399-3C8957D0B4FD}" type="pres">
      <dgm:prSet presAssocID="{0A6AA1E7-D1E5-4ABF-9938-60668343125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7608619-5A4B-4514-B1FA-896E7B3145A9}" srcId="{FEEE0D71-5194-4AC9-B3E2-92AF06080B82}" destId="{0A6AA1E7-D1E5-4ABF-9938-606683431256}" srcOrd="1" destOrd="0" parTransId="{C4A6A49E-BC8B-4125-9B3D-65ED40DB1C08}" sibTransId="{FEB0EFB9-E538-4D3E-BC31-A223B8BAEAC7}"/>
    <dgm:cxn modelId="{D8413C22-FF8D-4B19-8BA6-4D8521ECADEF}" type="presOf" srcId="{0A6AA1E7-D1E5-4ABF-9938-606683431256}" destId="{536127DA-B19D-42E8-9ACF-0B26D62FE10A}" srcOrd="0" destOrd="0" presId="urn:microsoft.com/office/officeart/2005/8/layout/venn1"/>
    <dgm:cxn modelId="{02A20837-EDC6-43B3-9EB0-4E52EA9ACF86}" srcId="{FEEE0D71-5194-4AC9-B3E2-92AF06080B82}" destId="{46DEC5F4-4E85-4E9E-8FE3-5FAC6FF6E8CD}" srcOrd="0" destOrd="0" parTransId="{4C14C7D0-B820-4B4B-B554-6B3AF319EDEB}" sibTransId="{6F1AAFEB-0B04-453F-ADEC-E456485E5E28}"/>
    <dgm:cxn modelId="{FD666680-CD87-424A-B5E5-666637E7FDEF}" type="presOf" srcId="{0A6AA1E7-D1E5-4ABF-9938-606683431256}" destId="{6D01F4E9-A943-49CD-B399-3C8957D0B4FD}" srcOrd="1" destOrd="0" presId="urn:microsoft.com/office/officeart/2005/8/layout/venn1"/>
    <dgm:cxn modelId="{6486BD80-484E-459E-8D47-F86CB37650CA}" type="presOf" srcId="{46DEC5F4-4E85-4E9E-8FE3-5FAC6FF6E8CD}" destId="{262E48F3-E5B1-476C-B579-C30B3CB72939}" srcOrd="0" destOrd="0" presId="urn:microsoft.com/office/officeart/2005/8/layout/venn1"/>
    <dgm:cxn modelId="{8FC913CA-8C67-4875-8322-F70BCB18D8B3}" type="presOf" srcId="{FEEE0D71-5194-4AC9-B3E2-92AF06080B82}" destId="{4AE863A9-2D58-43A3-8FF9-2D34C6882257}" srcOrd="0" destOrd="0" presId="urn:microsoft.com/office/officeart/2005/8/layout/venn1"/>
    <dgm:cxn modelId="{F345A0CC-9C18-4081-BCA2-6CEAF77DB478}" type="presOf" srcId="{46DEC5F4-4E85-4E9E-8FE3-5FAC6FF6E8CD}" destId="{04556F5F-5A4C-4784-8C51-234E9259FA53}" srcOrd="1" destOrd="0" presId="urn:microsoft.com/office/officeart/2005/8/layout/venn1"/>
    <dgm:cxn modelId="{646A62F1-5B45-4724-A9A3-F47E373F2147}" type="presParOf" srcId="{4AE863A9-2D58-43A3-8FF9-2D34C6882257}" destId="{262E48F3-E5B1-476C-B579-C30B3CB72939}" srcOrd="0" destOrd="0" presId="urn:microsoft.com/office/officeart/2005/8/layout/venn1"/>
    <dgm:cxn modelId="{E3459B46-2EE9-4C84-AF2C-9D592859C39E}" type="presParOf" srcId="{4AE863A9-2D58-43A3-8FF9-2D34C6882257}" destId="{04556F5F-5A4C-4784-8C51-234E9259FA53}" srcOrd="1" destOrd="0" presId="urn:microsoft.com/office/officeart/2005/8/layout/venn1"/>
    <dgm:cxn modelId="{C556C991-FB07-4C3A-ADBD-17383708707E}" type="presParOf" srcId="{4AE863A9-2D58-43A3-8FF9-2D34C6882257}" destId="{536127DA-B19D-42E8-9ACF-0B26D62FE10A}" srcOrd="2" destOrd="0" presId="urn:microsoft.com/office/officeart/2005/8/layout/venn1"/>
    <dgm:cxn modelId="{21E25A2D-B887-48B8-B3FB-CE14BD5D4B3F}" type="presParOf" srcId="{4AE863A9-2D58-43A3-8FF9-2D34C6882257}" destId="{6D01F4E9-A943-49CD-B399-3C8957D0B4F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E48F3-E5B1-476C-B579-C30B3CB72939}">
      <dsp:nvSpPr>
        <dsp:cNvPr id="0" name=""/>
        <dsp:cNvSpPr/>
      </dsp:nvSpPr>
      <dsp:spPr>
        <a:xfrm>
          <a:off x="621087" y="10944"/>
          <a:ext cx="4001709" cy="4001709"/>
        </a:xfrm>
        <a:prstGeom prst="ellipse">
          <a:avLst/>
        </a:prstGeom>
        <a:solidFill>
          <a:schemeClr val="tx2">
            <a:lumMod val="25000"/>
            <a:lumOff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(most of) DATA SET A </a:t>
          </a:r>
          <a:br>
            <a:rPr lang="en-US" sz="1800" kern="1200" dirty="0"/>
          </a:br>
          <a:r>
            <a:rPr lang="en-US" sz="1800" kern="1200" dirty="0"/>
            <a:t>IDs 1000-1456</a:t>
          </a:r>
          <a:br>
            <a:rPr lang="en-US" sz="1800" kern="1200" dirty="0"/>
          </a:br>
          <a:r>
            <a:rPr lang="en-US" sz="1800" kern="1200" dirty="0"/>
            <a:t> (n=457 of 457) Demographics only</a:t>
          </a:r>
        </a:p>
      </dsp:txBody>
      <dsp:txXfrm>
        <a:off x="1179884" y="482831"/>
        <a:ext cx="2307292" cy="3057934"/>
      </dsp:txXfrm>
    </dsp:sp>
    <dsp:sp modelId="{536127DA-B19D-42E8-9ACF-0B26D62FE10A}">
      <dsp:nvSpPr>
        <dsp:cNvPr id="0" name=""/>
        <dsp:cNvSpPr/>
      </dsp:nvSpPr>
      <dsp:spPr>
        <a:xfrm>
          <a:off x="3505202" y="10944"/>
          <a:ext cx="4001709" cy="4001709"/>
        </a:xfrm>
        <a:prstGeom prst="ellipse">
          <a:avLst/>
        </a:prstGeom>
        <a:solidFill>
          <a:srgbClr val="7030A0">
            <a:alpha val="1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(most of) DATA SET B  </a:t>
          </a:r>
          <a:br>
            <a:rPr lang="en-US" sz="1800" kern="1200" dirty="0"/>
          </a:br>
          <a:r>
            <a:rPr lang="en-US" sz="1800" kern="1200" dirty="0"/>
            <a:t>IDs 2001-2381</a:t>
          </a:r>
          <a:br>
            <a:rPr lang="en-US" sz="1800" kern="1200" dirty="0"/>
          </a:br>
          <a:r>
            <a:rPr lang="en-US" sz="1800" kern="1200" dirty="0"/>
            <a:t> (n=381 of 381)</a:t>
          </a:r>
          <a:br>
            <a:rPr lang="en-US" sz="1800" kern="1200" dirty="0"/>
          </a:br>
          <a:r>
            <a:rPr lang="en-US" sz="1800" kern="1200" dirty="0"/>
            <a:t>Outcomes only </a:t>
          </a:r>
          <a:br>
            <a:rPr lang="en-US" sz="1400" kern="1200" dirty="0"/>
          </a:br>
          <a:endParaRPr lang="en-US" sz="1400" kern="1200" dirty="0"/>
        </a:p>
      </dsp:txBody>
      <dsp:txXfrm>
        <a:off x="4640823" y="482831"/>
        <a:ext cx="2307292" cy="3057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06D37-0159-4466-9C98-4C1D56A5723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3E9D7-7C42-42C9-B073-01B263B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8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RStudio is harder to set up initially (with GitHub), it’s better for transforming data and documenting a replicable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Excel is better for seeing the raw data (while Power BI is better at transforming it) and easier to manipulate the data viz options but is limited in statistical 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8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F7BE7-857D-81DE-8F1C-041C44DB2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6E823C-7693-479F-BDF3-0130A4DB4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B54F32-1D24-C118-2E37-FD9B1BF92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301A1-EAE1-F696-FDCA-78DD789AEE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4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91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Import additional data sets, or “queries”.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5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8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View column profile to reveal that this dummy variable, </a:t>
            </a:r>
            <a:r>
              <a:rPr lang="en-US" dirty="0" err="1"/>
              <a:t>increased_contribution</a:t>
            </a:r>
            <a:r>
              <a:rPr lang="en-US" dirty="0"/>
              <a:t>, actually has </a:t>
            </a:r>
            <a:r>
              <a:rPr lang="en-US" dirty="0" err="1"/>
              <a:t>catetgorical</a:t>
            </a:r>
            <a:r>
              <a:rPr lang="en-US" dirty="0"/>
              <a:t> (text) values, which is why “closed” were errors in a numeric data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9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9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Merge Queries (i.e., tables “Data set A” and “Data set B”) as New query (to be renamed “Inner”).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Merge (vs append) because you are adding column “</a:t>
            </a:r>
            <a:r>
              <a:rPr lang="en-US" dirty="0" err="1"/>
              <a:t>increased_contribution</a:t>
            </a:r>
            <a:r>
              <a:rPr lang="en-US" dirty="0"/>
              <a:t>” from Data set B to the columns of Data set A (vs rows)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Select tables &amp; common key (with the same data type) between tables.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Select join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Inner = Analytic sample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373 rows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Demographics (condition, income) from Dataset A for IDs 1457-2000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Outcomes from Dataset B for IDs 1457-2000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10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099F8-6DB4-C8C3-A0F7-3DC773DF0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3E8BC0-FAF2-8F5D-5D2E-738AF13A05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1312BE-FC23-DB77-9B94-60554E650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Merge Queries (i.e., tables “Data set A” and “Data set B”) as New query (to be renamed “Contiguous”).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Merge because you are adding column “</a:t>
            </a:r>
            <a:r>
              <a:rPr lang="en-US" dirty="0" err="1"/>
              <a:t>increased_contribution</a:t>
            </a:r>
            <a:r>
              <a:rPr lang="en-US" dirty="0"/>
              <a:t>” from Data set B to the columns of Data set 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Select tables &amp; common key between tables.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Select join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Left Outer (all of blue circle)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1001 rows = 457 + 544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Demographics (condition, income) from Dataset A for IDs 1000-2000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Null outcomes for IDs 1000-1456 without outcomes in Dataset B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Outcomes from Dataset B for IDs 1457-2000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Right Outer (all of purple circle)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754 rows = 373 + 381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Demographics (condition, income) from Dataset A and outcomes from Dataset B for IDs 1457-2000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Outcomes from Dataset B for IDs 2001-2381 without demographics from Dataset 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Inner (convex)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373 rows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Demographics (condition, income) from Dataset A for IDs 1457-2000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Outcomes from Dataset B for IDs 1457-2000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Left Anti (c-shape)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630 rows = 457 + 171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Demographics (condition, income) from Dataset A for IDs 1000-2000 without outcomes from Dataset 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Right Anti (c-shape)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381 rows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 Outcomes from Dataset B for IDs 2001-2381 without demographics from Dataset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25E13-701C-A117-B945-FE52747A6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Expand just the new columns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46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duplicate identifiers.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36AFA-E265-E57A-BB7F-7411D766B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8B546C-E89A-B92A-1F60-D01679B2AE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7C7E5-0C40-36A2-52AC-A6BFEC025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7E735-63C7-1A1F-85F8-052DAE0F1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74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include cases with an experimental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6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99BED-8CCF-FD0C-448E-EC0418206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9857D-CBD7-D915-C1F8-30600C3FA2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52B882-51C8-A059-4F58-00ACA7556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F8867-C44E-A590-C3F3-FC185462F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Sign in to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new repository.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 the repository.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a README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Choose a 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50E6-73F2-2410-AC4D-68E4D8D17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6AC20-48E5-7DAB-C947-F1DC85E201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EB4C76-7D05-2502-0C6A-94E95FE5E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581B4-D1B2-B0DB-AEE6-2DB5DF25D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9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New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Checkout a project from a Version Control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Clone a project from a Git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the URL for the repository you just created in GitHub.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61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task files to local repository (i.e., the relevant folder created in My Documents folder).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Git window, select changes to Commit (or save).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Describe changes, Commit changes, and Push changes to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6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PowerBI</a:t>
            </a:r>
            <a:r>
              <a:rPr lang="en-US" dirty="0"/>
              <a:t>: Get data from other 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GitHub: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Enter username for Owner and Repository Name.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Sign in.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Authorize.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Connect.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5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8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9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josephine-mckelvy/1327359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EBC6-BD5A-74A4-D837-F6989D53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7" y="4115941"/>
            <a:ext cx="8657450" cy="1124073"/>
          </a:xfrm>
        </p:spPr>
        <p:txBody>
          <a:bodyPr anchor="b">
            <a:normAutofit/>
          </a:bodyPr>
          <a:lstStyle/>
          <a:p>
            <a:r>
              <a:rPr lang="en-US" dirty="0"/>
              <a:t>How-To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F8B68-8331-7775-5830-28FA3B95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7" y="5362074"/>
            <a:ext cx="8657450" cy="681942"/>
          </a:xfrm>
        </p:spPr>
        <p:txBody>
          <a:bodyPr anchor="t">
            <a:normAutofit/>
          </a:bodyPr>
          <a:lstStyle/>
          <a:p>
            <a:r>
              <a:rPr lang="en-US" dirty="0"/>
              <a:t>Center for Advanced Analytics: Behavioral Science Task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13537-AAA0-0181-596E-67A32C81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082" r="-1" b="14281"/>
          <a:stretch>
            <a:fillRect/>
          </a:stretch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1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A447381-A1D4-4821-B1C9-7370B36F2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6BA507-8EBB-41BC-B10D-D9ED7F17E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-4099" y="3429001"/>
            <a:ext cx="3483870" cy="3428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8A12D28-1F38-4C3F-8519-C9BF0D95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27750"/>
            <a:ext cx="3479772" cy="3430249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B5EBAF-DB0B-4E76-8845-85F43B503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3479772" y="3429001"/>
            <a:ext cx="8712227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34">
            <a:extLst>
              <a:ext uri="{FF2B5EF4-FFF2-40B4-BE49-F238E27FC236}">
                <a16:creationId xmlns:a16="http://schemas.microsoft.com/office/drawing/2014/main" id="{7C3391C8-8289-499C-B830-A3EACA618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3502418" y="3405102"/>
            <a:ext cx="3429002" cy="347429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C7FAD3D-CE22-4C88-85EA-13FC95D2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2467" y="3607646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yellow bar chart with black background&#10;&#10;AI-generated content may be incorrect.">
            <a:extLst>
              <a:ext uri="{FF2B5EF4-FFF2-40B4-BE49-F238E27FC236}">
                <a16:creationId xmlns:a16="http://schemas.microsoft.com/office/drawing/2014/main" id="{0F76F279-31D0-658B-A032-9A5077391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8" b="26176"/>
          <a:stretch>
            <a:fillRect/>
          </a:stretch>
        </p:blipFill>
        <p:spPr>
          <a:xfrm>
            <a:off x="9086094" y="4465010"/>
            <a:ext cx="2743200" cy="13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0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50E12-A6A3-3A84-CD82-0B6545999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73"/>
            <a:ext cx="12192000" cy="681065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1EE21F-F0E4-77EB-F9BC-D0D67A0CCF89}"/>
              </a:ext>
            </a:extLst>
          </p:cNvPr>
          <p:cNvSpPr/>
          <p:nvPr/>
        </p:nvSpPr>
        <p:spPr>
          <a:xfrm>
            <a:off x="7174078" y="1226011"/>
            <a:ext cx="931697" cy="926639"/>
          </a:xfrm>
          <a:prstGeom prst="roundRect">
            <a:avLst>
              <a:gd name="adj" fmla="val 9370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E6CDD-449C-79CC-1C54-129B74AD7AD9}"/>
              </a:ext>
            </a:extLst>
          </p:cNvPr>
          <p:cNvGrpSpPr/>
          <p:nvPr/>
        </p:nvGrpSpPr>
        <p:grpSpPr>
          <a:xfrm>
            <a:off x="4609658" y="2402370"/>
            <a:ext cx="6496957" cy="6306430"/>
            <a:chOff x="4219133" y="2402370"/>
            <a:chExt cx="6496957" cy="63064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917392-2F52-5E30-A1B5-B269B20F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9133" y="2402370"/>
              <a:ext cx="6496957" cy="630643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046E04E-C1AB-BD1D-8B79-D0DC8E2EE822}"/>
                </a:ext>
              </a:extLst>
            </p:cNvPr>
            <p:cNvSpPr/>
            <p:nvPr/>
          </p:nvSpPr>
          <p:spPr>
            <a:xfrm>
              <a:off x="6364453" y="3597963"/>
              <a:ext cx="3874922" cy="231088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14C7BC-F790-8858-2B20-C18E955B15E5}"/>
              </a:ext>
            </a:extLst>
          </p:cNvPr>
          <p:cNvGrpSpPr/>
          <p:nvPr/>
        </p:nvGrpSpPr>
        <p:grpSpPr>
          <a:xfrm>
            <a:off x="5348697" y="4402899"/>
            <a:ext cx="6687483" cy="2305372"/>
            <a:chOff x="5314496" y="4313506"/>
            <a:chExt cx="6687483" cy="23053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01D97-7538-6388-414D-A19BDA82F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4496" y="4313506"/>
              <a:ext cx="6687483" cy="2305372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A05E1-E351-EDBF-ECC4-0AF3A7A0A6BE}"/>
                </a:ext>
              </a:extLst>
            </p:cNvPr>
            <p:cNvSpPr/>
            <p:nvPr/>
          </p:nvSpPr>
          <p:spPr>
            <a:xfrm>
              <a:off x="5629275" y="5076772"/>
              <a:ext cx="3809999" cy="247703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A399F6A-A4A7-DD62-8CF7-04CC4868BD9C}"/>
                </a:ext>
              </a:extLst>
            </p:cNvPr>
            <p:cNvSpPr/>
            <p:nvPr/>
          </p:nvSpPr>
          <p:spPr>
            <a:xfrm>
              <a:off x="5629274" y="5555145"/>
              <a:ext cx="3809999" cy="247703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9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8D6FFC-D870-D219-00D2-A3A8BD923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D6B042-FDFF-A271-4FBA-DE497CA2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Load, Clean, Transform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7BEB0B-99C9-8A5E-D798-9FA783CF3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28D138-B733-D1F7-F0EC-A9C5AD4AD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0C7C40C-CABD-B5F9-7CB5-6E5628EB2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9CD1917-DDC6-76D9-7F26-7411E93D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421EA1-71E2-B22F-E54E-0AF503CE1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-4099" y="3429001"/>
            <a:ext cx="3483870" cy="3428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9DDFA41-BE95-16A6-C443-A5F86E31E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27750"/>
            <a:ext cx="3479772" cy="3430249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CB352C-2E09-6151-0C23-C9F540EC2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3479772" y="3429001"/>
            <a:ext cx="8712227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34">
            <a:extLst>
              <a:ext uri="{FF2B5EF4-FFF2-40B4-BE49-F238E27FC236}">
                <a16:creationId xmlns:a16="http://schemas.microsoft.com/office/drawing/2014/main" id="{567CABCD-5959-4175-B0F0-E7A99288E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3502418" y="3405102"/>
            <a:ext cx="3429002" cy="347429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F6103D0-007A-9E6E-B9B5-3830BA17E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2467" y="3607646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yellow bar chart with black background&#10;&#10;AI-generated content may be incorrect.">
            <a:extLst>
              <a:ext uri="{FF2B5EF4-FFF2-40B4-BE49-F238E27FC236}">
                <a16:creationId xmlns:a16="http://schemas.microsoft.com/office/drawing/2014/main" id="{0C7D52B8-A1D7-97D1-4AB0-4060AF1C4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8" b="26176"/>
          <a:stretch>
            <a:fillRect/>
          </a:stretch>
        </p:blipFill>
        <p:spPr>
          <a:xfrm>
            <a:off x="9086094" y="4465010"/>
            <a:ext cx="2743200" cy="13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9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0AFFDE0-58F8-843B-9CA6-8C52CE18D240}"/>
              </a:ext>
            </a:extLst>
          </p:cNvPr>
          <p:cNvGrpSpPr/>
          <p:nvPr/>
        </p:nvGrpSpPr>
        <p:grpSpPr>
          <a:xfrm>
            <a:off x="381000" y="0"/>
            <a:ext cx="11430000" cy="6858000"/>
            <a:chOff x="381000" y="0"/>
            <a:chExt cx="11430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566EA2-181B-2DE1-B7BA-6C6757C79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3C51338-144B-5D96-E845-208622D0D5F1}"/>
                </a:ext>
              </a:extLst>
            </p:cNvPr>
            <p:cNvSpPr/>
            <p:nvPr/>
          </p:nvSpPr>
          <p:spPr>
            <a:xfrm>
              <a:off x="2390775" y="3429000"/>
              <a:ext cx="1447800" cy="1038225"/>
            </a:xfrm>
            <a:prstGeom prst="roundRect">
              <a:avLst>
                <a:gd name="adj" fmla="val 565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9FF9CC-E7C6-29E7-C158-BEB55B730C03}"/>
              </a:ext>
            </a:extLst>
          </p:cNvPr>
          <p:cNvGrpSpPr/>
          <p:nvPr/>
        </p:nvGrpSpPr>
        <p:grpSpPr>
          <a:xfrm>
            <a:off x="3924885" y="1457325"/>
            <a:ext cx="6096000" cy="4572000"/>
            <a:chOff x="4191585" y="2181225"/>
            <a:chExt cx="6096000" cy="4572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A47B59-941C-A876-4690-0FD3AE5FC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585" y="2181225"/>
              <a:ext cx="6096000" cy="457200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AB191A3-F65B-9A28-B976-1EAAFFD55187}"/>
                </a:ext>
              </a:extLst>
            </p:cNvPr>
            <p:cNvSpPr/>
            <p:nvPr/>
          </p:nvSpPr>
          <p:spPr>
            <a:xfrm>
              <a:off x="8705850" y="6372225"/>
              <a:ext cx="819150" cy="201168"/>
            </a:xfrm>
            <a:prstGeom prst="roundRect">
              <a:avLst>
                <a:gd name="adj" fmla="val 565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15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99B994-5566-B7ED-21DB-5EAF1CF1C672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219075" y="381000"/>
            <a:chExt cx="12192000" cy="6096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B2BA38-2A5B-08F1-3F11-311C7B16A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75" y="381000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2920A6-AB09-55ED-A5EE-6C20E4183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7500"/>
            <a:stretch>
              <a:fillRect/>
            </a:stretch>
          </p:blipFill>
          <p:spPr>
            <a:xfrm>
              <a:off x="219075" y="6324600"/>
              <a:ext cx="12192000" cy="152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D7F6F48-0407-AA28-A644-D50BF3D6AEF7}"/>
                </a:ext>
              </a:extLst>
            </p:cNvPr>
            <p:cNvSpPr/>
            <p:nvPr/>
          </p:nvSpPr>
          <p:spPr>
            <a:xfrm>
              <a:off x="714375" y="838199"/>
              <a:ext cx="419100" cy="542925"/>
            </a:xfrm>
            <a:prstGeom prst="roundRect">
              <a:avLst>
                <a:gd name="adj" fmla="val 565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06C6A0E-D801-8E84-8969-E9D62451E468}"/>
                </a:ext>
              </a:extLst>
            </p:cNvPr>
            <p:cNvSpPr/>
            <p:nvPr/>
          </p:nvSpPr>
          <p:spPr>
            <a:xfrm>
              <a:off x="714375" y="1552575"/>
              <a:ext cx="1219200" cy="371474"/>
            </a:xfrm>
            <a:prstGeom prst="roundRect">
              <a:avLst>
                <a:gd name="adj" fmla="val 565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147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04AE427-3811-FF3D-7854-8E9DAB351D79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4DB721-26DC-BFDF-6F1D-1C075E5F7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1000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2942B9C-ECC8-104D-DBFA-DA3195DD5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75469"/>
            <a:stretch>
              <a:fillRect/>
            </a:stretch>
          </p:blipFill>
          <p:spPr>
            <a:xfrm>
              <a:off x="0" y="382731"/>
              <a:ext cx="12192000" cy="14954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14ADF3-903F-CADA-235B-FDFD4B6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2819" t="37314" b="44335"/>
            <a:stretch>
              <a:fillRect/>
            </a:stretch>
          </p:blipFill>
          <p:spPr>
            <a:xfrm>
              <a:off x="10097311" y="2678567"/>
              <a:ext cx="2094689" cy="1118682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E414E3-423B-6C81-2D43-F9FDC7B8D28F}"/>
                </a:ext>
              </a:extLst>
            </p:cNvPr>
            <p:cNvSpPr/>
            <p:nvPr/>
          </p:nvSpPr>
          <p:spPr>
            <a:xfrm>
              <a:off x="10237002" y="3429000"/>
              <a:ext cx="1737360" cy="153424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72DB44-A832-AC32-BFEE-27F07675A0E3}"/>
                </a:ext>
              </a:extLst>
            </p:cNvPr>
            <p:cNvSpPr txBox="1"/>
            <p:nvPr/>
          </p:nvSpPr>
          <p:spPr>
            <a:xfrm>
              <a:off x="5770160" y="3421049"/>
              <a:ext cx="3739106" cy="646331"/>
            </a:xfrm>
            <a:prstGeom prst="callout2">
              <a:avLst>
                <a:gd name="adj1" fmla="val 50729"/>
                <a:gd name="adj2" fmla="val 100549"/>
                <a:gd name="adj3" fmla="val 49697"/>
                <a:gd name="adj4" fmla="val 113091"/>
                <a:gd name="adj5" fmla="val 13467"/>
                <a:gd name="adj6" fmla="val 119132"/>
              </a:avLst>
            </a:prstGeom>
            <a:noFill/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Every other row was null or empty.</a:t>
              </a:r>
            </a:p>
            <a:p>
              <a:r>
                <a:rPr lang="en-US" b="1" dirty="0">
                  <a:solidFill>
                    <a:srgbClr val="FFC000"/>
                  </a:solidFill>
                </a:rPr>
                <a:t>Remove blank rows.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6E0D28F-737F-D590-36AB-095DBB4D0700}"/>
                </a:ext>
              </a:extLst>
            </p:cNvPr>
            <p:cNvSpPr/>
            <p:nvPr/>
          </p:nvSpPr>
          <p:spPr>
            <a:xfrm>
              <a:off x="476430" y="635143"/>
              <a:ext cx="457200" cy="20955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A670E2A-AF29-5B22-41E6-ADC2369FDC14}"/>
                </a:ext>
              </a:extLst>
            </p:cNvPr>
            <p:cNvSpPr/>
            <p:nvPr/>
          </p:nvSpPr>
          <p:spPr>
            <a:xfrm>
              <a:off x="5805397" y="2130568"/>
              <a:ext cx="1463040" cy="201168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B6456D3-37B1-8512-14C5-7A4F5D2C1F86}"/>
                </a:ext>
              </a:extLst>
            </p:cNvPr>
            <p:cNvSpPr/>
            <p:nvPr/>
          </p:nvSpPr>
          <p:spPr>
            <a:xfrm>
              <a:off x="5805397" y="844693"/>
              <a:ext cx="382754" cy="57150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016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A331D1-8FEC-4EC0-56A0-03AB8ECE7FFB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C3B658-E59F-0F94-0719-0F22476EF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1000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A69468E-0436-71CD-30F2-170C744C7DB0}"/>
                </a:ext>
              </a:extLst>
            </p:cNvPr>
            <p:cNvSpPr/>
            <p:nvPr/>
          </p:nvSpPr>
          <p:spPr>
            <a:xfrm>
              <a:off x="10239375" y="3244877"/>
              <a:ext cx="1737360" cy="155448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304D9D-04AF-3ECB-B4C4-488FE413A764}"/>
                </a:ext>
              </a:extLst>
            </p:cNvPr>
            <p:cNvSpPr txBox="1"/>
            <p:nvPr/>
          </p:nvSpPr>
          <p:spPr>
            <a:xfrm>
              <a:off x="5457826" y="3209925"/>
              <a:ext cx="3996280" cy="923330"/>
            </a:xfrm>
            <a:prstGeom prst="callout2">
              <a:avLst>
                <a:gd name="adj1" fmla="val 50729"/>
                <a:gd name="adj2" fmla="val 100549"/>
                <a:gd name="adj3" fmla="val 49697"/>
                <a:gd name="adj4" fmla="val 113091"/>
                <a:gd name="adj5" fmla="val 13467"/>
                <a:gd name="adj6" fmla="val 119132"/>
              </a:avLst>
            </a:prstGeom>
            <a:noFill/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Data Type: Whole number</a:t>
              </a:r>
            </a:p>
            <a:p>
              <a:r>
                <a:rPr lang="en-US" b="1" dirty="0">
                  <a:solidFill>
                    <a:srgbClr val="FFC000"/>
                  </a:solidFill>
                </a:rPr>
                <a:t>but categories were “1” and “closed”.</a:t>
              </a:r>
            </a:p>
            <a:p>
              <a:r>
                <a:rPr lang="en-US" b="1" dirty="0">
                  <a:solidFill>
                    <a:srgbClr val="FFC000"/>
                  </a:solidFill>
                </a:rPr>
                <a:t>Delete this step to remove errors.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70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01D6635-435F-7E07-27F0-04FB4543B40B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5669DD-6433-2DC9-B052-85ECC1CEC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1000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F5F4CD4-9456-DB68-4AD2-6DA89800C555}"/>
                </a:ext>
              </a:extLst>
            </p:cNvPr>
            <p:cNvSpPr/>
            <p:nvPr/>
          </p:nvSpPr>
          <p:spPr>
            <a:xfrm>
              <a:off x="2354429" y="619124"/>
              <a:ext cx="417346" cy="219075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E41883-9BF7-EAFF-EFF7-DFAE3F1DDD20}"/>
                </a:ext>
              </a:extLst>
            </p:cNvPr>
            <p:cNvSpPr/>
            <p:nvPr/>
          </p:nvSpPr>
          <p:spPr>
            <a:xfrm>
              <a:off x="2241883" y="1057272"/>
              <a:ext cx="882317" cy="133351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124B85D-1065-2292-5A70-C6B50C49A800}"/>
                </a:ext>
              </a:extLst>
            </p:cNvPr>
            <p:cNvSpPr/>
            <p:nvPr/>
          </p:nvSpPr>
          <p:spPr>
            <a:xfrm>
              <a:off x="1270333" y="1228723"/>
              <a:ext cx="882317" cy="133351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E7D41A0-B011-A0DD-3699-8C24EAB2AE86}"/>
                </a:ext>
              </a:extLst>
            </p:cNvPr>
            <p:cNvCxnSpPr>
              <a:cxnSpLocks/>
              <a:stCxn id="12" idx="1"/>
              <a:endCxn id="15" idx="1"/>
            </p:cNvCxnSpPr>
            <p:nvPr/>
          </p:nvCxnSpPr>
          <p:spPr>
            <a:xfrm rot="10800000" flipH="1" flipV="1">
              <a:off x="1270332" y="1295399"/>
              <a:ext cx="450683" cy="929640"/>
            </a:xfrm>
            <a:prstGeom prst="bentConnector3">
              <a:avLst>
                <a:gd name="adj1" fmla="val -50723"/>
              </a:avLst>
            </a:prstGeom>
            <a:ln w="28575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C1B9728-4518-AB2A-8DF5-D29BC2675DDE}"/>
                </a:ext>
              </a:extLst>
            </p:cNvPr>
            <p:cNvSpPr/>
            <p:nvPr/>
          </p:nvSpPr>
          <p:spPr>
            <a:xfrm>
              <a:off x="1721016" y="1904999"/>
              <a:ext cx="1298448" cy="64008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6E6DB46F-9440-451B-FEBC-492CE35B18B8}"/>
                </a:ext>
              </a:extLst>
            </p:cNvPr>
            <p:cNvCxnSpPr>
              <a:cxnSpLocks/>
              <a:stCxn id="10" idx="3"/>
              <a:endCxn id="20" idx="0"/>
            </p:cNvCxnSpPr>
            <p:nvPr/>
          </p:nvCxnSpPr>
          <p:spPr>
            <a:xfrm>
              <a:off x="3124200" y="1123948"/>
              <a:ext cx="3616261" cy="2781302"/>
            </a:xfrm>
            <a:prstGeom prst="bentConnector2">
              <a:avLst/>
            </a:prstGeom>
            <a:ln w="28575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30C4CEB-40FB-5060-0ED3-E306C462E167}"/>
                </a:ext>
              </a:extLst>
            </p:cNvPr>
            <p:cNvSpPr/>
            <p:nvPr/>
          </p:nvSpPr>
          <p:spPr>
            <a:xfrm>
              <a:off x="3470147" y="3905250"/>
              <a:ext cx="6540627" cy="233362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95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F566140-0606-DE1D-A166-6AD94FF59725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525241"/>
            <a:chExt cx="12192000" cy="6096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56862D-B252-61F3-A09F-949A00F1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25241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6AD962-CAEA-7B98-F862-3D1F268AA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2580" t="37792" b="48205"/>
            <a:stretch>
              <a:fillRect/>
            </a:stretch>
          </p:blipFill>
          <p:spPr>
            <a:xfrm>
              <a:off x="10068128" y="2829075"/>
              <a:ext cx="2123872" cy="85358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31A24DA-42A8-1253-E6DE-0D24A179D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75337"/>
            <a:stretch>
              <a:fillRect/>
            </a:stretch>
          </p:blipFill>
          <p:spPr>
            <a:xfrm>
              <a:off x="0" y="525241"/>
              <a:ext cx="12192000" cy="150345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B4FCEB3-773F-1594-7554-C12C4C3BE217}"/>
                </a:ext>
              </a:extLst>
            </p:cNvPr>
            <p:cNvSpPr/>
            <p:nvPr/>
          </p:nvSpPr>
          <p:spPr>
            <a:xfrm>
              <a:off x="924022" y="770200"/>
              <a:ext cx="636422" cy="20955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45EA3AF-A169-04AC-64DF-DEAFCDBBDB1D}"/>
                </a:ext>
              </a:extLst>
            </p:cNvPr>
            <p:cNvSpPr/>
            <p:nvPr/>
          </p:nvSpPr>
          <p:spPr>
            <a:xfrm>
              <a:off x="3551321" y="989275"/>
              <a:ext cx="141121" cy="18288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8EE97FC-60A1-CB53-6AF0-7DB0DE0532FE}"/>
                </a:ext>
              </a:extLst>
            </p:cNvPr>
            <p:cNvSpPr/>
            <p:nvPr/>
          </p:nvSpPr>
          <p:spPr>
            <a:xfrm>
              <a:off x="2759172" y="1173424"/>
              <a:ext cx="1084096" cy="219456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BCC74B6-2AF2-78D5-F7C1-4E012D9CD846}"/>
                </a:ext>
              </a:extLst>
            </p:cNvPr>
            <p:cNvSpPr/>
            <p:nvPr/>
          </p:nvSpPr>
          <p:spPr>
            <a:xfrm>
              <a:off x="10199618" y="3389602"/>
              <a:ext cx="1737360" cy="155448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38756F2-C373-29DB-8534-879A9AA92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881" y="1938517"/>
            <a:ext cx="6687483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D3C3-4F46-F7F7-C1E0-8DC8D1FF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F0AC32-A179-56A5-A4D1-663DEE273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770295"/>
              </p:ext>
            </p:extLst>
          </p:nvPr>
        </p:nvGraphicFramePr>
        <p:xfrm>
          <a:off x="1961535" y="2093330"/>
          <a:ext cx="7831394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8981">
                  <a:extLst>
                    <a:ext uri="{9D8B030D-6E8A-4147-A177-3AD203B41FA5}">
                      <a16:colId xmlns:a16="http://schemas.microsoft.com/office/drawing/2014/main" val="677144494"/>
                    </a:ext>
                  </a:extLst>
                </a:gridCol>
                <a:gridCol w="1027471">
                  <a:extLst>
                    <a:ext uri="{9D8B030D-6E8A-4147-A177-3AD203B41FA5}">
                      <a16:colId xmlns:a16="http://schemas.microsoft.com/office/drawing/2014/main" val="3353587159"/>
                    </a:ext>
                  </a:extLst>
                </a:gridCol>
                <a:gridCol w="1027471">
                  <a:extLst>
                    <a:ext uri="{9D8B030D-6E8A-4147-A177-3AD203B41FA5}">
                      <a16:colId xmlns:a16="http://schemas.microsoft.com/office/drawing/2014/main" val="3111689607"/>
                    </a:ext>
                  </a:extLst>
                </a:gridCol>
                <a:gridCol w="1027471">
                  <a:extLst>
                    <a:ext uri="{9D8B030D-6E8A-4147-A177-3AD203B41FA5}">
                      <a16:colId xmlns:a16="http://schemas.microsoft.com/office/drawing/2014/main" val="1944965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PowerBI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up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2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 raw data for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90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1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 empty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66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Filter/Select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2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Subset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74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Merge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4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Document/Replicate data cleaning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7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Descriptive stats, Cross-tabs, Pivot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70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Visualize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36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 statistical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77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300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7DE62B4-D44D-9543-AF84-D0BA6F18CA6B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2F988E-CAFA-F21F-B7AE-949E64796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1000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ECFF39C-AEB1-18B5-629B-575607145A7F}"/>
                </a:ext>
              </a:extLst>
            </p:cNvPr>
            <p:cNvSpPr/>
            <p:nvPr/>
          </p:nvSpPr>
          <p:spPr>
            <a:xfrm>
              <a:off x="9498179" y="838200"/>
              <a:ext cx="141121" cy="219456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3EC481-953B-E027-E041-3A34A7387499}"/>
                </a:ext>
              </a:extLst>
            </p:cNvPr>
            <p:cNvSpPr/>
            <p:nvPr/>
          </p:nvSpPr>
          <p:spPr>
            <a:xfrm>
              <a:off x="8717129" y="1219199"/>
              <a:ext cx="1407946" cy="200025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4B6CF5-EEB3-A6F7-5B8B-9F407F9C20AA}"/>
              </a:ext>
            </a:extLst>
          </p:cNvPr>
          <p:cNvGrpSpPr/>
          <p:nvPr/>
        </p:nvGrpSpPr>
        <p:grpSpPr>
          <a:xfrm>
            <a:off x="4584975" y="1514856"/>
            <a:ext cx="4983764" cy="4572000"/>
            <a:chOff x="6274522" y="181457"/>
            <a:chExt cx="4983764" cy="4572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31F3E17-4495-C428-28D2-A26FCF811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4522" y="181457"/>
              <a:ext cx="4983764" cy="45720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E04BEC-8B69-1B34-FD81-6B233E5D2CBE}"/>
                </a:ext>
              </a:extLst>
            </p:cNvPr>
            <p:cNvSpPr/>
            <p:nvPr/>
          </p:nvSpPr>
          <p:spPr>
            <a:xfrm>
              <a:off x="6473770" y="2214183"/>
              <a:ext cx="1643971" cy="185721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0D91AAD-B38C-D1E8-7BD1-7D1CC274A71C}"/>
                </a:ext>
              </a:extLst>
            </p:cNvPr>
            <p:cNvSpPr/>
            <p:nvPr/>
          </p:nvSpPr>
          <p:spPr>
            <a:xfrm>
              <a:off x="6473770" y="3626434"/>
              <a:ext cx="2297589" cy="18572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59D6AE0-EB1C-CD94-3589-1801608EB85D}"/>
                </a:ext>
              </a:extLst>
            </p:cNvPr>
            <p:cNvSpPr/>
            <p:nvPr/>
          </p:nvSpPr>
          <p:spPr>
            <a:xfrm>
              <a:off x="6473770" y="1130095"/>
              <a:ext cx="506301" cy="933684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38EC033-2D20-11B7-E30A-DD9A38FB6E2F}"/>
                </a:ext>
              </a:extLst>
            </p:cNvPr>
            <p:cNvSpPr/>
            <p:nvPr/>
          </p:nvSpPr>
          <p:spPr>
            <a:xfrm>
              <a:off x="6473770" y="882609"/>
              <a:ext cx="1643971" cy="185721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47FA6D4-75C4-F6CF-3B8D-583228A5D8A2}"/>
                </a:ext>
              </a:extLst>
            </p:cNvPr>
            <p:cNvSpPr/>
            <p:nvPr/>
          </p:nvSpPr>
          <p:spPr>
            <a:xfrm>
              <a:off x="6473770" y="2473792"/>
              <a:ext cx="506301" cy="933684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996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6EE5D-8845-DB2C-4BA2-4E922A626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1C9A6A8-545E-D34B-71D6-B9CBFDB0C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892127"/>
              </p:ext>
            </p:extLst>
          </p:nvPr>
        </p:nvGraphicFramePr>
        <p:xfrm>
          <a:off x="-488949" y="558915"/>
          <a:ext cx="8128000" cy="4023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llout: Line with Accent Bar 3">
            <a:extLst>
              <a:ext uri="{FF2B5EF4-FFF2-40B4-BE49-F238E27FC236}">
                <a16:creationId xmlns:a16="http://schemas.microsoft.com/office/drawing/2014/main" id="{F3A344F9-D169-40CC-6F27-D2949CDCBCD1}"/>
              </a:ext>
            </a:extLst>
          </p:cNvPr>
          <p:cNvSpPr/>
          <p:nvPr/>
        </p:nvSpPr>
        <p:spPr>
          <a:xfrm>
            <a:off x="7010401" y="139813"/>
            <a:ext cx="4238624" cy="1346087"/>
          </a:xfrm>
          <a:prstGeom prst="accentCallout1">
            <a:avLst>
              <a:gd name="adj1" fmla="val 46850"/>
              <a:gd name="adj2" fmla="val -291"/>
              <a:gd name="adj3" fmla="val 113352"/>
              <a:gd name="adj4" fmla="val -804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IDs 1457-2000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Just demographics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(n=171 of 544)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Both demographics AND outcomes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(n=373 of 544)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D71FFA-0AA5-0A9C-FEC2-4F6E6D947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51327"/>
              </p:ext>
            </p:extLst>
          </p:nvPr>
        </p:nvGraphicFramePr>
        <p:xfrm>
          <a:off x="1228725" y="4658713"/>
          <a:ext cx="9734551" cy="219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8799329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576370345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77891917"/>
                    </a:ext>
                  </a:extLst>
                </a:gridCol>
                <a:gridCol w="2905126">
                  <a:extLst>
                    <a:ext uri="{9D8B030D-6E8A-4147-A177-3AD203B41FA5}">
                      <a16:colId xmlns:a16="http://schemas.microsoft.com/office/drawing/2014/main" val="2006890201"/>
                    </a:ext>
                  </a:extLst>
                </a:gridCol>
              </a:tblGrid>
              <a:tr h="26692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set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set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362135"/>
                  </a:ext>
                </a:extLst>
              </a:tr>
              <a:tr h="320957">
                <a:tc>
                  <a:txBody>
                    <a:bodyPr/>
                    <a:lstStyle/>
                    <a:p>
                      <a:r>
                        <a:rPr lang="en-US" sz="1400" dirty="0"/>
                        <a:t>IDs 1000-1456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(457 possible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457 rows* with only Demographics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30273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r>
                        <a:rPr lang="en-US" sz="1400" dirty="0"/>
                        <a:t>IDs 1457-2000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(544 possible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171 rows* with only Demographics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373 rows with Demographics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373 rows with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7112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sz="1400" dirty="0"/>
                        <a:t>IDs 2001-2381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(381 possible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381 rows with only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67543"/>
                  </a:ext>
                </a:extLst>
              </a:tr>
              <a:tr h="4607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1001 total</a:t>
                      </a:r>
                    </a:p>
                    <a:p>
                      <a:r>
                        <a:rPr lang="en-US" sz="1400" dirty="0"/>
                        <a:t>*reverse engineered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754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91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6ECE04D-CC4B-065D-3A78-8669C59BB699}"/>
              </a:ext>
            </a:extLst>
          </p:cNvPr>
          <p:cNvGrpSpPr/>
          <p:nvPr/>
        </p:nvGrpSpPr>
        <p:grpSpPr>
          <a:xfrm>
            <a:off x="0" y="381000"/>
            <a:ext cx="12192000" cy="6096001"/>
            <a:chOff x="0" y="381000"/>
            <a:chExt cx="12192000" cy="60960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C0C6FD-AE93-D0EC-B450-ABA2DABFF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9" b="-8"/>
            <a:stretch>
              <a:fillRect/>
            </a:stretch>
          </p:blipFill>
          <p:spPr>
            <a:xfrm>
              <a:off x="0" y="381001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A10612F-2132-122E-EC27-FBC04D4E2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52031"/>
            <a:stretch>
              <a:fillRect/>
            </a:stretch>
          </p:blipFill>
          <p:spPr>
            <a:xfrm>
              <a:off x="0" y="381000"/>
              <a:ext cx="12192000" cy="292417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AD7D55C-C5C0-1EDA-CE36-4A2C66914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24062" r="40937" b="39219"/>
            <a:stretch>
              <a:fillRect/>
            </a:stretch>
          </p:blipFill>
          <p:spPr>
            <a:xfrm>
              <a:off x="0" y="1847849"/>
              <a:ext cx="7200900" cy="2238375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63B42ED-7150-A241-B2D4-20A1FB91A048}"/>
                </a:ext>
              </a:extLst>
            </p:cNvPr>
            <p:cNvSpPr/>
            <p:nvPr/>
          </p:nvSpPr>
          <p:spPr>
            <a:xfrm>
              <a:off x="10239375" y="3082952"/>
              <a:ext cx="1737360" cy="155448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26F555A-78F1-AD9B-E632-9B308FD5F1E0}"/>
                </a:ext>
              </a:extLst>
            </p:cNvPr>
            <p:cNvSpPr/>
            <p:nvPr/>
          </p:nvSpPr>
          <p:spPr>
            <a:xfrm>
              <a:off x="6758126" y="1914525"/>
              <a:ext cx="155448" cy="155448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5830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D3B9423-5308-84CF-D7BE-A43E3920311C}"/>
              </a:ext>
            </a:extLst>
          </p:cNvPr>
          <p:cNvGrpSpPr/>
          <p:nvPr/>
        </p:nvGrpSpPr>
        <p:grpSpPr>
          <a:xfrm>
            <a:off x="-155643" y="381000"/>
            <a:ext cx="12347643" cy="6096000"/>
            <a:chOff x="-77822" y="276225"/>
            <a:chExt cx="12347643" cy="6096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4E759F-68E1-0737-A9ED-584921571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21" y="276225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469FD0-2788-96DC-E7B5-1EB712881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-1277" t="97000" r="2"/>
            <a:stretch>
              <a:fillRect/>
            </a:stretch>
          </p:blipFill>
          <p:spPr>
            <a:xfrm>
              <a:off x="-77822" y="6189345"/>
              <a:ext cx="12347643" cy="18288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C12B7-5D25-3FE8-FBDC-EB937E7A9322}"/>
                </a:ext>
              </a:extLst>
            </p:cNvPr>
            <p:cNvSpPr/>
            <p:nvPr/>
          </p:nvSpPr>
          <p:spPr>
            <a:xfrm>
              <a:off x="546300" y="514350"/>
              <a:ext cx="457200" cy="20955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811D1F-215B-BABE-6A91-85AF4A9E367C}"/>
                </a:ext>
              </a:extLst>
            </p:cNvPr>
            <p:cNvSpPr/>
            <p:nvPr/>
          </p:nvSpPr>
          <p:spPr>
            <a:xfrm>
              <a:off x="5859496" y="733425"/>
              <a:ext cx="382754" cy="57150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2B1162C-DB95-4459-41B3-70DA3F80392D}"/>
                </a:ext>
              </a:extLst>
            </p:cNvPr>
            <p:cNvSpPr/>
            <p:nvPr/>
          </p:nvSpPr>
          <p:spPr>
            <a:xfrm>
              <a:off x="5878545" y="1838325"/>
              <a:ext cx="1463040" cy="20955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66FC872-0B01-79DE-11D8-C07B2C66BC70}"/>
                </a:ext>
              </a:extLst>
            </p:cNvPr>
            <p:cNvSpPr/>
            <p:nvPr/>
          </p:nvSpPr>
          <p:spPr>
            <a:xfrm>
              <a:off x="10317196" y="3140102"/>
              <a:ext cx="1737360" cy="155448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9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D6F61AC-D209-5ADD-691D-C1166D5FCD3C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5C2FE4-7DA2-33DC-0C1A-3BA625B0A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1000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A8FFC2-84E5-1B21-5332-E52786976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7500"/>
            <a:stretch>
              <a:fillRect/>
            </a:stretch>
          </p:blipFill>
          <p:spPr>
            <a:xfrm>
              <a:off x="0" y="6324600"/>
              <a:ext cx="12192000" cy="152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B6D643-EFB2-DB00-3A36-8A09E4FB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2734" t="37656"/>
            <a:stretch>
              <a:fillRect/>
            </a:stretch>
          </p:blipFill>
          <p:spPr>
            <a:xfrm>
              <a:off x="10086974" y="2676524"/>
              <a:ext cx="2105025" cy="3800475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2A18972-3D8F-CFEB-B0AB-B234C61802A8}"/>
                </a:ext>
              </a:extLst>
            </p:cNvPr>
            <p:cNvSpPr/>
            <p:nvPr/>
          </p:nvSpPr>
          <p:spPr>
            <a:xfrm>
              <a:off x="10239375" y="3414753"/>
              <a:ext cx="1737360" cy="155448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9FCF86F-FD13-66D3-8387-5EDAD2EA1320}"/>
                </a:ext>
              </a:extLst>
            </p:cNvPr>
            <p:cNvSpPr/>
            <p:nvPr/>
          </p:nvSpPr>
          <p:spPr>
            <a:xfrm>
              <a:off x="4157801" y="1916099"/>
              <a:ext cx="155448" cy="155448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8077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2E1F74-4CCF-635D-5FDA-65E3D8C66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447986-8C11-5A2D-ED8D-D3B6EC794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95A7E96-A721-8583-756D-0AA7836D6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F53F4D-E9D2-D609-4595-223AC2FA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-4099" y="3429001"/>
            <a:ext cx="3483870" cy="3428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22EC60D-653D-A4B6-8316-1B9DCD358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27750"/>
            <a:ext cx="3479772" cy="3430249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5894D1-19F8-CEB4-D4EC-6A570C48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3479772" y="3429001"/>
            <a:ext cx="8712227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34">
            <a:extLst>
              <a:ext uri="{FF2B5EF4-FFF2-40B4-BE49-F238E27FC236}">
                <a16:creationId xmlns:a16="http://schemas.microsoft.com/office/drawing/2014/main" id="{2E189297-34D3-F0DB-E861-AEE0017DC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3502418" y="3405102"/>
            <a:ext cx="3429002" cy="347429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FF8DD36-5DC3-C8F9-5BBC-DEC6175DA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2467" y="3607646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7FC6D-BD7B-B7DE-BF13-C779AEE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12" b="25312"/>
          <a:stretch/>
        </p:blipFill>
        <p:spPr>
          <a:xfrm>
            <a:off x="9086094" y="4465010"/>
            <a:ext cx="2743200" cy="13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04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7FD92D-6EFD-E577-F326-05A8E866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https://rpubs.com/josephine-mckelvy/1327359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053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884149-B247-1597-BB9F-F0EFE8F4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15E32C-5DB4-3C4B-6369-3C5776A26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B90972-D21E-DCA2-599C-D25F6065E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94014AA-62F9-83F2-1B92-5F2B90FF3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374627D-2592-1AE6-AE75-40B91C653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7C9334-6CE5-24C3-C802-E2D18C2A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-4099" y="3429001"/>
            <a:ext cx="3483870" cy="3428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429B074-C8A9-ED25-3CD1-D6CE14A23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27750"/>
            <a:ext cx="3479772" cy="3430249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45BC8B-0613-1FF6-BB6E-558D60986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3479772" y="3429001"/>
            <a:ext cx="8712227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34">
            <a:extLst>
              <a:ext uri="{FF2B5EF4-FFF2-40B4-BE49-F238E27FC236}">
                <a16:creationId xmlns:a16="http://schemas.microsoft.com/office/drawing/2014/main" id="{9136528C-F2BE-4DF0-3582-F40BF50EE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3502418" y="3405102"/>
            <a:ext cx="3429002" cy="347429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CADE9B5-9B3C-305D-D2D2-04F51FC85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2467" y="3607646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artoon character in a cat garment&#10;&#10;AI-generated content may be incorrect.">
            <a:extLst>
              <a:ext uri="{FF2B5EF4-FFF2-40B4-BE49-F238E27FC236}">
                <a16:creationId xmlns:a16="http://schemas.microsoft.com/office/drawing/2014/main" id="{46619CE6-30EA-9FE2-F589-1FFA67873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4" t="15346" r="11145" b="25247"/>
          <a:stretch>
            <a:fillRect/>
          </a:stretch>
        </p:blipFill>
        <p:spPr>
          <a:xfrm>
            <a:off x="9247730" y="4244666"/>
            <a:ext cx="24199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100F4A-92E9-5C6C-976F-58E50B4368BD}"/>
              </a:ext>
            </a:extLst>
          </p:cNvPr>
          <p:cNvGrpSpPr/>
          <p:nvPr/>
        </p:nvGrpSpPr>
        <p:grpSpPr>
          <a:xfrm>
            <a:off x="0" y="0"/>
            <a:ext cx="12192000" cy="3939051"/>
            <a:chOff x="0" y="1459474"/>
            <a:chExt cx="12192000" cy="39390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391BB6A-3DDE-47AD-5D01-E315A85F7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59474"/>
              <a:ext cx="12192000" cy="3939051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D84F547-7650-4EDF-DD9B-B55347A8C236}"/>
                </a:ext>
              </a:extLst>
            </p:cNvPr>
            <p:cNvSpPr/>
            <p:nvPr/>
          </p:nvSpPr>
          <p:spPr>
            <a:xfrm>
              <a:off x="755375" y="1804946"/>
              <a:ext cx="1005840" cy="31805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6C091DC-0940-FAAD-119B-9F732943E637}"/>
                </a:ext>
              </a:extLst>
            </p:cNvPr>
            <p:cNvSpPr/>
            <p:nvPr/>
          </p:nvSpPr>
          <p:spPr>
            <a:xfrm>
              <a:off x="9377015" y="2250219"/>
              <a:ext cx="548640" cy="228600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87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B72241-8D7D-A862-FE35-642618631E57}"/>
              </a:ext>
            </a:extLst>
          </p:cNvPr>
          <p:cNvGrpSpPr/>
          <p:nvPr/>
        </p:nvGrpSpPr>
        <p:grpSpPr>
          <a:xfrm>
            <a:off x="3268919" y="0"/>
            <a:ext cx="5654161" cy="6858000"/>
            <a:chOff x="3268919" y="0"/>
            <a:chExt cx="565416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EEF9FE-674A-71EB-25B3-9AC1F057B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8919" y="0"/>
              <a:ext cx="5654161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5F78B0B-5A3E-9CCC-DCE2-3FEC9298AC54}"/>
                </a:ext>
              </a:extLst>
            </p:cNvPr>
            <p:cNvSpPr/>
            <p:nvPr/>
          </p:nvSpPr>
          <p:spPr>
            <a:xfrm>
              <a:off x="5010503" y="1207417"/>
              <a:ext cx="1444618" cy="25019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395955-B890-A7DC-32BE-9C99DC2EE5BD}"/>
                </a:ext>
              </a:extLst>
            </p:cNvPr>
            <p:cNvSpPr/>
            <p:nvPr/>
          </p:nvSpPr>
          <p:spPr>
            <a:xfrm>
              <a:off x="3268919" y="3867625"/>
              <a:ext cx="1371600" cy="18288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718764-D21E-3617-56AE-27E2881EBA77}"/>
                </a:ext>
              </a:extLst>
            </p:cNvPr>
            <p:cNvSpPr/>
            <p:nvPr/>
          </p:nvSpPr>
          <p:spPr>
            <a:xfrm>
              <a:off x="3305131" y="5223849"/>
              <a:ext cx="1143000" cy="25756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43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F915D9-8411-9AE1-D7D0-5A8B1AB7E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6EEED82-32F2-6075-6EC8-D1CFFA50A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0F25EC3-275C-2048-8FA9-03DAD609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4E8233-B07F-D2A2-02A6-E6E4A1E1C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-4099" y="3429001"/>
            <a:ext cx="3483870" cy="3428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1AA483E-9FD0-27CB-AE77-1207922C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27750"/>
            <a:ext cx="3479772" cy="3430249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FC86F4-B937-52CB-6425-3719DC086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3479772" y="3429001"/>
            <a:ext cx="8712227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34">
            <a:extLst>
              <a:ext uri="{FF2B5EF4-FFF2-40B4-BE49-F238E27FC236}">
                <a16:creationId xmlns:a16="http://schemas.microsoft.com/office/drawing/2014/main" id="{4D6A4A4C-4EE5-4428-35DA-6333424DE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3502418" y="3405102"/>
            <a:ext cx="3429002" cy="347429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6984847-2209-DC87-EBA0-EEBE69BE6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2467" y="3607646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B62F8-4FBD-D9E9-0E1C-089E5A39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12" b="25312"/>
          <a:stretch/>
        </p:blipFill>
        <p:spPr>
          <a:xfrm>
            <a:off x="9086094" y="4465010"/>
            <a:ext cx="2743200" cy="13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5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164D21-0183-8350-4E9D-ECC30CAC80BF}"/>
              </a:ext>
            </a:extLst>
          </p:cNvPr>
          <p:cNvGrpSpPr/>
          <p:nvPr/>
        </p:nvGrpSpPr>
        <p:grpSpPr>
          <a:xfrm>
            <a:off x="381000" y="0"/>
            <a:ext cx="11430000" cy="6858000"/>
            <a:chOff x="381000" y="0"/>
            <a:chExt cx="11430000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B777D0-02FE-CDE6-BE62-B4BBD4801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037005B-4E07-5E9F-8CF1-9B5833D46850}"/>
                </a:ext>
              </a:extLst>
            </p:cNvPr>
            <p:cNvSpPr/>
            <p:nvPr/>
          </p:nvSpPr>
          <p:spPr>
            <a:xfrm>
              <a:off x="11203597" y="304299"/>
              <a:ext cx="593755" cy="137159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AB77DEC-3EE0-F56A-FDB2-2D3E4120937A}"/>
                </a:ext>
              </a:extLst>
            </p:cNvPr>
            <p:cNvSpPr/>
            <p:nvPr/>
          </p:nvSpPr>
          <p:spPr>
            <a:xfrm>
              <a:off x="10425752" y="441458"/>
              <a:ext cx="1371600" cy="186339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DD0FE9-F41D-C3BF-69A4-1FF2FA58B66B}"/>
              </a:ext>
            </a:extLst>
          </p:cNvPr>
          <p:cNvGrpSpPr>
            <a:grpSpLocks noChangeAspect="1"/>
          </p:cNvGrpSpPr>
          <p:nvPr/>
        </p:nvGrpSpPr>
        <p:grpSpPr>
          <a:xfrm>
            <a:off x="2124529" y="488684"/>
            <a:ext cx="3820636" cy="2743200"/>
            <a:chOff x="2210254" y="441458"/>
            <a:chExt cx="4114801" cy="29544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957062-DBB1-6FD4-FE19-07C0C7D30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210255" y="441458"/>
              <a:ext cx="4114800" cy="2954410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08A466D-5EB7-8705-ACB2-BAB1CF7B9C36}"/>
                </a:ext>
              </a:extLst>
            </p:cNvPr>
            <p:cNvSpPr/>
            <p:nvPr/>
          </p:nvSpPr>
          <p:spPr>
            <a:xfrm>
              <a:off x="2210254" y="2336073"/>
              <a:ext cx="4114801" cy="605019"/>
            </a:xfrm>
            <a:prstGeom prst="roundRect">
              <a:avLst>
                <a:gd name="adj" fmla="val 426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C82EA2-D168-5208-C617-EC5F9153A60A}"/>
              </a:ext>
            </a:extLst>
          </p:cNvPr>
          <p:cNvGrpSpPr>
            <a:grpSpLocks noChangeAspect="1"/>
          </p:cNvGrpSpPr>
          <p:nvPr/>
        </p:nvGrpSpPr>
        <p:grpSpPr>
          <a:xfrm>
            <a:off x="4954753" y="2407347"/>
            <a:ext cx="3789575" cy="2743200"/>
            <a:chOff x="4937046" y="1184932"/>
            <a:chExt cx="5106114" cy="369621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3BB01A-F903-6B38-7AF4-437AA7037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257"/>
            <a:stretch>
              <a:fillRect/>
            </a:stretch>
          </p:blipFill>
          <p:spPr>
            <a:xfrm>
              <a:off x="4937047" y="1184932"/>
              <a:ext cx="5106113" cy="3696217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F56E22-36AB-3681-DC08-7177009C6174}"/>
                </a:ext>
              </a:extLst>
            </p:cNvPr>
            <p:cNvSpPr/>
            <p:nvPr/>
          </p:nvSpPr>
          <p:spPr>
            <a:xfrm>
              <a:off x="4937046" y="2014288"/>
              <a:ext cx="5106113" cy="748105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3A4A84-8A3C-A023-B9F0-D5515363717D}"/>
              </a:ext>
            </a:extLst>
          </p:cNvPr>
          <p:cNvGrpSpPr>
            <a:grpSpLocks noChangeAspect="1"/>
          </p:cNvGrpSpPr>
          <p:nvPr/>
        </p:nvGrpSpPr>
        <p:grpSpPr>
          <a:xfrm>
            <a:off x="6949957" y="3673342"/>
            <a:ext cx="3789575" cy="2743200"/>
            <a:chOff x="7820590" y="1918663"/>
            <a:chExt cx="5106113" cy="369621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63BA5F-D5D9-C2CD-E929-C2294E2D0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0590" y="1918663"/>
              <a:ext cx="5106113" cy="3696216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3F2CD0-2199-0A49-B0B0-DB8C7F34BB61}"/>
                </a:ext>
              </a:extLst>
            </p:cNvPr>
            <p:cNvSpPr/>
            <p:nvPr/>
          </p:nvSpPr>
          <p:spPr>
            <a:xfrm>
              <a:off x="9117840" y="2998319"/>
              <a:ext cx="2919483" cy="24984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73F6958-56E9-B7AC-C293-2C816CD635C2}"/>
                </a:ext>
              </a:extLst>
            </p:cNvPr>
            <p:cNvSpPr/>
            <p:nvPr/>
          </p:nvSpPr>
          <p:spPr>
            <a:xfrm>
              <a:off x="9117840" y="3459707"/>
              <a:ext cx="2919483" cy="24984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402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604F3F-ECCD-504B-DA6C-EA134CA06F61}"/>
              </a:ext>
            </a:extLst>
          </p:cNvPr>
          <p:cNvGrpSpPr/>
          <p:nvPr/>
        </p:nvGrpSpPr>
        <p:grpSpPr>
          <a:xfrm>
            <a:off x="381000" y="0"/>
            <a:ext cx="11430000" cy="6858000"/>
            <a:chOff x="381000" y="0"/>
            <a:chExt cx="11430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6091ABF-D024-801B-DF60-FFF7C4B1B5A5}"/>
                </a:ext>
              </a:extLst>
            </p:cNvPr>
            <p:cNvGrpSpPr/>
            <p:nvPr/>
          </p:nvGrpSpPr>
          <p:grpSpPr>
            <a:xfrm>
              <a:off x="381000" y="0"/>
              <a:ext cx="11430000" cy="6858000"/>
              <a:chOff x="381000" y="0"/>
              <a:chExt cx="11430000" cy="6858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AD1155F-81D4-1062-6436-4CE748FAC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000" y="0"/>
                <a:ext cx="11430000" cy="685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7898F10-7E2A-4ED1-7B98-CFED0BAD7E29}"/>
                  </a:ext>
                </a:extLst>
              </p:cNvPr>
              <p:cNvSpPr/>
              <p:nvPr/>
            </p:nvSpPr>
            <p:spPr>
              <a:xfrm>
                <a:off x="8107528" y="841639"/>
                <a:ext cx="228600" cy="914400"/>
              </a:xfrm>
              <a:prstGeom prst="roundRect">
                <a:avLst>
                  <a:gd name="adj" fmla="val 9370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7179A49-DD3F-233E-C840-581F1696771A}"/>
                  </a:ext>
                </a:extLst>
              </p:cNvPr>
              <p:cNvSpPr/>
              <p:nvPr/>
            </p:nvSpPr>
            <p:spPr>
              <a:xfrm>
                <a:off x="8411951" y="592607"/>
                <a:ext cx="455824" cy="182880"/>
              </a:xfrm>
              <a:prstGeom prst="roundRect">
                <a:avLst>
                  <a:gd name="adj" fmla="val 9370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52DECC6-BA0F-24FE-AD76-2BA37BCC6E1F}"/>
                </a:ext>
              </a:extLst>
            </p:cNvPr>
            <p:cNvSpPr/>
            <p:nvPr/>
          </p:nvSpPr>
          <p:spPr>
            <a:xfrm>
              <a:off x="9402551" y="482117"/>
              <a:ext cx="228600" cy="13716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8C30C6-75A8-C4F6-9E77-F0C0FADFDD43}"/>
              </a:ext>
            </a:extLst>
          </p:cNvPr>
          <p:cNvGrpSpPr/>
          <p:nvPr/>
        </p:nvGrpSpPr>
        <p:grpSpPr>
          <a:xfrm>
            <a:off x="1430957" y="841639"/>
            <a:ext cx="6403398" cy="6858000"/>
            <a:chOff x="1430957" y="209550"/>
            <a:chExt cx="6403398" cy="6858000"/>
          </a:xfrm>
        </p:grpSpPr>
        <p:pic>
          <p:nvPicPr>
            <p:cNvPr id="8" name="Picture 7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15A75C0E-B7C1-5E17-7BF9-449A3AE20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57" y="209550"/>
              <a:ext cx="6403398" cy="685800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B731DC-AAA7-68E4-93F6-146D897D3624}"/>
                </a:ext>
              </a:extLst>
            </p:cNvPr>
            <p:cNvSpPr/>
            <p:nvPr/>
          </p:nvSpPr>
          <p:spPr>
            <a:xfrm>
              <a:off x="5249650" y="704850"/>
              <a:ext cx="2560320" cy="954186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4334FAB-0928-6510-4AC4-1F7AAADEADDD}"/>
                </a:ext>
              </a:extLst>
            </p:cNvPr>
            <p:cNvSpPr/>
            <p:nvPr/>
          </p:nvSpPr>
          <p:spPr>
            <a:xfrm>
              <a:off x="7296149" y="1727462"/>
              <a:ext cx="504295" cy="13716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C9AD86D-3305-5C77-1262-EB1967562D56}"/>
                </a:ext>
              </a:extLst>
            </p:cNvPr>
            <p:cNvSpPr/>
            <p:nvPr/>
          </p:nvSpPr>
          <p:spPr>
            <a:xfrm>
              <a:off x="7447597" y="424519"/>
              <a:ext cx="365760" cy="18288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31599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819</Words>
  <Application>Microsoft Office PowerPoint</Application>
  <PresentationFormat>Widescreen</PresentationFormat>
  <Paragraphs>125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Arial</vt:lpstr>
      <vt:lpstr>Avenir Next LT Pro</vt:lpstr>
      <vt:lpstr>Avenir Next LT Pro Light</vt:lpstr>
      <vt:lpstr>BlocksVTI</vt:lpstr>
      <vt:lpstr>How-To</vt:lpstr>
      <vt:lpstr>Comparisons</vt:lpstr>
      <vt:lpstr>Set up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Load, Clean, Transform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https://rpubs.com/josephine-mckelvy/1327359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Cordelia Nhi Marie McKelvy</dc:creator>
  <cp:lastModifiedBy>Cordelia Nhi Marie McKelvy</cp:lastModifiedBy>
  <cp:revision>21</cp:revision>
  <dcterms:created xsi:type="dcterms:W3CDTF">2025-06-29T12:55:00Z</dcterms:created>
  <dcterms:modified xsi:type="dcterms:W3CDTF">2025-07-05T16:55:20Z</dcterms:modified>
</cp:coreProperties>
</file>