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11" r:id="rId7"/>
    <p:sldId id="418" r:id="rId8"/>
    <p:sldId id="420" r:id="rId9"/>
    <p:sldId id="416" r:id="rId10"/>
    <p:sldId id="417" r:id="rId11"/>
    <p:sldId id="414" r:id="rId12"/>
    <p:sldId id="398" r:id="rId13"/>
    <p:sldId id="4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27164" autoAdjust="0"/>
  </p:normalViewPr>
  <p:slideViewPr>
    <p:cSldViewPr snapToGrid="0">
      <p:cViewPr varScale="1">
        <p:scale>
          <a:sx n="34" d="100"/>
          <a:sy n="34" d="100"/>
        </p:scale>
        <p:origin x="3264"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latin typeface="Franklin Gothic Demi" panose="020B0703020102020204" pitchFamily="34" charset="0"/>
              </a:rPr>
              <a:t>Emails inspire new enrollees to increase TSP contributions.</a:t>
            </a:r>
            <a:br>
              <a:rPr lang="en-US" sz="1800" dirty="0">
                <a:latin typeface="Franklin Gothic Demi" panose="020B0703020102020204" pitchFamily="34" charset="0"/>
              </a:rPr>
            </a:br>
            <a:r>
              <a:rPr lang="en-US" sz="1400" dirty="0">
                <a:latin typeface="Franklin Gothic Book" panose="020B0503020102020204" pitchFamily="34" charset="0"/>
              </a:rPr>
              <a:t>A</a:t>
            </a:r>
            <a:r>
              <a:rPr lang="en-US" sz="1400" b="0" i="0" u="none" strike="noStrike" kern="1200" spc="0" baseline="0" dirty="0">
                <a:solidFill>
                  <a:sysClr val="windowText" lastClr="000000">
                    <a:lumMod val="65000"/>
                    <a:lumOff val="35000"/>
                  </a:sysClr>
                </a:solidFill>
                <a:latin typeface="Franklin Gothic Book" panose="020B0503020102020204" pitchFamily="34" charset="0"/>
              </a:rPr>
              <a:t>fter a 2018 email marketing campaign, </a:t>
            </a:r>
            <a:r>
              <a:rPr lang="en-US" sz="1400" dirty="0">
                <a:latin typeface="Franklin Gothic Book" panose="020B0503020102020204" pitchFamily="34" charset="0"/>
              </a:rPr>
              <a:t>1 in 4 federal workers increased their matched retirement contributions--more than doubling</a:t>
            </a:r>
            <a:r>
              <a:rPr lang="en-US" sz="1400" baseline="0" dirty="0">
                <a:latin typeface="Franklin Gothic Book" panose="020B0503020102020204" pitchFamily="34" charset="0"/>
              </a:rPr>
              <a:t> the prior proportion--p</a:t>
            </a:r>
            <a:r>
              <a:rPr lang="en-US" sz="1400" dirty="0">
                <a:latin typeface="Franklin Gothic Book" panose="020B0503020102020204" pitchFamily="34" charset="0"/>
              </a:rPr>
              <a:t>otentially recouping a median employer mat</a:t>
            </a:r>
          </a:p>
        </c:rich>
      </c:tx>
      <c:layout>
        <c:manualLayout>
          <c:xMode val="edge"/>
          <c:yMode val="edge"/>
          <c:x val="1.4454171306190946E-2"/>
          <c:y val="0.05"/>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834719102532106"/>
          <c:y val="0.4416566608650318"/>
          <c:w val="0.61621443980622037"/>
          <c:h val="0.4052251622554634"/>
        </c:manualLayout>
      </c:layout>
      <c:barChart>
        <c:barDir val="bar"/>
        <c:grouping val="stacked"/>
        <c:varyColors val="0"/>
        <c:ser>
          <c:idx val="0"/>
          <c:order val="0"/>
          <c:tx>
            <c:strRef>
              <c:f>Sheet1!$B$1</c:f>
              <c:strCache>
                <c:ptCount val="1"/>
                <c:pt idx="0">
                  <c:v>Before</c:v>
                </c:pt>
              </c:strCache>
            </c:strRef>
          </c:tx>
          <c:spPr>
            <a:noFill/>
            <a:ln>
              <a:noFill/>
            </a:ln>
            <a:effectLst/>
          </c:spPr>
          <c:invertIfNegative val="0"/>
          <c:errBars>
            <c:errBarType val="both"/>
            <c:errValType val="percentage"/>
            <c:noEndCap val="1"/>
            <c:val val="0.5"/>
            <c:spPr>
              <a:noFill/>
              <a:ln w="38100" cap="flat" cmpd="sng" algn="ctr">
                <a:solidFill>
                  <a:srgbClr val="4495A2">
                    <a:lumMod val="60000"/>
                    <a:lumOff val="40000"/>
                  </a:srgbClr>
                </a:solidFill>
                <a:round/>
                <a:headEnd type="oval"/>
              </a:ln>
              <a:effectLst/>
            </c:spPr>
          </c:errBars>
          <c:cat>
            <c:strRef>
              <c:f>Sheet1!$A$2:$A$5</c:f>
              <c:strCache>
                <c:ptCount val="4"/>
                <c:pt idx="0">
                  <c:v>Prior campaigns</c:v>
                </c:pt>
                <c:pt idx="1">
                  <c:v>No email</c:v>
                </c:pt>
                <c:pt idx="2">
                  <c:v>Personalized email</c:v>
                </c:pt>
                <c:pt idx="3">
                  <c:v>Peer email</c:v>
                </c:pt>
              </c:strCache>
            </c:strRef>
          </c:cat>
          <c:val>
            <c:numRef>
              <c:f>Sheet1!$B$2:$B$5</c:f>
              <c:numCache>
                <c:formatCode>0.00%</c:formatCode>
                <c:ptCount val="4"/>
                <c:pt idx="0">
                  <c:v>0.1</c:v>
                </c:pt>
                <c:pt idx="1">
                  <c:v>9.98E-2</c:v>
                </c:pt>
                <c:pt idx="2">
                  <c:v>9.9299999999999999E-2</c:v>
                </c:pt>
                <c:pt idx="3">
                  <c:v>9.9400000000000002E-2</c:v>
                </c:pt>
              </c:numCache>
            </c:numRef>
          </c:val>
          <c:extLst>
            <c:ext xmlns:c16="http://schemas.microsoft.com/office/drawing/2014/chart" uri="{C3380CC4-5D6E-409C-BE32-E72D297353CC}">
              <c16:uniqueId val="{00000000-592D-431D-8B7F-A58291F73C6C}"/>
            </c:ext>
          </c:extLst>
        </c:ser>
        <c:ser>
          <c:idx val="1"/>
          <c:order val="1"/>
          <c:tx>
            <c:strRef>
              <c:f>Sheet1!$D$1</c:f>
              <c:strCache>
                <c:ptCount val="1"/>
                <c:pt idx="0">
                  <c:v>Percentage Point Difference</c:v>
                </c:pt>
              </c:strCache>
            </c:strRef>
          </c:tx>
          <c:spPr>
            <a:solidFill>
              <a:srgbClr val="E4E4E4"/>
            </a:solidFill>
            <a:ln>
              <a:noFill/>
            </a:ln>
            <a:effectLst/>
          </c:spPr>
          <c:invertIfNegative val="0"/>
          <c:dLbls>
            <c:dLbl>
              <c:idx val="0"/>
              <c:tx>
                <c:rich>
                  <a:bodyPr/>
                  <a:lstStyle/>
                  <a:p>
                    <a:r>
                      <a:rPr lang="en-US"/>
                      <a:t>+</a:t>
                    </a:r>
                    <a:fld id="{BD557588-D226-4A03-8E60-40EEA6FA888B}"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92D-431D-8B7F-A58291F73C6C}"/>
                </c:ext>
              </c:extLst>
            </c:dLbl>
            <c:dLbl>
              <c:idx val="1"/>
              <c:delete val="1"/>
              <c:extLst>
                <c:ext xmlns:c15="http://schemas.microsoft.com/office/drawing/2012/chart" uri="{CE6537A1-D6FC-4f65-9D91-7224C49458BB}"/>
                <c:ext xmlns:c16="http://schemas.microsoft.com/office/drawing/2014/chart" uri="{C3380CC4-5D6E-409C-BE32-E72D297353CC}">
                  <c16:uniqueId val="{00000002-592D-431D-8B7F-A58291F73C6C}"/>
                </c:ext>
              </c:extLst>
            </c:dLbl>
            <c:dLbl>
              <c:idx val="2"/>
              <c:tx>
                <c:rich>
                  <a:bodyPr/>
                  <a:lstStyle/>
                  <a:p>
                    <a:r>
                      <a:rPr lang="en-US"/>
                      <a:t>+</a:t>
                    </a:r>
                    <a:fld id="{A64F1455-5075-4E95-8D57-27B0CCA4B1FD}"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92D-431D-8B7F-A58291F73C6C}"/>
                </c:ext>
              </c:extLst>
            </c:dLbl>
            <c:dLbl>
              <c:idx val="3"/>
              <c:tx>
                <c:rich>
                  <a:bodyPr/>
                  <a:lstStyle/>
                  <a:p>
                    <a:r>
                      <a:rPr lang="en-US"/>
                      <a:t>+</a:t>
                    </a:r>
                    <a:fld id="{D98407AD-D5BA-46D9-93C8-07E0664A4782}"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92D-431D-8B7F-A58291F73C6C}"/>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percentage"/>
            <c:noEndCap val="1"/>
            <c:val val="0.5"/>
            <c:spPr>
              <a:noFill/>
              <a:ln w="38100" cap="flat" cmpd="sng" algn="ctr">
                <a:solidFill>
                  <a:srgbClr val="19398A"/>
                </a:solidFill>
                <a:round/>
                <a:headEnd type="oval"/>
              </a:ln>
              <a:effectLst/>
            </c:spPr>
          </c:errBars>
          <c:cat>
            <c:strRef>
              <c:f>Sheet1!$A$2:$A$5</c:f>
              <c:strCache>
                <c:ptCount val="4"/>
                <c:pt idx="0">
                  <c:v>Prior campaigns</c:v>
                </c:pt>
                <c:pt idx="1">
                  <c:v>No email</c:v>
                </c:pt>
                <c:pt idx="2">
                  <c:v>Personalized email</c:v>
                </c:pt>
                <c:pt idx="3">
                  <c:v>Peer email</c:v>
                </c:pt>
              </c:strCache>
            </c:strRef>
          </c:cat>
          <c:val>
            <c:numRef>
              <c:f>Sheet1!$D$2:$D$5</c:f>
              <c:numCache>
                <c:formatCode>0.0%</c:formatCode>
                <c:ptCount val="4"/>
                <c:pt idx="0">
                  <c:v>7.4999999999999997E-2</c:v>
                </c:pt>
                <c:pt idx="1">
                  <c:v>0</c:v>
                </c:pt>
                <c:pt idx="2">
                  <c:v>0.128</c:v>
                </c:pt>
                <c:pt idx="3">
                  <c:v>0.16400000000000001</c:v>
                </c:pt>
              </c:numCache>
            </c:numRef>
          </c:val>
          <c:extLst>
            <c:ext xmlns:c16="http://schemas.microsoft.com/office/drawing/2014/chart" uri="{C3380CC4-5D6E-409C-BE32-E72D297353CC}">
              <c16:uniqueId val="{00000005-592D-431D-8B7F-A58291F73C6C}"/>
            </c:ext>
          </c:extLst>
        </c:ser>
        <c:dLbls>
          <c:showLegendKey val="0"/>
          <c:showVal val="0"/>
          <c:showCatName val="0"/>
          <c:showSerName val="0"/>
          <c:showPercent val="0"/>
          <c:showBubbleSize val="0"/>
        </c:dLbls>
        <c:gapWidth val="130"/>
        <c:overlap val="100"/>
        <c:axId val="338289664"/>
        <c:axId val="264729168"/>
      </c:barChart>
      <c:catAx>
        <c:axId val="338289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4729168"/>
        <c:crosses val="autoZero"/>
        <c:auto val="1"/>
        <c:lblAlgn val="ctr"/>
        <c:lblOffset val="100"/>
        <c:noMultiLvlLbl val="0"/>
      </c:catAx>
      <c:valAx>
        <c:axId val="26472916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33828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2093C-C0D7-40A4-A544-58F0B0910311}"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73DB161C-D4F9-4BAE-8994-520FDB02B726}">
      <dgm:prSet/>
      <dgm:spPr/>
      <dgm:t>
        <a:bodyPr/>
        <a:lstStyle/>
        <a:p>
          <a:r>
            <a:rPr lang="en-US" b="1" dirty="0"/>
            <a:t>What might help? Peer Influence</a:t>
          </a:r>
        </a:p>
      </dgm:t>
    </dgm:pt>
    <dgm:pt modelId="{8CFEDB6F-2308-4E37-903E-C9C1B468C8C9}" type="parTrans" cxnId="{D9FCBBF2-715F-47C7-984A-A43232176416}">
      <dgm:prSet/>
      <dgm:spPr/>
      <dgm:t>
        <a:bodyPr/>
        <a:lstStyle/>
        <a:p>
          <a:endParaRPr lang="en-US"/>
        </a:p>
      </dgm:t>
    </dgm:pt>
    <dgm:pt modelId="{D4E14AC3-F80A-4931-980B-2931B3479020}" type="sibTrans" cxnId="{D9FCBBF2-715F-47C7-984A-A43232176416}">
      <dgm:prSet/>
      <dgm:spPr/>
      <dgm:t>
        <a:bodyPr/>
        <a:lstStyle/>
        <a:p>
          <a:endParaRPr lang="en-US"/>
        </a:p>
      </dgm:t>
    </dgm:pt>
    <dgm:pt modelId="{E0BA761F-4900-4EFD-BDCC-44174E505929}">
      <dgm:prSet/>
      <dgm:spPr/>
      <dgm:t>
        <a:bodyPr/>
        <a:lstStyle/>
        <a:p>
          <a:r>
            <a:rPr lang="en-US"/>
            <a:t>Study design</a:t>
          </a:r>
        </a:p>
      </dgm:t>
    </dgm:pt>
    <dgm:pt modelId="{CC51BCD2-46AB-4874-8A06-174BD7903877}" type="parTrans" cxnId="{E46438EA-E8D0-4E34-BFE9-95F293EDF6DD}">
      <dgm:prSet/>
      <dgm:spPr/>
      <dgm:t>
        <a:bodyPr/>
        <a:lstStyle/>
        <a:p>
          <a:endParaRPr lang="en-US"/>
        </a:p>
      </dgm:t>
    </dgm:pt>
    <dgm:pt modelId="{FADB4552-F302-4E63-88B6-C03354B383BB}" type="sibTrans" cxnId="{E46438EA-E8D0-4E34-BFE9-95F293EDF6DD}">
      <dgm:prSet/>
      <dgm:spPr/>
      <dgm:t>
        <a:bodyPr/>
        <a:lstStyle/>
        <a:p>
          <a:endParaRPr lang="en-US"/>
        </a:p>
      </dgm:t>
    </dgm:pt>
    <dgm:pt modelId="{F8F9B66C-0D9E-4708-86B2-68153B5B2CE7}">
      <dgm:prSet/>
      <dgm:spPr/>
      <dgm:t>
        <a:bodyPr/>
        <a:lstStyle/>
        <a:p>
          <a:r>
            <a:rPr lang="en-US"/>
            <a:t>Takeaways</a:t>
          </a:r>
        </a:p>
      </dgm:t>
    </dgm:pt>
    <dgm:pt modelId="{B8BABC27-C371-4AC3-A164-1028099C438C}" type="parTrans" cxnId="{AD4B745D-E931-4F3C-875D-70E454543BA9}">
      <dgm:prSet/>
      <dgm:spPr/>
      <dgm:t>
        <a:bodyPr/>
        <a:lstStyle/>
        <a:p>
          <a:endParaRPr lang="en-US"/>
        </a:p>
      </dgm:t>
    </dgm:pt>
    <dgm:pt modelId="{8397F540-6FAE-4ECB-9D25-584FA2BCEBD2}" type="sibTrans" cxnId="{AD4B745D-E931-4F3C-875D-70E454543BA9}">
      <dgm:prSet/>
      <dgm:spPr/>
      <dgm:t>
        <a:bodyPr/>
        <a:lstStyle/>
        <a:p>
          <a:endParaRPr lang="en-US"/>
        </a:p>
      </dgm:t>
    </dgm:pt>
    <dgm:pt modelId="{F8001D22-413B-4326-B109-5B3189FD45E2}">
      <dgm:prSet/>
      <dgm:spPr/>
      <dgm:t>
        <a:bodyPr/>
        <a:lstStyle/>
        <a:p>
          <a:r>
            <a:rPr lang="en-US"/>
            <a:t>Limitations</a:t>
          </a:r>
        </a:p>
      </dgm:t>
    </dgm:pt>
    <dgm:pt modelId="{35013E72-B6FA-427C-AC0E-07E6A0688D2D}" type="parTrans" cxnId="{B2147C63-612B-4920-93C7-4243599E6C82}">
      <dgm:prSet/>
      <dgm:spPr/>
      <dgm:t>
        <a:bodyPr/>
        <a:lstStyle/>
        <a:p>
          <a:endParaRPr lang="en-US"/>
        </a:p>
      </dgm:t>
    </dgm:pt>
    <dgm:pt modelId="{04711E3D-45A8-4DDA-86E4-A288A33C4DA2}" type="sibTrans" cxnId="{B2147C63-612B-4920-93C7-4243599E6C82}">
      <dgm:prSet/>
      <dgm:spPr/>
      <dgm:t>
        <a:bodyPr/>
        <a:lstStyle/>
        <a:p>
          <a:endParaRPr lang="en-US"/>
        </a:p>
      </dgm:t>
    </dgm:pt>
    <dgm:pt modelId="{862A2902-2929-4DD8-AFAD-AF6E7BAA9BF6}">
      <dgm:prSet/>
      <dgm:spPr>
        <a:solidFill>
          <a:schemeClr val="tx2"/>
        </a:solidFill>
        <a:ln>
          <a:solidFill>
            <a:schemeClr val="tx2"/>
          </a:solidFill>
        </a:ln>
      </dgm:spPr>
      <dgm:t>
        <a:bodyPr/>
        <a:lstStyle/>
        <a:p>
          <a:r>
            <a:rPr lang="en-US" b="1" dirty="0"/>
            <a:t>Why increase employee contributions?</a:t>
          </a:r>
        </a:p>
      </dgm:t>
    </dgm:pt>
    <dgm:pt modelId="{5E115938-4068-4E3A-860E-1541EFE33027}" type="parTrans" cxnId="{A4139AE7-ADF8-4329-AC50-F792EC166A43}">
      <dgm:prSet/>
      <dgm:spPr/>
    </dgm:pt>
    <dgm:pt modelId="{FAAC1D16-D2B5-43D1-984B-939F6FD72AD9}" type="sibTrans" cxnId="{A4139AE7-ADF8-4329-AC50-F792EC166A43}">
      <dgm:prSet/>
      <dgm:spPr/>
    </dgm:pt>
    <dgm:pt modelId="{52694411-BBE6-438D-8687-AD69962D50F2}" type="pres">
      <dgm:prSet presAssocID="{1D92093C-C0D7-40A4-A544-58F0B0910311}" presName="linear" presStyleCnt="0">
        <dgm:presLayoutVars>
          <dgm:dir/>
          <dgm:animLvl val="lvl"/>
          <dgm:resizeHandles val="exact"/>
        </dgm:presLayoutVars>
      </dgm:prSet>
      <dgm:spPr/>
    </dgm:pt>
    <dgm:pt modelId="{977D4996-493E-4371-AD23-6DE5AC75DD28}" type="pres">
      <dgm:prSet presAssocID="{862A2902-2929-4DD8-AFAD-AF6E7BAA9BF6}" presName="parentLin" presStyleCnt="0"/>
      <dgm:spPr/>
    </dgm:pt>
    <dgm:pt modelId="{CDDC7FFA-CD6B-471D-969B-587459445DF5}" type="pres">
      <dgm:prSet presAssocID="{862A2902-2929-4DD8-AFAD-AF6E7BAA9BF6}" presName="parentLeftMargin" presStyleLbl="node1" presStyleIdx="0" presStyleCnt="2"/>
      <dgm:spPr/>
    </dgm:pt>
    <dgm:pt modelId="{5E5B040C-DC3C-4605-8EA3-50D427C828CD}" type="pres">
      <dgm:prSet presAssocID="{862A2902-2929-4DD8-AFAD-AF6E7BAA9BF6}" presName="parentText" presStyleLbl="node1" presStyleIdx="0" presStyleCnt="2" custScaleX="120941">
        <dgm:presLayoutVars>
          <dgm:chMax val="0"/>
          <dgm:bulletEnabled val="1"/>
        </dgm:presLayoutVars>
      </dgm:prSet>
      <dgm:spPr/>
    </dgm:pt>
    <dgm:pt modelId="{79ED2A52-92BE-4DEA-BDFA-BB4277814CC3}" type="pres">
      <dgm:prSet presAssocID="{862A2902-2929-4DD8-AFAD-AF6E7BAA9BF6}" presName="negativeSpace" presStyleCnt="0"/>
      <dgm:spPr/>
    </dgm:pt>
    <dgm:pt modelId="{9B2F9EAF-CE5B-4C19-BE11-DAE628D1C93F}" type="pres">
      <dgm:prSet presAssocID="{862A2902-2929-4DD8-AFAD-AF6E7BAA9BF6}" presName="childText" presStyleLbl="conFgAcc1" presStyleIdx="0" presStyleCnt="2">
        <dgm:presLayoutVars>
          <dgm:bulletEnabled val="1"/>
        </dgm:presLayoutVars>
      </dgm:prSet>
      <dgm:spPr>
        <a:noFill/>
        <a:ln>
          <a:solidFill>
            <a:schemeClr val="tx2"/>
          </a:solidFill>
        </a:ln>
      </dgm:spPr>
    </dgm:pt>
    <dgm:pt modelId="{47ECA2B7-2ACA-40AB-9ED3-32C1E3C89B6F}" type="pres">
      <dgm:prSet presAssocID="{FAAC1D16-D2B5-43D1-984B-939F6FD72AD9}" presName="spaceBetweenRectangles" presStyleCnt="0"/>
      <dgm:spPr/>
    </dgm:pt>
    <dgm:pt modelId="{09BAAB1D-D0C5-43D6-94C0-4107396C1768}" type="pres">
      <dgm:prSet presAssocID="{73DB161C-D4F9-4BAE-8994-520FDB02B726}" presName="parentLin" presStyleCnt="0"/>
      <dgm:spPr/>
    </dgm:pt>
    <dgm:pt modelId="{C7863747-75C2-47AB-9C10-412A0E947744}" type="pres">
      <dgm:prSet presAssocID="{73DB161C-D4F9-4BAE-8994-520FDB02B726}" presName="parentLeftMargin" presStyleLbl="node1" presStyleIdx="0" presStyleCnt="2"/>
      <dgm:spPr/>
    </dgm:pt>
    <dgm:pt modelId="{15874726-D375-49AD-979C-6F290161A8D8}" type="pres">
      <dgm:prSet presAssocID="{73DB161C-D4F9-4BAE-8994-520FDB02B726}" presName="parentText" presStyleLbl="node1" presStyleIdx="1" presStyleCnt="2" custScaleX="105448">
        <dgm:presLayoutVars>
          <dgm:chMax val="0"/>
          <dgm:bulletEnabled val="1"/>
        </dgm:presLayoutVars>
      </dgm:prSet>
      <dgm:spPr/>
    </dgm:pt>
    <dgm:pt modelId="{521AE59B-0550-4727-8BA2-B65D65D963B4}" type="pres">
      <dgm:prSet presAssocID="{73DB161C-D4F9-4BAE-8994-520FDB02B726}" presName="negativeSpace" presStyleCnt="0"/>
      <dgm:spPr/>
    </dgm:pt>
    <dgm:pt modelId="{613F5C4B-5AB7-421D-826B-02E242CA0F5B}" type="pres">
      <dgm:prSet presAssocID="{73DB161C-D4F9-4BAE-8994-520FDB02B726}" presName="childText" presStyleLbl="conFgAcc1" presStyleIdx="1" presStyleCnt="2">
        <dgm:presLayoutVars>
          <dgm:bulletEnabled val="1"/>
        </dgm:presLayoutVars>
      </dgm:prSet>
      <dgm:spPr/>
    </dgm:pt>
  </dgm:ptLst>
  <dgm:cxnLst>
    <dgm:cxn modelId="{C7E3F302-6271-4766-843D-10693E465C57}" type="presOf" srcId="{1D92093C-C0D7-40A4-A544-58F0B0910311}" destId="{52694411-BBE6-438D-8687-AD69962D50F2}" srcOrd="0" destOrd="0" presId="urn:microsoft.com/office/officeart/2005/8/layout/list1"/>
    <dgm:cxn modelId="{29D72020-D0ED-4340-A90B-382B76427F04}" type="presOf" srcId="{862A2902-2929-4DD8-AFAD-AF6E7BAA9BF6}" destId="{5E5B040C-DC3C-4605-8EA3-50D427C828CD}" srcOrd="1" destOrd="0" presId="urn:microsoft.com/office/officeart/2005/8/layout/list1"/>
    <dgm:cxn modelId="{AD4B745D-E931-4F3C-875D-70E454543BA9}" srcId="{73DB161C-D4F9-4BAE-8994-520FDB02B726}" destId="{F8F9B66C-0D9E-4708-86B2-68153B5B2CE7}" srcOrd="1" destOrd="0" parTransId="{B8BABC27-C371-4AC3-A164-1028099C438C}" sibTransId="{8397F540-6FAE-4ECB-9D25-584FA2BCEBD2}"/>
    <dgm:cxn modelId="{B2147C63-612B-4920-93C7-4243599E6C82}" srcId="{73DB161C-D4F9-4BAE-8994-520FDB02B726}" destId="{F8001D22-413B-4326-B109-5B3189FD45E2}" srcOrd="2" destOrd="0" parTransId="{35013E72-B6FA-427C-AC0E-07E6A0688D2D}" sibTransId="{04711E3D-45A8-4DDA-86E4-A288A33C4DA2}"/>
    <dgm:cxn modelId="{31C5056C-B291-4A7C-9D14-F3CFC71227EA}" type="presOf" srcId="{862A2902-2929-4DD8-AFAD-AF6E7BAA9BF6}" destId="{CDDC7FFA-CD6B-471D-969B-587459445DF5}" srcOrd="0" destOrd="0" presId="urn:microsoft.com/office/officeart/2005/8/layout/list1"/>
    <dgm:cxn modelId="{303504A4-B758-41A0-8731-07D7FB685598}" type="presOf" srcId="{F8F9B66C-0D9E-4708-86B2-68153B5B2CE7}" destId="{613F5C4B-5AB7-421D-826B-02E242CA0F5B}" srcOrd="0" destOrd="1" presId="urn:microsoft.com/office/officeart/2005/8/layout/list1"/>
    <dgm:cxn modelId="{295E72AC-BFC1-4305-81BC-02B3B17E3FC3}" type="presOf" srcId="{73DB161C-D4F9-4BAE-8994-520FDB02B726}" destId="{15874726-D375-49AD-979C-6F290161A8D8}" srcOrd="1" destOrd="0" presId="urn:microsoft.com/office/officeart/2005/8/layout/list1"/>
    <dgm:cxn modelId="{5B69A1C0-CAED-4257-BCE0-31F0680AE31A}" type="presOf" srcId="{73DB161C-D4F9-4BAE-8994-520FDB02B726}" destId="{C7863747-75C2-47AB-9C10-412A0E947744}" srcOrd="0" destOrd="0" presId="urn:microsoft.com/office/officeart/2005/8/layout/list1"/>
    <dgm:cxn modelId="{812788DC-A6FB-4741-A035-AF4657BE8CC8}" type="presOf" srcId="{F8001D22-413B-4326-B109-5B3189FD45E2}" destId="{613F5C4B-5AB7-421D-826B-02E242CA0F5B}" srcOrd="0" destOrd="2" presId="urn:microsoft.com/office/officeart/2005/8/layout/list1"/>
    <dgm:cxn modelId="{A4139AE7-ADF8-4329-AC50-F792EC166A43}" srcId="{1D92093C-C0D7-40A4-A544-58F0B0910311}" destId="{862A2902-2929-4DD8-AFAD-AF6E7BAA9BF6}" srcOrd="0" destOrd="0" parTransId="{5E115938-4068-4E3A-860E-1541EFE33027}" sibTransId="{FAAC1D16-D2B5-43D1-984B-939F6FD72AD9}"/>
    <dgm:cxn modelId="{E46438EA-E8D0-4E34-BFE9-95F293EDF6DD}" srcId="{73DB161C-D4F9-4BAE-8994-520FDB02B726}" destId="{E0BA761F-4900-4EFD-BDCC-44174E505929}" srcOrd="0" destOrd="0" parTransId="{CC51BCD2-46AB-4874-8A06-174BD7903877}" sibTransId="{FADB4552-F302-4E63-88B6-C03354B383BB}"/>
    <dgm:cxn modelId="{D9FCBBF2-715F-47C7-984A-A43232176416}" srcId="{1D92093C-C0D7-40A4-A544-58F0B0910311}" destId="{73DB161C-D4F9-4BAE-8994-520FDB02B726}" srcOrd="1" destOrd="0" parTransId="{8CFEDB6F-2308-4E37-903E-C9C1B468C8C9}" sibTransId="{D4E14AC3-F80A-4931-980B-2931B3479020}"/>
    <dgm:cxn modelId="{702ED1F6-61DE-4EA8-8404-C737726A8C90}" type="presOf" srcId="{E0BA761F-4900-4EFD-BDCC-44174E505929}" destId="{613F5C4B-5AB7-421D-826B-02E242CA0F5B}" srcOrd="0" destOrd="0" presId="urn:microsoft.com/office/officeart/2005/8/layout/list1"/>
    <dgm:cxn modelId="{7EB677CA-CBC2-487F-B942-062621C15D0C}" type="presParOf" srcId="{52694411-BBE6-438D-8687-AD69962D50F2}" destId="{977D4996-493E-4371-AD23-6DE5AC75DD28}" srcOrd="0" destOrd="0" presId="urn:microsoft.com/office/officeart/2005/8/layout/list1"/>
    <dgm:cxn modelId="{C8E9DC6B-5FB1-4DE7-8C1B-074783327E98}" type="presParOf" srcId="{977D4996-493E-4371-AD23-6DE5AC75DD28}" destId="{CDDC7FFA-CD6B-471D-969B-587459445DF5}" srcOrd="0" destOrd="0" presId="urn:microsoft.com/office/officeart/2005/8/layout/list1"/>
    <dgm:cxn modelId="{8DBD6136-0038-4EAF-9081-F1BE46D01EFF}" type="presParOf" srcId="{977D4996-493E-4371-AD23-6DE5AC75DD28}" destId="{5E5B040C-DC3C-4605-8EA3-50D427C828CD}" srcOrd="1" destOrd="0" presId="urn:microsoft.com/office/officeart/2005/8/layout/list1"/>
    <dgm:cxn modelId="{21D8E751-4C5D-429A-8CFE-2F47F1966B32}" type="presParOf" srcId="{52694411-BBE6-438D-8687-AD69962D50F2}" destId="{79ED2A52-92BE-4DEA-BDFA-BB4277814CC3}" srcOrd="1" destOrd="0" presId="urn:microsoft.com/office/officeart/2005/8/layout/list1"/>
    <dgm:cxn modelId="{920718F4-68EB-4D45-9E1C-B4270E365E95}" type="presParOf" srcId="{52694411-BBE6-438D-8687-AD69962D50F2}" destId="{9B2F9EAF-CE5B-4C19-BE11-DAE628D1C93F}" srcOrd="2" destOrd="0" presId="urn:microsoft.com/office/officeart/2005/8/layout/list1"/>
    <dgm:cxn modelId="{1FFC3072-EFB3-4BAD-82C6-870E13C6E454}" type="presParOf" srcId="{52694411-BBE6-438D-8687-AD69962D50F2}" destId="{47ECA2B7-2ACA-40AB-9ED3-32C1E3C89B6F}" srcOrd="3" destOrd="0" presId="urn:microsoft.com/office/officeart/2005/8/layout/list1"/>
    <dgm:cxn modelId="{22A2DCB2-ADF9-4554-9249-EF5020A2A7B2}" type="presParOf" srcId="{52694411-BBE6-438D-8687-AD69962D50F2}" destId="{09BAAB1D-D0C5-43D6-94C0-4107396C1768}" srcOrd="4" destOrd="0" presId="urn:microsoft.com/office/officeart/2005/8/layout/list1"/>
    <dgm:cxn modelId="{79EBFA48-5511-4142-83A7-E87273964B1C}" type="presParOf" srcId="{09BAAB1D-D0C5-43D6-94C0-4107396C1768}" destId="{C7863747-75C2-47AB-9C10-412A0E947744}" srcOrd="0" destOrd="0" presId="urn:microsoft.com/office/officeart/2005/8/layout/list1"/>
    <dgm:cxn modelId="{0798A389-A80B-4352-9F03-C5E1252FB5A4}" type="presParOf" srcId="{09BAAB1D-D0C5-43D6-94C0-4107396C1768}" destId="{15874726-D375-49AD-979C-6F290161A8D8}" srcOrd="1" destOrd="0" presId="urn:microsoft.com/office/officeart/2005/8/layout/list1"/>
    <dgm:cxn modelId="{D5270BE4-5383-453A-8C21-A05A1345A3C9}" type="presParOf" srcId="{52694411-BBE6-438D-8687-AD69962D50F2}" destId="{521AE59B-0550-4727-8BA2-B65D65D963B4}" srcOrd="5" destOrd="0" presId="urn:microsoft.com/office/officeart/2005/8/layout/list1"/>
    <dgm:cxn modelId="{94EB82ED-27B1-4182-959D-49E08F80DBED}" type="presParOf" srcId="{52694411-BBE6-438D-8687-AD69962D50F2}" destId="{613F5C4B-5AB7-421D-826B-02E242CA0F5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29C175-DCF5-4C35-9AB7-FEB6727D25B9}"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816A18D9-1D97-4C52-9D3C-CFBB79A843D2}">
      <dgm:prSet phldrT="[Text]"/>
      <dgm:spPr/>
      <dgm:t>
        <a:bodyPr/>
        <a:lstStyle/>
        <a:p>
          <a:r>
            <a:rPr lang="en-US" dirty="0">
              <a:solidFill>
                <a:srgbClr val="19398A"/>
              </a:solidFill>
            </a:rPr>
            <a:t>Recruitment</a:t>
          </a:r>
        </a:p>
      </dgm:t>
    </dgm:pt>
    <dgm:pt modelId="{72430011-D608-4EA6-9DC7-2D52246C416C}" type="parTrans" cxnId="{3E21D898-DAB0-4178-AF9C-5AAF15628782}">
      <dgm:prSet/>
      <dgm:spPr/>
      <dgm:t>
        <a:bodyPr/>
        <a:lstStyle/>
        <a:p>
          <a:endParaRPr lang="en-US">
            <a:solidFill>
              <a:srgbClr val="19398A"/>
            </a:solidFill>
          </a:endParaRPr>
        </a:p>
      </dgm:t>
    </dgm:pt>
    <dgm:pt modelId="{9C930B69-3F0B-4330-A8DF-4595BCE783A3}" type="sibTrans" cxnId="{3E21D898-DAB0-4178-AF9C-5AAF15628782}">
      <dgm:prSet/>
      <dgm:spPr/>
      <dgm:t>
        <a:bodyPr/>
        <a:lstStyle/>
        <a:p>
          <a:endParaRPr lang="en-US">
            <a:solidFill>
              <a:srgbClr val="19398A"/>
            </a:solidFill>
          </a:endParaRPr>
        </a:p>
      </dgm:t>
    </dgm:pt>
    <dgm:pt modelId="{52B3D9A9-D355-4488-B39F-1BA77373B3FF}">
      <dgm:prSet phldrT="[Text]"/>
      <dgm:spPr/>
      <dgm:t>
        <a:bodyPr/>
        <a:lstStyle/>
        <a:p>
          <a:r>
            <a:rPr lang="en-US" dirty="0">
              <a:solidFill>
                <a:srgbClr val="19398A"/>
              </a:solidFill>
            </a:rPr>
            <a:t>Retention</a:t>
          </a:r>
        </a:p>
      </dgm:t>
    </dgm:pt>
    <dgm:pt modelId="{3C01041A-B894-49C3-95AB-D4BE18F1DA11}" type="parTrans" cxnId="{4C1FDCAB-4F55-4921-B03D-590FB3492560}">
      <dgm:prSet/>
      <dgm:spPr/>
      <dgm:t>
        <a:bodyPr/>
        <a:lstStyle/>
        <a:p>
          <a:endParaRPr lang="en-US">
            <a:solidFill>
              <a:srgbClr val="19398A"/>
            </a:solidFill>
          </a:endParaRPr>
        </a:p>
      </dgm:t>
    </dgm:pt>
    <dgm:pt modelId="{A51568E5-CC52-4780-9B2F-20F7349BDDB8}" type="sibTrans" cxnId="{4C1FDCAB-4F55-4921-B03D-590FB3492560}">
      <dgm:prSet/>
      <dgm:spPr/>
      <dgm:t>
        <a:bodyPr/>
        <a:lstStyle/>
        <a:p>
          <a:endParaRPr lang="en-US">
            <a:solidFill>
              <a:srgbClr val="19398A"/>
            </a:solidFill>
          </a:endParaRPr>
        </a:p>
      </dgm:t>
    </dgm:pt>
    <dgm:pt modelId="{A5BFEAB1-1CEA-4818-A93A-875C53650DF4}">
      <dgm:prSet phldrT="[Text]"/>
      <dgm:spPr/>
      <dgm:t>
        <a:bodyPr/>
        <a:lstStyle/>
        <a:p>
          <a:r>
            <a:rPr lang="en-US" dirty="0">
              <a:solidFill>
                <a:srgbClr val="19398A"/>
              </a:solidFill>
            </a:rPr>
            <a:t>Growth</a:t>
          </a:r>
        </a:p>
      </dgm:t>
    </dgm:pt>
    <dgm:pt modelId="{35B6C7B6-19BE-4FD1-8977-4DFB9BB2BF05}" type="parTrans" cxnId="{5D5F8E82-6D75-40E1-AD65-9C01F1A4729D}">
      <dgm:prSet/>
      <dgm:spPr/>
      <dgm:t>
        <a:bodyPr/>
        <a:lstStyle/>
        <a:p>
          <a:endParaRPr lang="en-US">
            <a:solidFill>
              <a:srgbClr val="19398A"/>
            </a:solidFill>
          </a:endParaRPr>
        </a:p>
      </dgm:t>
    </dgm:pt>
    <dgm:pt modelId="{49C49633-4903-4365-9028-64D53D123E64}" type="sibTrans" cxnId="{5D5F8E82-6D75-40E1-AD65-9C01F1A4729D}">
      <dgm:prSet/>
      <dgm:spPr/>
      <dgm:t>
        <a:bodyPr/>
        <a:lstStyle/>
        <a:p>
          <a:endParaRPr lang="en-US">
            <a:solidFill>
              <a:srgbClr val="19398A"/>
            </a:solidFill>
          </a:endParaRPr>
        </a:p>
      </dgm:t>
    </dgm:pt>
    <dgm:pt modelId="{569D2EB1-BD8B-4DBB-9BAF-3EC47A02C741}" type="pres">
      <dgm:prSet presAssocID="{B729C175-DCF5-4C35-9AB7-FEB6727D25B9}" presName="Name0" presStyleCnt="0">
        <dgm:presLayoutVars>
          <dgm:chMax val="7"/>
          <dgm:chPref val="7"/>
          <dgm:dir/>
          <dgm:animLvl val="lvl"/>
        </dgm:presLayoutVars>
      </dgm:prSet>
      <dgm:spPr/>
    </dgm:pt>
    <dgm:pt modelId="{49AE5019-CDDA-4CBC-9AA4-E3ACFB180097}" type="pres">
      <dgm:prSet presAssocID="{816A18D9-1D97-4C52-9D3C-CFBB79A843D2}" presName="Accent1" presStyleCnt="0"/>
      <dgm:spPr/>
    </dgm:pt>
    <dgm:pt modelId="{63B5BD0B-6DC0-46B8-8194-AC58AFE05102}" type="pres">
      <dgm:prSet presAssocID="{816A18D9-1D97-4C52-9D3C-CFBB79A843D2}" presName="Accent" presStyleLbl="node1" presStyleIdx="0" presStyleCnt="3"/>
      <dgm:spPr/>
    </dgm:pt>
    <dgm:pt modelId="{CE60CC07-68D3-4734-8C66-6A3C2F3C8708}" type="pres">
      <dgm:prSet presAssocID="{816A18D9-1D97-4C52-9D3C-CFBB79A843D2}" presName="Parent1" presStyleLbl="revTx" presStyleIdx="0" presStyleCnt="3">
        <dgm:presLayoutVars>
          <dgm:chMax val="1"/>
          <dgm:chPref val="1"/>
          <dgm:bulletEnabled val="1"/>
        </dgm:presLayoutVars>
      </dgm:prSet>
      <dgm:spPr/>
    </dgm:pt>
    <dgm:pt modelId="{49F5F59F-FCF5-44D6-92E6-2CBF6D3433B7}" type="pres">
      <dgm:prSet presAssocID="{52B3D9A9-D355-4488-B39F-1BA77373B3FF}" presName="Accent2" presStyleCnt="0"/>
      <dgm:spPr/>
    </dgm:pt>
    <dgm:pt modelId="{9D6B457F-C3E2-491E-AEA2-0D825E6366F0}" type="pres">
      <dgm:prSet presAssocID="{52B3D9A9-D355-4488-B39F-1BA77373B3FF}" presName="Accent" presStyleLbl="node1" presStyleIdx="1" presStyleCnt="3"/>
      <dgm:spPr/>
    </dgm:pt>
    <dgm:pt modelId="{D512BFFE-1D2C-4C81-B34E-4D538100C943}" type="pres">
      <dgm:prSet presAssocID="{52B3D9A9-D355-4488-B39F-1BA77373B3FF}" presName="Parent2" presStyleLbl="revTx" presStyleIdx="1" presStyleCnt="3">
        <dgm:presLayoutVars>
          <dgm:chMax val="1"/>
          <dgm:chPref val="1"/>
          <dgm:bulletEnabled val="1"/>
        </dgm:presLayoutVars>
      </dgm:prSet>
      <dgm:spPr/>
    </dgm:pt>
    <dgm:pt modelId="{F642D44E-E852-41ED-A607-884C588AD52F}" type="pres">
      <dgm:prSet presAssocID="{A5BFEAB1-1CEA-4818-A93A-875C53650DF4}" presName="Accent3" presStyleCnt="0"/>
      <dgm:spPr/>
    </dgm:pt>
    <dgm:pt modelId="{089CE330-68B5-4C76-AAA9-497B8AA9C2F9}" type="pres">
      <dgm:prSet presAssocID="{A5BFEAB1-1CEA-4818-A93A-875C53650DF4}" presName="Accent" presStyleLbl="node1" presStyleIdx="2" presStyleCnt="3"/>
      <dgm:spPr/>
    </dgm:pt>
    <dgm:pt modelId="{5B62F39A-4647-4FEB-8E51-7F438D47C064}" type="pres">
      <dgm:prSet presAssocID="{A5BFEAB1-1CEA-4818-A93A-875C53650DF4}" presName="Parent3" presStyleLbl="revTx" presStyleIdx="2" presStyleCnt="3">
        <dgm:presLayoutVars>
          <dgm:chMax val="1"/>
          <dgm:chPref val="1"/>
          <dgm:bulletEnabled val="1"/>
        </dgm:presLayoutVars>
      </dgm:prSet>
      <dgm:spPr/>
    </dgm:pt>
  </dgm:ptLst>
  <dgm:cxnLst>
    <dgm:cxn modelId="{02CE360B-A364-4E56-829D-AF7D25100BB1}" type="presOf" srcId="{52B3D9A9-D355-4488-B39F-1BA77373B3FF}" destId="{D512BFFE-1D2C-4C81-B34E-4D538100C943}" srcOrd="0" destOrd="0" presId="urn:microsoft.com/office/officeart/2009/layout/CircleArrowProcess"/>
    <dgm:cxn modelId="{5D5F8E82-6D75-40E1-AD65-9C01F1A4729D}" srcId="{B729C175-DCF5-4C35-9AB7-FEB6727D25B9}" destId="{A5BFEAB1-1CEA-4818-A93A-875C53650DF4}" srcOrd="2" destOrd="0" parTransId="{35B6C7B6-19BE-4FD1-8977-4DFB9BB2BF05}" sibTransId="{49C49633-4903-4365-9028-64D53D123E64}"/>
    <dgm:cxn modelId="{EC9F0283-F624-4BBB-847D-49229C0E3D54}" type="presOf" srcId="{A5BFEAB1-1CEA-4818-A93A-875C53650DF4}" destId="{5B62F39A-4647-4FEB-8E51-7F438D47C064}" srcOrd="0" destOrd="0" presId="urn:microsoft.com/office/officeart/2009/layout/CircleArrowProcess"/>
    <dgm:cxn modelId="{ED7FD587-36F5-4C56-B188-0C76F69F58AD}" type="presOf" srcId="{B729C175-DCF5-4C35-9AB7-FEB6727D25B9}" destId="{569D2EB1-BD8B-4DBB-9BAF-3EC47A02C741}" srcOrd="0" destOrd="0" presId="urn:microsoft.com/office/officeart/2009/layout/CircleArrowProcess"/>
    <dgm:cxn modelId="{3E21D898-DAB0-4178-AF9C-5AAF15628782}" srcId="{B729C175-DCF5-4C35-9AB7-FEB6727D25B9}" destId="{816A18D9-1D97-4C52-9D3C-CFBB79A843D2}" srcOrd="0" destOrd="0" parTransId="{72430011-D608-4EA6-9DC7-2D52246C416C}" sibTransId="{9C930B69-3F0B-4330-A8DF-4595BCE783A3}"/>
    <dgm:cxn modelId="{C13D239E-4005-4C1D-8420-F9F2351B4D77}" type="presOf" srcId="{816A18D9-1D97-4C52-9D3C-CFBB79A843D2}" destId="{CE60CC07-68D3-4734-8C66-6A3C2F3C8708}" srcOrd="0" destOrd="0" presId="urn:microsoft.com/office/officeart/2009/layout/CircleArrowProcess"/>
    <dgm:cxn modelId="{4C1FDCAB-4F55-4921-B03D-590FB3492560}" srcId="{B729C175-DCF5-4C35-9AB7-FEB6727D25B9}" destId="{52B3D9A9-D355-4488-B39F-1BA77373B3FF}" srcOrd="1" destOrd="0" parTransId="{3C01041A-B894-49C3-95AB-D4BE18F1DA11}" sibTransId="{A51568E5-CC52-4780-9B2F-20F7349BDDB8}"/>
    <dgm:cxn modelId="{82EE94D8-B887-45A4-8B9B-FD48FD8C0C45}" type="presParOf" srcId="{569D2EB1-BD8B-4DBB-9BAF-3EC47A02C741}" destId="{49AE5019-CDDA-4CBC-9AA4-E3ACFB180097}" srcOrd="0" destOrd="0" presId="urn:microsoft.com/office/officeart/2009/layout/CircleArrowProcess"/>
    <dgm:cxn modelId="{97639E9A-935E-44AF-BB1F-3A67B383A072}" type="presParOf" srcId="{49AE5019-CDDA-4CBC-9AA4-E3ACFB180097}" destId="{63B5BD0B-6DC0-46B8-8194-AC58AFE05102}" srcOrd="0" destOrd="0" presId="urn:microsoft.com/office/officeart/2009/layout/CircleArrowProcess"/>
    <dgm:cxn modelId="{4168D265-F32A-4EA8-A0DB-625C9D1CDFBC}" type="presParOf" srcId="{569D2EB1-BD8B-4DBB-9BAF-3EC47A02C741}" destId="{CE60CC07-68D3-4734-8C66-6A3C2F3C8708}" srcOrd="1" destOrd="0" presId="urn:microsoft.com/office/officeart/2009/layout/CircleArrowProcess"/>
    <dgm:cxn modelId="{1937870C-D852-49A0-A742-C3365F1C9915}" type="presParOf" srcId="{569D2EB1-BD8B-4DBB-9BAF-3EC47A02C741}" destId="{49F5F59F-FCF5-44D6-92E6-2CBF6D3433B7}" srcOrd="2" destOrd="0" presId="urn:microsoft.com/office/officeart/2009/layout/CircleArrowProcess"/>
    <dgm:cxn modelId="{A62C120A-CF1F-4B85-BC79-17B9C7440DBD}" type="presParOf" srcId="{49F5F59F-FCF5-44D6-92E6-2CBF6D3433B7}" destId="{9D6B457F-C3E2-491E-AEA2-0D825E6366F0}" srcOrd="0" destOrd="0" presId="urn:microsoft.com/office/officeart/2009/layout/CircleArrowProcess"/>
    <dgm:cxn modelId="{2422D350-7427-44F2-BD43-206507103412}" type="presParOf" srcId="{569D2EB1-BD8B-4DBB-9BAF-3EC47A02C741}" destId="{D512BFFE-1D2C-4C81-B34E-4D538100C943}" srcOrd="3" destOrd="0" presId="urn:microsoft.com/office/officeart/2009/layout/CircleArrowProcess"/>
    <dgm:cxn modelId="{1BEE4A3F-6BAC-4CF5-BC3F-ECE4C8C31FD4}" type="presParOf" srcId="{569D2EB1-BD8B-4DBB-9BAF-3EC47A02C741}" destId="{F642D44E-E852-41ED-A607-884C588AD52F}" srcOrd="4" destOrd="0" presId="urn:microsoft.com/office/officeart/2009/layout/CircleArrowProcess"/>
    <dgm:cxn modelId="{2B72A1A6-901E-46C6-BF6D-1B72BC2A03D9}" type="presParOf" srcId="{F642D44E-E852-41ED-A607-884C588AD52F}" destId="{089CE330-68B5-4C76-AAA9-497B8AA9C2F9}" srcOrd="0" destOrd="0" presId="urn:microsoft.com/office/officeart/2009/layout/CircleArrowProcess"/>
    <dgm:cxn modelId="{4841E449-1C5E-47B5-A510-CC957FFE7180}" type="presParOf" srcId="{569D2EB1-BD8B-4DBB-9BAF-3EC47A02C741}" destId="{5B62F39A-4647-4FEB-8E51-7F438D47C064}"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9D6E1-B4FD-4F83-A601-BF01EF1E3A8A}" type="doc">
      <dgm:prSet loTypeId="urn:microsoft.com/office/officeart/2011/layout/CircleProcess" loCatId="process" qsTypeId="urn:microsoft.com/office/officeart/2005/8/quickstyle/simple1" qsCatId="simple" csTypeId="urn:microsoft.com/office/officeart/2005/8/colors/accent3_5" csCatId="accent3" phldr="1"/>
      <dgm:spPr/>
      <dgm:t>
        <a:bodyPr/>
        <a:lstStyle/>
        <a:p>
          <a:endParaRPr lang="en-US"/>
        </a:p>
      </dgm:t>
    </dgm:pt>
    <dgm:pt modelId="{E6DC9891-5955-46B6-8FB7-623C58D70A33}">
      <dgm:prSet phldrT="[Text]"/>
      <dgm:spPr/>
      <dgm:t>
        <a:bodyPr/>
        <a:lstStyle/>
        <a:p>
          <a:r>
            <a:rPr lang="en-US" dirty="0">
              <a:solidFill>
                <a:srgbClr val="19398A"/>
              </a:solidFill>
            </a:rPr>
            <a:t>Aug 2018</a:t>
          </a:r>
        </a:p>
      </dgm:t>
    </dgm:pt>
    <dgm:pt modelId="{574D4244-83EE-4866-A50A-38A8BE1ECBEC}" type="parTrans" cxnId="{62BA5703-9E32-4F5C-8B53-851ABBD8B652}">
      <dgm:prSet/>
      <dgm:spPr/>
      <dgm:t>
        <a:bodyPr/>
        <a:lstStyle/>
        <a:p>
          <a:endParaRPr lang="en-US">
            <a:solidFill>
              <a:srgbClr val="19398A"/>
            </a:solidFill>
          </a:endParaRPr>
        </a:p>
      </dgm:t>
    </dgm:pt>
    <dgm:pt modelId="{B526789C-D39A-4444-B57A-A708281F4F7A}" type="sibTrans" cxnId="{62BA5703-9E32-4F5C-8B53-851ABBD8B652}">
      <dgm:prSet/>
      <dgm:spPr/>
      <dgm:t>
        <a:bodyPr/>
        <a:lstStyle/>
        <a:p>
          <a:endParaRPr lang="en-US">
            <a:solidFill>
              <a:srgbClr val="19398A"/>
            </a:solidFill>
          </a:endParaRPr>
        </a:p>
      </dgm:t>
    </dgm:pt>
    <dgm:pt modelId="{6E13E207-A825-444A-A761-6A804DB6C3CE}">
      <dgm:prSet phldrT="[Text]"/>
      <dgm:spPr/>
      <dgm:t>
        <a:bodyPr/>
        <a:lstStyle/>
        <a:p>
          <a:r>
            <a:rPr lang="en-US">
              <a:solidFill>
                <a:srgbClr val="19398A"/>
              </a:solidFill>
            </a:rPr>
            <a:t>Sep 2018</a:t>
          </a:r>
          <a:endParaRPr lang="en-US" dirty="0">
            <a:solidFill>
              <a:srgbClr val="19398A"/>
            </a:solidFill>
          </a:endParaRPr>
        </a:p>
      </dgm:t>
    </dgm:pt>
    <dgm:pt modelId="{490CBE3F-0C44-4FA4-B81A-34F523C6B337}" type="parTrans" cxnId="{7541C5D2-5C01-4502-864F-735E7AECDA09}">
      <dgm:prSet/>
      <dgm:spPr/>
      <dgm:t>
        <a:bodyPr/>
        <a:lstStyle/>
        <a:p>
          <a:endParaRPr lang="en-US">
            <a:solidFill>
              <a:srgbClr val="19398A"/>
            </a:solidFill>
          </a:endParaRPr>
        </a:p>
      </dgm:t>
    </dgm:pt>
    <dgm:pt modelId="{C6101912-1260-4F41-B207-E9D7C1F2B883}" type="sibTrans" cxnId="{7541C5D2-5C01-4502-864F-735E7AECDA09}">
      <dgm:prSet/>
      <dgm:spPr/>
      <dgm:t>
        <a:bodyPr/>
        <a:lstStyle/>
        <a:p>
          <a:endParaRPr lang="en-US">
            <a:solidFill>
              <a:srgbClr val="19398A"/>
            </a:solidFill>
          </a:endParaRPr>
        </a:p>
      </dgm:t>
    </dgm:pt>
    <dgm:pt modelId="{95405845-072E-49FD-A58F-5169F4391EA4}">
      <dgm:prSet phldrT="[Text]"/>
      <dgm:spPr/>
      <dgm:t>
        <a:bodyPr/>
        <a:lstStyle/>
        <a:p>
          <a:r>
            <a:rPr lang="en-US">
              <a:solidFill>
                <a:srgbClr val="19398A"/>
              </a:solidFill>
            </a:rPr>
            <a:t>Dec 2018</a:t>
          </a:r>
          <a:endParaRPr lang="en-US" dirty="0">
            <a:solidFill>
              <a:srgbClr val="19398A"/>
            </a:solidFill>
          </a:endParaRPr>
        </a:p>
      </dgm:t>
    </dgm:pt>
    <dgm:pt modelId="{56D7511E-B528-4F46-9BD3-EB5BA7075835}" type="parTrans" cxnId="{26CDDAF8-9195-4913-9673-401EFD506DBC}">
      <dgm:prSet/>
      <dgm:spPr/>
      <dgm:t>
        <a:bodyPr/>
        <a:lstStyle/>
        <a:p>
          <a:endParaRPr lang="en-US">
            <a:solidFill>
              <a:srgbClr val="19398A"/>
            </a:solidFill>
          </a:endParaRPr>
        </a:p>
      </dgm:t>
    </dgm:pt>
    <dgm:pt modelId="{02287817-0AB5-4D7B-ABD4-804B701E0337}" type="sibTrans" cxnId="{26CDDAF8-9195-4913-9673-401EFD506DBC}">
      <dgm:prSet/>
      <dgm:spPr/>
      <dgm:t>
        <a:bodyPr/>
        <a:lstStyle/>
        <a:p>
          <a:endParaRPr lang="en-US">
            <a:solidFill>
              <a:srgbClr val="19398A"/>
            </a:solidFill>
          </a:endParaRPr>
        </a:p>
      </dgm:t>
    </dgm:pt>
    <dgm:pt modelId="{119A5774-C3EA-4079-A51C-28B049640571}">
      <dgm:prSet phldrT="[Text]"/>
      <dgm:spPr/>
      <dgm:t>
        <a:bodyPr/>
        <a:lstStyle/>
        <a:p>
          <a:r>
            <a:rPr lang="en-US">
              <a:solidFill>
                <a:srgbClr val="19398A"/>
              </a:solidFill>
            </a:rPr>
            <a:t>Email reminders to enrollees</a:t>
          </a:r>
          <a:endParaRPr lang="en-US" dirty="0">
            <a:solidFill>
              <a:srgbClr val="19398A"/>
            </a:solidFill>
          </a:endParaRPr>
        </a:p>
      </dgm:t>
    </dgm:pt>
    <dgm:pt modelId="{1D1B4F78-2DA0-49E4-9966-0C28CD211004}" type="parTrans" cxnId="{9BA4339A-A5D2-40A2-92B3-40A81D2A533E}">
      <dgm:prSet/>
      <dgm:spPr/>
      <dgm:t>
        <a:bodyPr/>
        <a:lstStyle/>
        <a:p>
          <a:endParaRPr lang="en-US">
            <a:solidFill>
              <a:srgbClr val="19398A"/>
            </a:solidFill>
          </a:endParaRPr>
        </a:p>
      </dgm:t>
    </dgm:pt>
    <dgm:pt modelId="{CC20419D-92BB-4A5A-A1CD-457045C7251E}" type="sibTrans" cxnId="{9BA4339A-A5D2-40A2-92B3-40A81D2A533E}">
      <dgm:prSet/>
      <dgm:spPr/>
      <dgm:t>
        <a:bodyPr/>
        <a:lstStyle/>
        <a:p>
          <a:endParaRPr lang="en-US">
            <a:solidFill>
              <a:srgbClr val="19398A"/>
            </a:solidFill>
          </a:endParaRPr>
        </a:p>
      </dgm:t>
    </dgm:pt>
    <dgm:pt modelId="{71BD1099-444D-429B-BB61-B2F81ABC90A2}">
      <dgm:prSet phldrT="[Text]"/>
      <dgm:spPr/>
      <dgm:t>
        <a:bodyPr/>
        <a:lstStyle/>
        <a:p>
          <a:r>
            <a:rPr lang="en-US" dirty="0">
              <a:solidFill>
                <a:srgbClr val="19398A"/>
              </a:solidFill>
            </a:rPr>
            <a:t>Jan 2017 </a:t>
          </a:r>
          <a:br>
            <a:rPr lang="en-US" dirty="0">
              <a:solidFill>
                <a:srgbClr val="19398A"/>
              </a:solidFill>
            </a:rPr>
          </a:br>
          <a:r>
            <a:rPr lang="en-US" dirty="0">
              <a:solidFill>
                <a:srgbClr val="19398A"/>
              </a:solidFill>
            </a:rPr>
            <a:t>to</a:t>
          </a:r>
          <a:br>
            <a:rPr lang="en-US" dirty="0">
              <a:solidFill>
                <a:srgbClr val="19398A"/>
              </a:solidFill>
            </a:rPr>
          </a:br>
          <a:r>
            <a:rPr lang="en-US" dirty="0">
              <a:solidFill>
                <a:srgbClr val="19398A"/>
              </a:solidFill>
            </a:rPr>
            <a:t>Jul 2018</a:t>
          </a:r>
        </a:p>
      </dgm:t>
    </dgm:pt>
    <dgm:pt modelId="{C85342A0-C381-40B2-B2B5-7D5C452EF924}" type="parTrans" cxnId="{3E07C8F5-C85E-4E4D-8FED-E364D0F2F2F8}">
      <dgm:prSet/>
      <dgm:spPr/>
      <dgm:t>
        <a:bodyPr/>
        <a:lstStyle/>
        <a:p>
          <a:endParaRPr lang="en-US">
            <a:solidFill>
              <a:srgbClr val="19398A"/>
            </a:solidFill>
          </a:endParaRPr>
        </a:p>
      </dgm:t>
    </dgm:pt>
    <dgm:pt modelId="{A1707AF0-A585-4802-BD4F-D8E7844BE4CB}" type="sibTrans" cxnId="{3E07C8F5-C85E-4E4D-8FED-E364D0F2F2F8}">
      <dgm:prSet/>
      <dgm:spPr/>
      <dgm:t>
        <a:bodyPr/>
        <a:lstStyle/>
        <a:p>
          <a:endParaRPr lang="en-US">
            <a:solidFill>
              <a:srgbClr val="19398A"/>
            </a:solidFill>
          </a:endParaRPr>
        </a:p>
      </dgm:t>
    </dgm:pt>
    <dgm:pt modelId="{2729029E-BF6C-44A1-A5BC-FFB1ED868472}">
      <dgm:prSet phldrT="[Text]"/>
      <dgm:spPr/>
      <dgm:t>
        <a:bodyPr/>
        <a:lstStyle/>
        <a:p>
          <a:r>
            <a:rPr lang="en-US">
              <a:solidFill>
                <a:srgbClr val="19398A"/>
              </a:solidFill>
            </a:rPr>
            <a:t>Automatic enrollment into TSP</a:t>
          </a:r>
          <a:endParaRPr lang="en-US" dirty="0">
            <a:solidFill>
              <a:srgbClr val="19398A"/>
            </a:solidFill>
          </a:endParaRPr>
        </a:p>
      </dgm:t>
    </dgm:pt>
    <dgm:pt modelId="{2546F935-90AA-43C1-89A0-97DF559F61C8}" type="parTrans" cxnId="{98D4BB29-05CC-4F70-A25D-E31CEA2D2844}">
      <dgm:prSet/>
      <dgm:spPr/>
      <dgm:t>
        <a:bodyPr/>
        <a:lstStyle/>
        <a:p>
          <a:endParaRPr lang="en-US">
            <a:solidFill>
              <a:srgbClr val="19398A"/>
            </a:solidFill>
          </a:endParaRPr>
        </a:p>
      </dgm:t>
    </dgm:pt>
    <dgm:pt modelId="{E5FF47B2-7DD4-4A67-87B7-15E31F2C7D4D}" type="sibTrans" cxnId="{98D4BB29-05CC-4F70-A25D-E31CEA2D2844}">
      <dgm:prSet/>
      <dgm:spPr/>
      <dgm:t>
        <a:bodyPr/>
        <a:lstStyle/>
        <a:p>
          <a:endParaRPr lang="en-US">
            <a:solidFill>
              <a:srgbClr val="19398A"/>
            </a:solidFill>
          </a:endParaRPr>
        </a:p>
      </dgm:t>
    </dgm:pt>
    <dgm:pt modelId="{594FC081-97C6-4B6A-9503-F4B09F42F09A}">
      <dgm:prSet phldrT="[Text]"/>
      <dgm:spPr/>
      <dgm:t>
        <a:bodyPr/>
        <a:lstStyle/>
        <a:p>
          <a:r>
            <a:rPr lang="en-US">
              <a:solidFill>
                <a:srgbClr val="19398A"/>
              </a:solidFill>
            </a:rPr>
            <a:t>Review TSP contributions</a:t>
          </a:r>
          <a:endParaRPr lang="en-US" dirty="0">
            <a:solidFill>
              <a:srgbClr val="19398A"/>
            </a:solidFill>
          </a:endParaRPr>
        </a:p>
      </dgm:t>
    </dgm:pt>
    <dgm:pt modelId="{DE13BF89-5C14-4788-8D96-E5E69F1022E2}" type="parTrans" cxnId="{3F4E9451-48BE-4E20-ADD3-F09DE09A20C7}">
      <dgm:prSet/>
      <dgm:spPr/>
      <dgm:t>
        <a:bodyPr/>
        <a:lstStyle/>
        <a:p>
          <a:endParaRPr lang="en-US">
            <a:solidFill>
              <a:srgbClr val="19398A"/>
            </a:solidFill>
          </a:endParaRPr>
        </a:p>
      </dgm:t>
    </dgm:pt>
    <dgm:pt modelId="{EBF4868E-DF3E-4392-A008-0F7AF5FE6754}" type="sibTrans" cxnId="{3F4E9451-48BE-4E20-ADD3-F09DE09A20C7}">
      <dgm:prSet/>
      <dgm:spPr/>
      <dgm:t>
        <a:bodyPr/>
        <a:lstStyle/>
        <a:p>
          <a:endParaRPr lang="en-US">
            <a:solidFill>
              <a:srgbClr val="19398A"/>
            </a:solidFill>
          </a:endParaRPr>
        </a:p>
      </dgm:t>
    </dgm:pt>
    <dgm:pt modelId="{94BD95E7-5952-4073-B7FA-67A49366C4C1}" type="pres">
      <dgm:prSet presAssocID="{7A89D6E1-B4FD-4F83-A601-BF01EF1E3A8A}" presName="Name0" presStyleCnt="0">
        <dgm:presLayoutVars>
          <dgm:chMax val="11"/>
          <dgm:chPref val="11"/>
          <dgm:dir/>
          <dgm:resizeHandles/>
        </dgm:presLayoutVars>
      </dgm:prSet>
      <dgm:spPr/>
    </dgm:pt>
    <dgm:pt modelId="{14AA8C2A-C834-476D-9DAE-65A1802B66C5}" type="pres">
      <dgm:prSet presAssocID="{95405845-072E-49FD-A58F-5169F4391EA4}" presName="Accent4" presStyleCnt="0"/>
      <dgm:spPr/>
    </dgm:pt>
    <dgm:pt modelId="{7D006E5A-8645-4572-92AF-186BC62D4BC8}" type="pres">
      <dgm:prSet presAssocID="{95405845-072E-49FD-A58F-5169F4391EA4}" presName="Accent" presStyleLbl="node1" presStyleIdx="0" presStyleCnt="4"/>
      <dgm:spPr/>
    </dgm:pt>
    <dgm:pt modelId="{3BAD07B7-69E7-472E-8C8B-1ED7BF3267A8}" type="pres">
      <dgm:prSet presAssocID="{95405845-072E-49FD-A58F-5169F4391EA4}" presName="ParentBackground4" presStyleCnt="0"/>
      <dgm:spPr/>
    </dgm:pt>
    <dgm:pt modelId="{7AEB933B-380C-47F3-8017-53D8BCF96106}" type="pres">
      <dgm:prSet presAssocID="{95405845-072E-49FD-A58F-5169F4391EA4}" presName="ParentBackground" presStyleLbl="fgAcc1" presStyleIdx="0" presStyleCnt="4"/>
      <dgm:spPr/>
    </dgm:pt>
    <dgm:pt modelId="{8D94DD8C-7812-4C50-8563-1F9E515EF3F5}" type="pres">
      <dgm:prSet presAssocID="{95405845-072E-49FD-A58F-5169F4391EA4}" presName="Child4" presStyleLbl="revTx" presStyleIdx="0" presStyleCnt="3">
        <dgm:presLayoutVars>
          <dgm:chMax val="0"/>
          <dgm:chPref val="0"/>
          <dgm:bulletEnabled val="1"/>
        </dgm:presLayoutVars>
      </dgm:prSet>
      <dgm:spPr/>
    </dgm:pt>
    <dgm:pt modelId="{F9B05A62-4B9F-4C8B-927A-5C175BC1460C}" type="pres">
      <dgm:prSet presAssocID="{95405845-072E-49FD-A58F-5169F4391EA4}" presName="Parent4" presStyleLbl="revTx" presStyleIdx="0" presStyleCnt="3">
        <dgm:presLayoutVars>
          <dgm:chMax val="1"/>
          <dgm:chPref val="1"/>
          <dgm:bulletEnabled val="1"/>
        </dgm:presLayoutVars>
      </dgm:prSet>
      <dgm:spPr/>
    </dgm:pt>
    <dgm:pt modelId="{B73FF5BB-F76E-449C-9F2F-099B3DFDD5D3}" type="pres">
      <dgm:prSet presAssocID="{6E13E207-A825-444A-A761-6A804DB6C3CE}" presName="Accent3" presStyleCnt="0"/>
      <dgm:spPr/>
    </dgm:pt>
    <dgm:pt modelId="{3137A470-AD8A-4C63-B3DA-CD5379F3886D}" type="pres">
      <dgm:prSet presAssocID="{6E13E207-A825-444A-A761-6A804DB6C3CE}" presName="Accent" presStyleLbl="node1" presStyleIdx="1" presStyleCnt="4"/>
      <dgm:spPr/>
    </dgm:pt>
    <dgm:pt modelId="{2D019A4D-9F6A-4197-A0AF-518E583031BA}" type="pres">
      <dgm:prSet presAssocID="{6E13E207-A825-444A-A761-6A804DB6C3CE}" presName="ParentBackground3" presStyleCnt="0"/>
      <dgm:spPr/>
    </dgm:pt>
    <dgm:pt modelId="{B6C7C899-C28E-4286-B423-6B744BCDBAD6}" type="pres">
      <dgm:prSet presAssocID="{6E13E207-A825-444A-A761-6A804DB6C3CE}" presName="ParentBackground" presStyleLbl="fgAcc1" presStyleIdx="1" presStyleCnt="4"/>
      <dgm:spPr/>
    </dgm:pt>
    <dgm:pt modelId="{6DE677BB-8FE4-44EB-B42D-55B35BB991C3}" type="pres">
      <dgm:prSet presAssocID="{6E13E207-A825-444A-A761-6A804DB6C3CE}" presName="Child3" presStyleLbl="revTx" presStyleIdx="1" presStyleCnt="3">
        <dgm:presLayoutVars>
          <dgm:chMax val="0"/>
          <dgm:chPref val="0"/>
          <dgm:bulletEnabled val="1"/>
        </dgm:presLayoutVars>
      </dgm:prSet>
      <dgm:spPr/>
    </dgm:pt>
    <dgm:pt modelId="{0A4E3F9B-4C1C-4E02-A985-F9D7F67C28E6}" type="pres">
      <dgm:prSet presAssocID="{6E13E207-A825-444A-A761-6A804DB6C3CE}" presName="Parent3" presStyleLbl="revTx" presStyleIdx="1" presStyleCnt="3">
        <dgm:presLayoutVars>
          <dgm:chMax val="1"/>
          <dgm:chPref val="1"/>
          <dgm:bulletEnabled val="1"/>
        </dgm:presLayoutVars>
      </dgm:prSet>
      <dgm:spPr/>
    </dgm:pt>
    <dgm:pt modelId="{83E805BF-CD9F-4D5F-BD35-9C08D8553B90}" type="pres">
      <dgm:prSet presAssocID="{E6DC9891-5955-46B6-8FB7-623C58D70A33}" presName="Accent2" presStyleCnt="0"/>
      <dgm:spPr/>
    </dgm:pt>
    <dgm:pt modelId="{456C37D9-AF41-4DC1-88A3-CA0ED832B431}" type="pres">
      <dgm:prSet presAssocID="{E6DC9891-5955-46B6-8FB7-623C58D70A33}" presName="Accent" presStyleLbl="node1" presStyleIdx="2" presStyleCnt="4"/>
      <dgm:spPr/>
    </dgm:pt>
    <dgm:pt modelId="{0CE0B48B-17D7-43B5-9091-3637F2DACA64}" type="pres">
      <dgm:prSet presAssocID="{E6DC9891-5955-46B6-8FB7-623C58D70A33}" presName="ParentBackground2" presStyleCnt="0"/>
      <dgm:spPr/>
    </dgm:pt>
    <dgm:pt modelId="{796B00ED-5FF5-47A2-B6DD-214F0BDD9B76}" type="pres">
      <dgm:prSet presAssocID="{E6DC9891-5955-46B6-8FB7-623C58D70A33}" presName="ParentBackground" presStyleLbl="fgAcc1" presStyleIdx="2" presStyleCnt="4"/>
      <dgm:spPr/>
    </dgm:pt>
    <dgm:pt modelId="{E51C6BF4-D873-435F-9279-D9CBA2F093EE}" type="pres">
      <dgm:prSet presAssocID="{E6DC9891-5955-46B6-8FB7-623C58D70A33}" presName="Parent2" presStyleLbl="revTx" presStyleIdx="1" presStyleCnt="3">
        <dgm:presLayoutVars>
          <dgm:chMax val="1"/>
          <dgm:chPref val="1"/>
          <dgm:bulletEnabled val="1"/>
        </dgm:presLayoutVars>
      </dgm:prSet>
      <dgm:spPr/>
    </dgm:pt>
    <dgm:pt modelId="{7600DA7D-34D3-4686-B13B-492750CED1D1}" type="pres">
      <dgm:prSet presAssocID="{71BD1099-444D-429B-BB61-B2F81ABC90A2}" presName="Accent1" presStyleCnt="0"/>
      <dgm:spPr/>
    </dgm:pt>
    <dgm:pt modelId="{FFE21587-C6C1-4A89-BDD9-A4E1A02DD0F7}" type="pres">
      <dgm:prSet presAssocID="{71BD1099-444D-429B-BB61-B2F81ABC90A2}" presName="Accent" presStyleLbl="node1" presStyleIdx="3" presStyleCnt="4"/>
      <dgm:spPr/>
    </dgm:pt>
    <dgm:pt modelId="{5CCF354A-0BF0-4270-B622-FBA45C87FD1A}" type="pres">
      <dgm:prSet presAssocID="{71BD1099-444D-429B-BB61-B2F81ABC90A2}" presName="ParentBackground1" presStyleCnt="0"/>
      <dgm:spPr/>
    </dgm:pt>
    <dgm:pt modelId="{C65B5C5E-6A65-4E10-9C05-E3673DED757B}" type="pres">
      <dgm:prSet presAssocID="{71BD1099-444D-429B-BB61-B2F81ABC90A2}" presName="ParentBackground" presStyleLbl="fgAcc1" presStyleIdx="3" presStyleCnt="4"/>
      <dgm:spPr/>
    </dgm:pt>
    <dgm:pt modelId="{17BD486B-53EA-45D7-9FA1-12176DB67109}" type="pres">
      <dgm:prSet presAssocID="{71BD1099-444D-429B-BB61-B2F81ABC90A2}" presName="Child1" presStyleLbl="revTx" presStyleIdx="2" presStyleCnt="3">
        <dgm:presLayoutVars>
          <dgm:chMax val="0"/>
          <dgm:chPref val="0"/>
          <dgm:bulletEnabled val="1"/>
        </dgm:presLayoutVars>
      </dgm:prSet>
      <dgm:spPr/>
    </dgm:pt>
    <dgm:pt modelId="{792DA661-AF75-439A-9BDA-45AEF40D70DD}" type="pres">
      <dgm:prSet presAssocID="{71BD1099-444D-429B-BB61-B2F81ABC90A2}" presName="Parent1" presStyleLbl="revTx" presStyleIdx="2" presStyleCnt="3">
        <dgm:presLayoutVars>
          <dgm:chMax val="1"/>
          <dgm:chPref val="1"/>
          <dgm:bulletEnabled val="1"/>
        </dgm:presLayoutVars>
      </dgm:prSet>
      <dgm:spPr/>
    </dgm:pt>
  </dgm:ptLst>
  <dgm:cxnLst>
    <dgm:cxn modelId="{62BA5703-9E32-4F5C-8B53-851ABBD8B652}" srcId="{7A89D6E1-B4FD-4F83-A601-BF01EF1E3A8A}" destId="{E6DC9891-5955-46B6-8FB7-623C58D70A33}" srcOrd="1" destOrd="0" parTransId="{574D4244-83EE-4866-A50A-38A8BE1ECBEC}" sibTransId="{B526789C-D39A-4444-B57A-A708281F4F7A}"/>
    <dgm:cxn modelId="{EDF06B1C-E9CA-4C4B-8275-480679D876AE}" type="presOf" srcId="{E6DC9891-5955-46B6-8FB7-623C58D70A33}" destId="{E51C6BF4-D873-435F-9279-D9CBA2F093EE}" srcOrd="1" destOrd="0" presId="urn:microsoft.com/office/officeart/2011/layout/CircleProcess"/>
    <dgm:cxn modelId="{ACE0111D-6564-4568-A7EF-7C1057B3F9E1}" type="presOf" srcId="{2729029E-BF6C-44A1-A5BC-FFB1ED868472}" destId="{17BD486B-53EA-45D7-9FA1-12176DB67109}" srcOrd="0" destOrd="0" presId="urn:microsoft.com/office/officeart/2011/layout/CircleProcess"/>
    <dgm:cxn modelId="{4B729622-8D5A-4EA4-8BC7-8D0069BAEF01}" type="presOf" srcId="{594FC081-97C6-4B6A-9503-F4B09F42F09A}" destId="{8D94DD8C-7812-4C50-8563-1F9E515EF3F5}" srcOrd="0" destOrd="0" presId="urn:microsoft.com/office/officeart/2011/layout/CircleProcess"/>
    <dgm:cxn modelId="{AA095B29-00B4-43B7-9BAF-C14F7AC4E9BC}" type="presOf" srcId="{71BD1099-444D-429B-BB61-B2F81ABC90A2}" destId="{792DA661-AF75-439A-9BDA-45AEF40D70DD}" srcOrd="1" destOrd="0" presId="urn:microsoft.com/office/officeart/2011/layout/CircleProcess"/>
    <dgm:cxn modelId="{98D4BB29-05CC-4F70-A25D-E31CEA2D2844}" srcId="{71BD1099-444D-429B-BB61-B2F81ABC90A2}" destId="{2729029E-BF6C-44A1-A5BC-FFB1ED868472}" srcOrd="0" destOrd="0" parTransId="{2546F935-90AA-43C1-89A0-97DF559F61C8}" sibTransId="{E5FF47B2-7DD4-4A67-87B7-15E31F2C7D4D}"/>
    <dgm:cxn modelId="{57987740-E106-441B-8EF3-EC648EDCE7C7}" type="presOf" srcId="{7A89D6E1-B4FD-4F83-A601-BF01EF1E3A8A}" destId="{94BD95E7-5952-4073-B7FA-67A49366C4C1}" srcOrd="0" destOrd="0" presId="urn:microsoft.com/office/officeart/2011/layout/CircleProcess"/>
    <dgm:cxn modelId="{051B1146-8494-4BFC-A101-0CE0CD506FA7}" type="presOf" srcId="{6E13E207-A825-444A-A761-6A804DB6C3CE}" destId="{B6C7C899-C28E-4286-B423-6B744BCDBAD6}" srcOrd="0" destOrd="0" presId="urn:microsoft.com/office/officeart/2011/layout/CircleProcess"/>
    <dgm:cxn modelId="{FE5CB04F-7E2C-45E8-B546-48C61D947C42}" type="presOf" srcId="{E6DC9891-5955-46B6-8FB7-623C58D70A33}" destId="{796B00ED-5FF5-47A2-B6DD-214F0BDD9B76}" srcOrd="0" destOrd="0" presId="urn:microsoft.com/office/officeart/2011/layout/CircleProcess"/>
    <dgm:cxn modelId="{3F4E9451-48BE-4E20-ADD3-F09DE09A20C7}" srcId="{95405845-072E-49FD-A58F-5169F4391EA4}" destId="{594FC081-97C6-4B6A-9503-F4B09F42F09A}" srcOrd="0" destOrd="0" parTransId="{DE13BF89-5C14-4788-8D96-E5E69F1022E2}" sibTransId="{EBF4868E-DF3E-4392-A008-0F7AF5FE6754}"/>
    <dgm:cxn modelId="{4297CE7C-E9BB-405E-98E1-9F63D97EE49A}" type="presOf" srcId="{95405845-072E-49FD-A58F-5169F4391EA4}" destId="{F9B05A62-4B9F-4C8B-927A-5C175BC1460C}" srcOrd="1" destOrd="0" presId="urn:microsoft.com/office/officeart/2011/layout/CircleProcess"/>
    <dgm:cxn modelId="{E88A6085-085F-4099-8E2B-58F813D5C7D0}" type="presOf" srcId="{95405845-072E-49FD-A58F-5169F4391EA4}" destId="{7AEB933B-380C-47F3-8017-53D8BCF96106}" srcOrd="0" destOrd="0" presId="urn:microsoft.com/office/officeart/2011/layout/CircleProcess"/>
    <dgm:cxn modelId="{03F5D893-8907-4FAF-9C07-669AD5FD9409}" type="presOf" srcId="{71BD1099-444D-429B-BB61-B2F81ABC90A2}" destId="{C65B5C5E-6A65-4E10-9C05-E3673DED757B}" srcOrd="0" destOrd="0" presId="urn:microsoft.com/office/officeart/2011/layout/CircleProcess"/>
    <dgm:cxn modelId="{9BA4339A-A5D2-40A2-92B3-40A81D2A533E}" srcId="{6E13E207-A825-444A-A761-6A804DB6C3CE}" destId="{119A5774-C3EA-4079-A51C-28B049640571}" srcOrd="0" destOrd="0" parTransId="{1D1B4F78-2DA0-49E4-9966-0C28CD211004}" sibTransId="{CC20419D-92BB-4A5A-A1CD-457045C7251E}"/>
    <dgm:cxn modelId="{E669A7D2-F4C0-434D-BB6D-B1B8314648EB}" type="presOf" srcId="{119A5774-C3EA-4079-A51C-28B049640571}" destId="{6DE677BB-8FE4-44EB-B42D-55B35BB991C3}" srcOrd="0" destOrd="0" presId="urn:microsoft.com/office/officeart/2011/layout/CircleProcess"/>
    <dgm:cxn modelId="{7541C5D2-5C01-4502-864F-735E7AECDA09}" srcId="{7A89D6E1-B4FD-4F83-A601-BF01EF1E3A8A}" destId="{6E13E207-A825-444A-A761-6A804DB6C3CE}" srcOrd="2" destOrd="0" parTransId="{490CBE3F-0C44-4FA4-B81A-34F523C6B337}" sibTransId="{C6101912-1260-4F41-B207-E9D7C1F2B883}"/>
    <dgm:cxn modelId="{7F3383DD-29CC-4030-BEB9-79CA37E654EA}" type="presOf" srcId="{6E13E207-A825-444A-A761-6A804DB6C3CE}" destId="{0A4E3F9B-4C1C-4E02-A985-F9D7F67C28E6}" srcOrd="1" destOrd="0" presId="urn:microsoft.com/office/officeart/2011/layout/CircleProcess"/>
    <dgm:cxn modelId="{3E07C8F5-C85E-4E4D-8FED-E364D0F2F2F8}" srcId="{7A89D6E1-B4FD-4F83-A601-BF01EF1E3A8A}" destId="{71BD1099-444D-429B-BB61-B2F81ABC90A2}" srcOrd="0" destOrd="0" parTransId="{C85342A0-C381-40B2-B2B5-7D5C452EF924}" sibTransId="{A1707AF0-A585-4802-BD4F-D8E7844BE4CB}"/>
    <dgm:cxn modelId="{26CDDAF8-9195-4913-9673-401EFD506DBC}" srcId="{7A89D6E1-B4FD-4F83-A601-BF01EF1E3A8A}" destId="{95405845-072E-49FD-A58F-5169F4391EA4}" srcOrd="3" destOrd="0" parTransId="{56D7511E-B528-4F46-9BD3-EB5BA7075835}" sibTransId="{02287817-0AB5-4D7B-ABD4-804B701E0337}"/>
    <dgm:cxn modelId="{96111802-7560-4A54-A70B-AF464F9F8BD6}" type="presParOf" srcId="{94BD95E7-5952-4073-B7FA-67A49366C4C1}" destId="{14AA8C2A-C834-476D-9DAE-65A1802B66C5}" srcOrd="0" destOrd="0" presId="urn:microsoft.com/office/officeart/2011/layout/CircleProcess"/>
    <dgm:cxn modelId="{EB5E504C-F107-4435-9AC5-D77B8FE56F2D}" type="presParOf" srcId="{14AA8C2A-C834-476D-9DAE-65A1802B66C5}" destId="{7D006E5A-8645-4572-92AF-186BC62D4BC8}" srcOrd="0" destOrd="0" presId="urn:microsoft.com/office/officeart/2011/layout/CircleProcess"/>
    <dgm:cxn modelId="{2CE62A1E-ABFD-40B5-A709-6EAB251C6BA9}" type="presParOf" srcId="{94BD95E7-5952-4073-B7FA-67A49366C4C1}" destId="{3BAD07B7-69E7-472E-8C8B-1ED7BF3267A8}" srcOrd="1" destOrd="0" presId="urn:microsoft.com/office/officeart/2011/layout/CircleProcess"/>
    <dgm:cxn modelId="{B4A78BCA-FFF4-48EF-B527-2B8ABEF51C62}" type="presParOf" srcId="{3BAD07B7-69E7-472E-8C8B-1ED7BF3267A8}" destId="{7AEB933B-380C-47F3-8017-53D8BCF96106}" srcOrd="0" destOrd="0" presId="urn:microsoft.com/office/officeart/2011/layout/CircleProcess"/>
    <dgm:cxn modelId="{067C1198-4FFE-46D1-945B-62AB8B454769}" type="presParOf" srcId="{94BD95E7-5952-4073-B7FA-67A49366C4C1}" destId="{8D94DD8C-7812-4C50-8563-1F9E515EF3F5}" srcOrd="2" destOrd="0" presId="urn:microsoft.com/office/officeart/2011/layout/CircleProcess"/>
    <dgm:cxn modelId="{C7D63922-169E-4AB7-87DE-885E2EE443EE}" type="presParOf" srcId="{94BD95E7-5952-4073-B7FA-67A49366C4C1}" destId="{F9B05A62-4B9F-4C8B-927A-5C175BC1460C}" srcOrd="3" destOrd="0" presId="urn:microsoft.com/office/officeart/2011/layout/CircleProcess"/>
    <dgm:cxn modelId="{34EA520B-9391-4243-84F0-6E66FF2E87EF}" type="presParOf" srcId="{94BD95E7-5952-4073-B7FA-67A49366C4C1}" destId="{B73FF5BB-F76E-449C-9F2F-099B3DFDD5D3}" srcOrd="4" destOrd="0" presId="urn:microsoft.com/office/officeart/2011/layout/CircleProcess"/>
    <dgm:cxn modelId="{C8FA800C-EA71-4901-973D-91C77B87B9B7}" type="presParOf" srcId="{B73FF5BB-F76E-449C-9F2F-099B3DFDD5D3}" destId="{3137A470-AD8A-4C63-B3DA-CD5379F3886D}" srcOrd="0" destOrd="0" presId="urn:microsoft.com/office/officeart/2011/layout/CircleProcess"/>
    <dgm:cxn modelId="{F8A6BEC6-C4FE-47AE-8E66-7BA25F884450}" type="presParOf" srcId="{94BD95E7-5952-4073-B7FA-67A49366C4C1}" destId="{2D019A4D-9F6A-4197-A0AF-518E583031BA}" srcOrd="5" destOrd="0" presId="urn:microsoft.com/office/officeart/2011/layout/CircleProcess"/>
    <dgm:cxn modelId="{CBB4AC43-1160-4E10-9DC6-DE50ED498A85}" type="presParOf" srcId="{2D019A4D-9F6A-4197-A0AF-518E583031BA}" destId="{B6C7C899-C28E-4286-B423-6B744BCDBAD6}" srcOrd="0" destOrd="0" presId="urn:microsoft.com/office/officeart/2011/layout/CircleProcess"/>
    <dgm:cxn modelId="{D3193DB5-6D58-4F1D-AA3E-FB9F70B49BB8}" type="presParOf" srcId="{94BD95E7-5952-4073-B7FA-67A49366C4C1}" destId="{6DE677BB-8FE4-44EB-B42D-55B35BB991C3}" srcOrd="6" destOrd="0" presId="urn:microsoft.com/office/officeart/2011/layout/CircleProcess"/>
    <dgm:cxn modelId="{AD737761-8043-4EBB-8A49-B9009AFAF8A9}" type="presParOf" srcId="{94BD95E7-5952-4073-B7FA-67A49366C4C1}" destId="{0A4E3F9B-4C1C-4E02-A985-F9D7F67C28E6}" srcOrd="7" destOrd="0" presId="urn:microsoft.com/office/officeart/2011/layout/CircleProcess"/>
    <dgm:cxn modelId="{E8554922-10C4-4811-922C-75C0196594CD}" type="presParOf" srcId="{94BD95E7-5952-4073-B7FA-67A49366C4C1}" destId="{83E805BF-CD9F-4D5F-BD35-9C08D8553B90}" srcOrd="8" destOrd="0" presId="urn:microsoft.com/office/officeart/2011/layout/CircleProcess"/>
    <dgm:cxn modelId="{53ED3C34-568F-4F02-A379-C43FD18F09F0}" type="presParOf" srcId="{83E805BF-CD9F-4D5F-BD35-9C08D8553B90}" destId="{456C37D9-AF41-4DC1-88A3-CA0ED832B431}" srcOrd="0" destOrd="0" presId="urn:microsoft.com/office/officeart/2011/layout/CircleProcess"/>
    <dgm:cxn modelId="{4BF06123-88C4-4C90-BA6E-8728D73D9E27}" type="presParOf" srcId="{94BD95E7-5952-4073-B7FA-67A49366C4C1}" destId="{0CE0B48B-17D7-43B5-9091-3637F2DACA64}" srcOrd="9" destOrd="0" presId="urn:microsoft.com/office/officeart/2011/layout/CircleProcess"/>
    <dgm:cxn modelId="{E3870353-EFE6-4E3B-9FD0-F719E994FD2A}" type="presParOf" srcId="{0CE0B48B-17D7-43B5-9091-3637F2DACA64}" destId="{796B00ED-5FF5-47A2-B6DD-214F0BDD9B76}" srcOrd="0" destOrd="0" presId="urn:microsoft.com/office/officeart/2011/layout/CircleProcess"/>
    <dgm:cxn modelId="{DE6485AE-F0EB-493E-B080-3FD6B47BEBDF}" type="presParOf" srcId="{94BD95E7-5952-4073-B7FA-67A49366C4C1}" destId="{E51C6BF4-D873-435F-9279-D9CBA2F093EE}" srcOrd="10" destOrd="0" presId="urn:microsoft.com/office/officeart/2011/layout/CircleProcess"/>
    <dgm:cxn modelId="{FB393B18-4074-403C-9EC7-481D88C04BB9}" type="presParOf" srcId="{94BD95E7-5952-4073-B7FA-67A49366C4C1}" destId="{7600DA7D-34D3-4686-B13B-492750CED1D1}" srcOrd="11" destOrd="0" presId="urn:microsoft.com/office/officeart/2011/layout/CircleProcess"/>
    <dgm:cxn modelId="{383C0673-F550-4619-B906-A3FEB2BFB7FD}" type="presParOf" srcId="{7600DA7D-34D3-4686-B13B-492750CED1D1}" destId="{FFE21587-C6C1-4A89-BDD9-A4E1A02DD0F7}" srcOrd="0" destOrd="0" presId="urn:microsoft.com/office/officeart/2011/layout/CircleProcess"/>
    <dgm:cxn modelId="{751737F9-365C-4191-ACFD-A2E439BBB4F5}" type="presParOf" srcId="{94BD95E7-5952-4073-B7FA-67A49366C4C1}" destId="{5CCF354A-0BF0-4270-B622-FBA45C87FD1A}" srcOrd="12" destOrd="0" presId="urn:microsoft.com/office/officeart/2011/layout/CircleProcess"/>
    <dgm:cxn modelId="{9308D7FF-9186-4432-84E4-923F643D6186}" type="presParOf" srcId="{5CCF354A-0BF0-4270-B622-FBA45C87FD1A}" destId="{C65B5C5E-6A65-4E10-9C05-E3673DED757B}" srcOrd="0" destOrd="0" presId="urn:microsoft.com/office/officeart/2011/layout/CircleProcess"/>
    <dgm:cxn modelId="{402E1B9F-2C3A-4A6F-BD9F-E4A43A2C19F2}" type="presParOf" srcId="{94BD95E7-5952-4073-B7FA-67A49366C4C1}" destId="{17BD486B-53EA-45D7-9FA1-12176DB67109}" srcOrd="13" destOrd="0" presId="urn:microsoft.com/office/officeart/2011/layout/CircleProcess"/>
    <dgm:cxn modelId="{0C6E8B6C-55FE-43BF-8A8F-EF926CBB4582}" type="presParOf" srcId="{94BD95E7-5952-4073-B7FA-67A49366C4C1}" destId="{792DA661-AF75-439A-9BDA-45AEF40D70DD}"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F9EAF-CE5B-4C19-BE11-DAE628D1C93F}">
      <dsp:nvSpPr>
        <dsp:cNvPr id="0" name=""/>
        <dsp:cNvSpPr/>
      </dsp:nvSpPr>
      <dsp:spPr>
        <a:xfrm>
          <a:off x="0" y="453706"/>
          <a:ext cx="7927975" cy="756000"/>
        </a:xfrm>
        <a:prstGeom prst="rect">
          <a:avLst/>
        </a:prstGeom>
        <a:no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sp>
    <dsp:sp modelId="{5E5B040C-DC3C-4605-8EA3-50D427C828CD}">
      <dsp:nvSpPr>
        <dsp:cNvPr id="0" name=""/>
        <dsp:cNvSpPr/>
      </dsp:nvSpPr>
      <dsp:spPr>
        <a:xfrm>
          <a:off x="396398" y="10906"/>
          <a:ext cx="6711720" cy="885600"/>
        </a:xfrm>
        <a:prstGeom prst="roundRect">
          <a:avLst/>
        </a:prstGeom>
        <a:solidFill>
          <a:schemeClr val="tx2"/>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761" tIns="0" rIns="209761" bIns="0" numCol="1" spcCol="1270" anchor="ctr" anchorCtr="0">
          <a:noAutofit/>
        </a:bodyPr>
        <a:lstStyle/>
        <a:p>
          <a:pPr marL="0" lvl="0" indent="0" algn="l" defTabSz="1333500">
            <a:lnSpc>
              <a:spcPct val="90000"/>
            </a:lnSpc>
            <a:spcBef>
              <a:spcPct val="0"/>
            </a:spcBef>
            <a:spcAft>
              <a:spcPct val="35000"/>
            </a:spcAft>
            <a:buNone/>
          </a:pPr>
          <a:r>
            <a:rPr lang="en-US" sz="3000" b="1" kern="1200" dirty="0"/>
            <a:t>Why increase employee contributions?</a:t>
          </a:r>
        </a:p>
      </dsp:txBody>
      <dsp:txXfrm>
        <a:off x="439629" y="54137"/>
        <a:ext cx="6625258" cy="799138"/>
      </dsp:txXfrm>
    </dsp:sp>
    <dsp:sp modelId="{613F5C4B-5AB7-421D-826B-02E242CA0F5B}">
      <dsp:nvSpPr>
        <dsp:cNvPr id="0" name=""/>
        <dsp:cNvSpPr/>
      </dsp:nvSpPr>
      <dsp:spPr>
        <a:xfrm>
          <a:off x="0" y="1814506"/>
          <a:ext cx="7927975" cy="2173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5299" tIns="624840" rIns="615299"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Study design</a:t>
          </a:r>
        </a:p>
        <a:p>
          <a:pPr marL="285750" lvl="1" indent="-285750" algn="l" defTabSz="1333500">
            <a:lnSpc>
              <a:spcPct val="90000"/>
            </a:lnSpc>
            <a:spcBef>
              <a:spcPct val="0"/>
            </a:spcBef>
            <a:spcAft>
              <a:spcPct val="15000"/>
            </a:spcAft>
            <a:buChar char="•"/>
          </a:pPr>
          <a:r>
            <a:rPr lang="en-US" sz="3000" kern="1200"/>
            <a:t>Takeaways</a:t>
          </a:r>
        </a:p>
        <a:p>
          <a:pPr marL="285750" lvl="1" indent="-285750" algn="l" defTabSz="1333500">
            <a:lnSpc>
              <a:spcPct val="90000"/>
            </a:lnSpc>
            <a:spcBef>
              <a:spcPct val="0"/>
            </a:spcBef>
            <a:spcAft>
              <a:spcPct val="15000"/>
            </a:spcAft>
            <a:buChar char="•"/>
          </a:pPr>
          <a:r>
            <a:rPr lang="en-US" sz="3000" kern="1200"/>
            <a:t>Limitations</a:t>
          </a:r>
        </a:p>
      </dsp:txBody>
      <dsp:txXfrm>
        <a:off x="0" y="1814506"/>
        <a:ext cx="7927975" cy="2173500"/>
      </dsp:txXfrm>
    </dsp:sp>
    <dsp:sp modelId="{15874726-D375-49AD-979C-6F290161A8D8}">
      <dsp:nvSpPr>
        <dsp:cNvPr id="0" name=""/>
        <dsp:cNvSpPr/>
      </dsp:nvSpPr>
      <dsp:spPr>
        <a:xfrm>
          <a:off x="396398" y="1371706"/>
          <a:ext cx="5851923" cy="8856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761" tIns="0" rIns="209761" bIns="0" numCol="1" spcCol="1270" anchor="ctr" anchorCtr="0">
          <a:noAutofit/>
        </a:bodyPr>
        <a:lstStyle/>
        <a:p>
          <a:pPr marL="0" lvl="0" indent="0" algn="l" defTabSz="1333500">
            <a:lnSpc>
              <a:spcPct val="90000"/>
            </a:lnSpc>
            <a:spcBef>
              <a:spcPct val="0"/>
            </a:spcBef>
            <a:spcAft>
              <a:spcPct val="35000"/>
            </a:spcAft>
            <a:buNone/>
          </a:pPr>
          <a:r>
            <a:rPr lang="en-US" sz="3000" b="1" kern="1200" dirty="0"/>
            <a:t>What might help? Peer Influence</a:t>
          </a:r>
        </a:p>
      </dsp:txBody>
      <dsp:txXfrm>
        <a:off x="439629" y="1414937"/>
        <a:ext cx="5765461"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5BD0B-6DC0-46B8-8194-AC58AFE05102}">
      <dsp:nvSpPr>
        <dsp:cNvPr id="0" name=""/>
        <dsp:cNvSpPr/>
      </dsp:nvSpPr>
      <dsp:spPr>
        <a:xfrm>
          <a:off x="2749205" y="0"/>
          <a:ext cx="1785715" cy="178598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CC07-68D3-4734-8C66-6A3C2F3C8708}">
      <dsp:nvSpPr>
        <dsp:cNvPr id="0" name=""/>
        <dsp:cNvSpPr/>
      </dsp:nvSpPr>
      <dsp:spPr>
        <a:xfrm>
          <a:off x="3143907" y="644795"/>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Recruitment</a:t>
          </a:r>
        </a:p>
      </dsp:txBody>
      <dsp:txXfrm>
        <a:off x="3143907" y="644795"/>
        <a:ext cx="992288" cy="496025"/>
      </dsp:txXfrm>
    </dsp:sp>
    <dsp:sp modelId="{9D6B457F-C3E2-491E-AEA2-0D825E6366F0}">
      <dsp:nvSpPr>
        <dsp:cNvPr id="0" name=""/>
        <dsp:cNvSpPr/>
      </dsp:nvSpPr>
      <dsp:spPr>
        <a:xfrm>
          <a:off x="2253228" y="1026182"/>
          <a:ext cx="1785715" cy="178598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2BFFE-1D2C-4C81-B34E-4D538100C943}">
      <dsp:nvSpPr>
        <dsp:cNvPr id="0" name=""/>
        <dsp:cNvSpPr/>
      </dsp:nvSpPr>
      <dsp:spPr>
        <a:xfrm>
          <a:off x="2649942" y="1676914"/>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Retention</a:t>
          </a:r>
        </a:p>
      </dsp:txBody>
      <dsp:txXfrm>
        <a:off x="2649942" y="1676914"/>
        <a:ext cx="992288" cy="496025"/>
      </dsp:txXfrm>
    </dsp:sp>
    <dsp:sp modelId="{089CE330-68B5-4C76-AAA9-497B8AA9C2F9}">
      <dsp:nvSpPr>
        <dsp:cNvPr id="0" name=""/>
        <dsp:cNvSpPr/>
      </dsp:nvSpPr>
      <dsp:spPr>
        <a:xfrm>
          <a:off x="2876301" y="2175165"/>
          <a:ext cx="1534206" cy="1534821"/>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2F39A-4647-4FEB-8E51-7F438D47C064}">
      <dsp:nvSpPr>
        <dsp:cNvPr id="0" name=""/>
        <dsp:cNvSpPr/>
      </dsp:nvSpPr>
      <dsp:spPr>
        <a:xfrm>
          <a:off x="3146254" y="2710516"/>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Growth</a:t>
          </a:r>
        </a:p>
      </dsp:txBody>
      <dsp:txXfrm>
        <a:off x="3146254" y="2710516"/>
        <a:ext cx="992288" cy="49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06E5A-8645-4572-92AF-186BC62D4BC8}">
      <dsp:nvSpPr>
        <dsp:cNvPr id="0" name=""/>
        <dsp:cNvSpPr/>
      </dsp:nvSpPr>
      <dsp:spPr>
        <a:xfrm>
          <a:off x="6097231" y="364795"/>
          <a:ext cx="1586186" cy="1586267"/>
        </a:xfrm>
        <a:prstGeom prst="ellips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B933B-380C-47F3-8017-53D8BCF96106}">
      <dsp:nvSpPr>
        <dsp:cNvPr id="0" name=""/>
        <dsp:cNvSpPr/>
      </dsp:nvSpPr>
      <dsp:spPr>
        <a:xfrm>
          <a:off x="615028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19398A"/>
              </a:solidFill>
            </a:rPr>
            <a:t>Dec 2018</a:t>
          </a:r>
          <a:endParaRPr lang="en-US" sz="2000" kern="1200" dirty="0">
            <a:solidFill>
              <a:srgbClr val="19398A"/>
            </a:solidFill>
          </a:endParaRPr>
        </a:p>
      </dsp:txBody>
      <dsp:txXfrm>
        <a:off x="6361822" y="629219"/>
        <a:ext cx="1057684" cy="1057418"/>
      </dsp:txXfrm>
    </dsp:sp>
    <dsp:sp modelId="{8D94DD8C-7812-4C50-8563-1F9E515EF3F5}">
      <dsp:nvSpPr>
        <dsp:cNvPr id="0" name=""/>
        <dsp:cNvSpPr/>
      </dsp:nvSpPr>
      <dsp:spPr>
        <a:xfrm>
          <a:off x="6150285"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Review TSP contributions</a:t>
          </a:r>
          <a:endParaRPr lang="en-US" sz="1600" kern="1200" dirty="0">
            <a:solidFill>
              <a:srgbClr val="19398A"/>
            </a:solidFill>
          </a:endParaRPr>
        </a:p>
      </dsp:txBody>
      <dsp:txXfrm>
        <a:off x="6150285" y="1980288"/>
        <a:ext cx="1480757" cy="869538"/>
      </dsp:txXfrm>
    </dsp:sp>
    <dsp:sp modelId="{3137A470-AD8A-4C63-B3DA-CD5379F3886D}">
      <dsp:nvSpPr>
        <dsp:cNvPr id="0" name=""/>
        <dsp:cNvSpPr/>
      </dsp:nvSpPr>
      <dsp:spPr>
        <a:xfrm rot="2700000">
          <a:off x="4451176" y="364683"/>
          <a:ext cx="1586211" cy="1586211"/>
        </a:xfrm>
        <a:prstGeom prst="teardrop">
          <a:avLst>
            <a:gd name="adj" fmla="val 100000"/>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C7C899-C28E-4286-B423-6B744BCDBAD6}">
      <dsp:nvSpPr>
        <dsp:cNvPr id="0" name=""/>
        <dsp:cNvSpPr/>
      </dsp:nvSpPr>
      <dsp:spPr>
        <a:xfrm>
          <a:off x="451104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19398A"/>
              </a:solidFill>
            </a:rPr>
            <a:t>Sep 2018</a:t>
          </a:r>
          <a:endParaRPr lang="en-US" sz="2000" kern="1200" dirty="0">
            <a:solidFill>
              <a:srgbClr val="19398A"/>
            </a:solidFill>
          </a:endParaRPr>
        </a:p>
      </dsp:txBody>
      <dsp:txXfrm>
        <a:off x="4722582" y="629219"/>
        <a:ext cx="1057684" cy="1057418"/>
      </dsp:txXfrm>
    </dsp:sp>
    <dsp:sp modelId="{6DE677BB-8FE4-44EB-B42D-55B35BB991C3}">
      <dsp:nvSpPr>
        <dsp:cNvPr id="0" name=""/>
        <dsp:cNvSpPr/>
      </dsp:nvSpPr>
      <dsp:spPr>
        <a:xfrm>
          <a:off x="4511045"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Email reminders to enrollees</a:t>
          </a:r>
          <a:endParaRPr lang="en-US" sz="1600" kern="1200" dirty="0">
            <a:solidFill>
              <a:srgbClr val="19398A"/>
            </a:solidFill>
          </a:endParaRPr>
        </a:p>
      </dsp:txBody>
      <dsp:txXfrm>
        <a:off x="4511045" y="1980288"/>
        <a:ext cx="1480757" cy="869538"/>
      </dsp:txXfrm>
    </dsp:sp>
    <dsp:sp modelId="{456C37D9-AF41-4DC1-88A3-CA0ED832B431}">
      <dsp:nvSpPr>
        <dsp:cNvPr id="0" name=""/>
        <dsp:cNvSpPr/>
      </dsp:nvSpPr>
      <dsp:spPr>
        <a:xfrm rot="2700000">
          <a:off x="2818737" y="364683"/>
          <a:ext cx="1586211" cy="1586211"/>
        </a:xfrm>
        <a:prstGeom prst="teardrop">
          <a:avLst>
            <a:gd name="adj" fmla="val 100000"/>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B00ED-5FF5-47A2-B6DD-214F0BDD9B76}">
      <dsp:nvSpPr>
        <dsp:cNvPr id="0" name=""/>
        <dsp:cNvSpPr/>
      </dsp:nvSpPr>
      <dsp:spPr>
        <a:xfrm>
          <a:off x="287180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19398A"/>
              </a:solidFill>
            </a:rPr>
            <a:t>Aug 2018</a:t>
          </a:r>
        </a:p>
      </dsp:txBody>
      <dsp:txXfrm>
        <a:off x="3083342" y="629219"/>
        <a:ext cx="1057684" cy="1057418"/>
      </dsp:txXfrm>
    </dsp:sp>
    <dsp:sp modelId="{FFE21587-C6C1-4A89-BDD9-A4E1A02DD0F7}">
      <dsp:nvSpPr>
        <dsp:cNvPr id="0" name=""/>
        <dsp:cNvSpPr/>
      </dsp:nvSpPr>
      <dsp:spPr>
        <a:xfrm rot="2700000">
          <a:off x="1179497" y="364683"/>
          <a:ext cx="1586211" cy="1586211"/>
        </a:xfrm>
        <a:prstGeom prst="teardrop">
          <a:avLst>
            <a:gd name="adj" fmla="val 100000"/>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5C5E-6A65-4E10-9C05-E3673DED757B}">
      <dsp:nvSpPr>
        <dsp:cNvPr id="0" name=""/>
        <dsp:cNvSpPr/>
      </dsp:nvSpPr>
      <dsp:spPr>
        <a:xfrm>
          <a:off x="1232564"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19398A"/>
              </a:solidFill>
            </a:rPr>
            <a:t>Jan 2017 </a:t>
          </a:r>
          <a:br>
            <a:rPr lang="en-US" sz="2000" kern="1200" dirty="0">
              <a:solidFill>
                <a:srgbClr val="19398A"/>
              </a:solidFill>
            </a:rPr>
          </a:br>
          <a:r>
            <a:rPr lang="en-US" sz="2000" kern="1200" dirty="0">
              <a:solidFill>
                <a:srgbClr val="19398A"/>
              </a:solidFill>
            </a:rPr>
            <a:t>to</a:t>
          </a:r>
          <a:br>
            <a:rPr lang="en-US" sz="2000" kern="1200" dirty="0">
              <a:solidFill>
                <a:srgbClr val="19398A"/>
              </a:solidFill>
            </a:rPr>
          </a:br>
          <a:r>
            <a:rPr lang="en-US" sz="2000" kern="1200" dirty="0">
              <a:solidFill>
                <a:srgbClr val="19398A"/>
              </a:solidFill>
            </a:rPr>
            <a:t>Jul 2018</a:t>
          </a:r>
        </a:p>
      </dsp:txBody>
      <dsp:txXfrm>
        <a:off x="1444101" y="629219"/>
        <a:ext cx="1057684" cy="1057418"/>
      </dsp:txXfrm>
    </dsp:sp>
    <dsp:sp modelId="{17BD486B-53EA-45D7-9FA1-12176DB67109}">
      <dsp:nvSpPr>
        <dsp:cNvPr id="0" name=""/>
        <dsp:cNvSpPr/>
      </dsp:nvSpPr>
      <dsp:spPr>
        <a:xfrm>
          <a:off x="1232564"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Automatic enrollment into TSP</a:t>
          </a:r>
          <a:endParaRPr lang="en-US" sz="1600" kern="1200" dirty="0">
            <a:solidFill>
              <a:srgbClr val="19398A"/>
            </a:solidFill>
          </a:endParaRPr>
        </a:p>
      </dsp:txBody>
      <dsp:txXfrm>
        <a:off x="1232564" y="1980288"/>
        <a:ext cx="1480757" cy="8695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hrm.org/about-shrm/press-room/press-releases/pages/shrm-releases-2022-employee-benefits-survey--healthcare-retirement-savings-and-leave-benefits-emerge-as-the-top-ranked-be.aspx"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nsba.biz/_files/ugd/601769_d062b3fa91f0439cb6bb93be18e933e2.pdf?index=true" TargetMode="External"/><Relationship Id="rId4" Type="http://schemas.openxmlformats.org/officeDocument/2006/relationships/hyperlink" Target="https://www.pwc.com/us/en/services/consulting/business-transformation/library/employee-financial-wellness-survey.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loop of recruit, retain, grow with stats from PWC, Bank of America</a:t>
            </a:r>
          </a:p>
          <a:p>
            <a:endParaRPr lang="en-US" dirty="0"/>
          </a:p>
          <a:p>
            <a:endParaRPr lang="en-US" dirty="0"/>
          </a:p>
          <a:p>
            <a:r>
              <a:rPr lang="en-US" dirty="0"/>
              <a:t>Recruit top talent as an employer to choice that values employee wellbeing</a:t>
            </a:r>
          </a:p>
          <a:p>
            <a:pPr lvl="1"/>
            <a:r>
              <a:rPr lang="en-US" dirty="0"/>
              <a:t>According to the </a:t>
            </a:r>
            <a:r>
              <a:rPr lang="en-US" u="sng" dirty="0">
                <a:hlinkClick r:id="rId3"/>
              </a:rPr>
              <a:t>Society for Human Resources Management</a:t>
            </a:r>
            <a:r>
              <a:rPr lang="en-US" dirty="0"/>
              <a:t>, 76% of employees consider retirement plans an important factor in their job decisions. (Slavic401k.com)</a:t>
            </a:r>
          </a:p>
          <a:p>
            <a:r>
              <a:rPr lang="en-US" dirty="0"/>
              <a:t>Retain top talent</a:t>
            </a:r>
          </a:p>
          <a:p>
            <a:pPr lvl="1"/>
            <a:r>
              <a:rPr lang="en-US" dirty="0"/>
              <a:t>Stat for satisfaction, engagement, loyalty, productivity</a:t>
            </a:r>
          </a:p>
          <a:p>
            <a:pPr lvl="1"/>
            <a:r>
              <a:rPr lang="en-US" dirty="0"/>
              <a:t>Boost employees’ retirement readiness</a:t>
            </a:r>
          </a:p>
          <a:p>
            <a:pPr lvl="1"/>
            <a:r>
              <a:rPr lang="en-US" dirty="0"/>
              <a:t>In a recent </a:t>
            </a:r>
            <a:r>
              <a:rPr lang="en-US" dirty="0" err="1"/>
              <a:t>Pricewaterhouse</a:t>
            </a:r>
            <a:r>
              <a:rPr lang="en-US" dirty="0"/>
              <a:t> Cooper </a:t>
            </a:r>
            <a:r>
              <a:rPr lang="en-US" dirty="0">
                <a:hlinkClick r:id="rId4" tooltip="https://www.pwc.com/us/en/services/consulting/business-transformation/library/employee-financial-wellness-survey.html"/>
              </a:rPr>
              <a:t>survey</a:t>
            </a:r>
            <a:r>
              <a:rPr lang="en-US" dirty="0"/>
              <a:t>, 49% of employees surveyed said that money worries had a severe or major impact on their mental health in the last year. This can directly affect their engagement in the workplace, productivity levels, and even retention. In fact, employees who are stressed about their finances are twice as likely to look for employment elsewhere. </a:t>
            </a:r>
          </a:p>
          <a:p>
            <a:r>
              <a:rPr lang="en-US" dirty="0"/>
              <a:t>Reduce tax liability for tax-deductible employer contributions</a:t>
            </a:r>
          </a:p>
          <a:p>
            <a:pPr lvl="1"/>
            <a:r>
              <a:rPr lang="en-US" dirty="0"/>
              <a:t>Tax savings</a:t>
            </a:r>
          </a:p>
          <a:p>
            <a:pPr lvl="1"/>
            <a:r>
              <a:rPr lang="en-US" dirty="0"/>
              <a:t>Creditworthiness: According to a report by the </a:t>
            </a:r>
            <a:r>
              <a:rPr lang="en-US" u="sng" dirty="0">
                <a:hlinkClick r:id="rId5"/>
              </a:rPr>
              <a:t>National Small Business Association</a:t>
            </a:r>
            <a:r>
              <a:rPr lang="en-US" u="sng" dirty="0"/>
              <a:t>…</a:t>
            </a:r>
            <a:r>
              <a:rPr lang="en-US" dirty="0"/>
              <a:t>financial institutions view businesses with robust retirement plans as more stable (slavic401k.com)</a:t>
            </a:r>
          </a:p>
          <a:p>
            <a:pPr lvl="1"/>
            <a:r>
              <a:rPr lang="en-US" dirty="0"/>
              <a:t>too little employee savings can cause your plan to fail IRS discrimination tests (for us all) </a:t>
            </a:r>
          </a:p>
          <a:p>
            <a:pPr lvl="2"/>
            <a:r>
              <a:rPr lang="en-US" dirty="0"/>
              <a:t>These tests help ensure that the highly compensated employees (HCEs do not disproportionately receive more benefits than lower paid rank-and-file employees (non-HCEs). (</a:t>
            </a:r>
            <a:r>
              <a:rPr lang="en-US" dirty="0" err="1"/>
              <a:t>ascensus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Email (study) can help</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86150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N=1,254 federal (civilian) employees</a:t>
            </a:r>
          </a:p>
          <a:p>
            <a:pPr marL="628650" lvl="1" indent="-171450">
              <a:buFont typeface="Arial" panose="020B0604020202020204" pitchFamily="34" charset="0"/>
              <a:buChar char="•"/>
            </a:pPr>
            <a:r>
              <a:rPr lang="en-US" dirty="0"/>
              <a:t>Tenure: less than 2 years</a:t>
            </a:r>
          </a:p>
          <a:p>
            <a:pPr marL="628650" lvl="1" indent="-171450">
              <a:buFont typeface="Arial" panose="020B0604020202020204" pitchFamily="34" charset="0"/>
              <a:buChar char="•"/>
            </a:pPr>
            <a:r>
              <a:rPr lang="en-US" dirty="0"/>
              <a:t>Automatically enrolled (Jan 2017-July 2018), no changes to default contribution amount</a:t>
            </a:r>
          </a:p>
          <a:p>
            <a:pPr marL="628650" lvl="1" indent="-171450">
              <a:buFont typeface="Arial" panose="020B0604020202020204" pitchFamily="34" charset="0"/>
              <a:buChar char="•"/>
            </a:pPr>
            <a:r>
              <a:rPr lang="en-US" dirty="0"/>
              <a:t>Age: 19-80 (median 36 years)</a:t>
            </a:r>
          </a:p>
          <a:p>
            <a:pPr marL="628650" lvl="1" indent="-171450">
              <a:buFont typeface="Arial" panose="020B0604020202020204" pitchFamily="34" charset="0"/>
              <a:buChar char="•"/>
            </a:pPr>
            <a:r>
              <a:rPr lang="en-US" dirty="0"/>
              <a:t>No outstanding TSP loans, unknown seniority/salary</a:t>
            </a:r>
          </a:p>
          <a:p>
            <a:pPr marL="628650" lvl="1" indent="-171450">
              <a:buFont typeface="Arial" panose="020B0604020202020204" pitchFamily="34" charset="0"/>
              <a:buChar char="•"/>
            </a:pPr>
            <a:r>
              <a:rPr lang="en-US" dirty="0"/>
              <a:t>Email on file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2562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61814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Design</a:t>
            </a:r>
          </a:p>
          <a:p>
            <a:pPr marL="628650" lvl="1" indent="-171450">
              <a:buFont typeface="Arial" panose="020B0604020202020204" pitchFamily="34" charset="0"/>
              <a:buChar char="•"/>
            </a:pPr>
            <a:r>
              <a:rPr lang="en-US" dirty="0"/>
              <a:t>The author noted that the variations in email design, subject line, and senders (i.e., workers’ trust in the sender) could have impacted the different effects of the personalized versus peer influence email messages. Future studies ought to compare identical products that only vary in messaging to test the concept of interest—that is, the part that draws users’ attention to personalization and/or peer influence—to rule out other explanations for what happened. </a:t>
            </a:r>
          </a:p>
          <a:p>
            <a:pPr marL="628650" lvl="1" indent="-171450">
              <a:buFont typeface="Arial" panose="020B0604020202020204" pitchFamily="34" charset="0"/>
              <a:buChar char="•"/>
            </a:pPr>
            <a:r>
              <a:rPr lang="en-US" dirty="0"/>
              <a:t>Any email at all could have also primed workers to change their contributions. Future studies could compare the peer influence messaging to a generic “open enrollment”-style email as the baseline (as opposed to no email) to test the effect of peer influence (as opposed to the effect of receiving an email).</a:t>
            </a:r>
          </a:p>
          <a:p>
            <a:pPr marL="628650" lvl="1"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else might help/hinder workers from contributing?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author noted that the bar can sway the comparison. Did the emerging peer influence come from: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Younger workers, with less seniority and lower wages, potentially feeling discouraged when comparing themselves to more settled staff?</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Birds of a feather, trying to “keep up with the Jones” in figuring out the new normal for retirement contributions?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Seasoned staff, feeling empowered by learning from the mistakes of their more naïve colleagues?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was unclear which persona was at play when the age distribution of workers ranged from 19 to 80 years old, even with a median of 36. Future studies could tease out such processes with segmented samples of similar workers or test, overall, how age impacts retirement contributions for more targeted outreach campaigns.</a:t>
            </a:r>
          </a:p>
          <a:p>
            <a:pPr marL="628650" lvl="1" indent="-171450">
              <a:buFont typeface="Arial" panose="020B0604020202020204" pitchFamily="34" charset="0"/>
              <a:buChar char="•"/>
            </a:pPr>
            <a:r>
              <a:rPr lang="en-US" dirty="0"/>
              <a:t>The author used the absence of outstanding TSP loans to measure workers’ “amenability to contribute more”. Other factors—such as income, expenses, proximity to retirement, propensity to save or plan for the future—could also impact workers’ capacity and motivations to divert part of their paychecks to retirement. Future studies could investigate class differences in retirement contributions to identify additional financial wellbeing programs to support increased retirement contributions.</a:t>
            </a:r>
          </a:p>
          <a:p>
            <a:pPr marL="628650" lvl="1" indent="-171450">
              <a:buFont typeface="Arial" panose="020B0604020202020204" pitchFamily="34" charset="0"/>
              <a:buChar char="•"/>
            </a:pPr>
            <a:r>
              <a:rPr lang="en-US" dirty="0"/>
              <a:t>There are also gendered differences in financial literacy and motivations.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295283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adp.com/spark/articles/2025/06/the-talent-advantage-how-retirement-plans-can-boost-recruiting-and-retention.aspx" TargetMode="External"/><Relationship Id="rId2" Type="http://schemas.openxmlformats.org/officeDocument/2006/relationships/hyperlink" Target="https://slavic401k.com/resources/the-benefits-of-offering-an-employer-match-with-a-401k-retirement-plan/#:~:text=Employee%20Engagement%20and%20Morale,productivity%20and%20reduced%20turnover%20rates" TargetMode="External"/><Relationship Id="rId1" Type="http://schemas.openxmlformats.org/officeDocument/2006/relationships/slideLayout" Target="../slideLayouts/slideLayout12.xml"/><Relationship Id="rId5" Type="http://schemas.openxmlformats.org/officeDocument/2006/relationships/hyperlink" Target="https://beaconpointe.com/how-to-increase-employee-participation-in-your-retirement-plan/" TargetMode="External"/><Relationship Id="rId4" Type="http://schemas.openxmlformats.org/officeDocument/2006/relationships/hyperlink" Target="https://thelink.ascensus.com/articles/2019/8/14/why-business-owners-should-try-to-boost-participation-in-their-retirement-plan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94359" y="411479"/>
            <a:ext cx="7759931" cy="3291840"/>
          </a:xfrm>
        </p:spPr>
        <p:txBody>
          <a:bodyPr anchor="b">
            <a:normAutofit/>
          </a:bodyPr>
          <a:lstStyle/>
          <a:p>
            <a:r>
              <a:rPr lang="en-US" dirty="0"/>
              <a:t>The FOMO Fund: </a:t>
            </a:r>
            <a:br>
              <a:rPr lang="en-US" dirty="0"/>
            </a:br>
            <a:r>
              <a:rPr lang="en-US" sz="4000" b="0" dirty="0">
                <a:latin typeface="+mn-lt"/>
              </a:rPr>
              <a:t>How the Fear of Missing Out Affects Retirement Contributions</a:t>
            </a:r>
          </a:p>
        </p:txBody>
      </p:sp>
      <p:sp>
        <p:nvSpPr>
          <p:cNvPr id="7" name="Text Placeholder 2">
            <a:extLst>
              <a:ext uri="{FF2B5EF4-FFF2-40B4-BE49-F238E27FC236}">
                <a16:creationId xmlns:a16="http://schemas.microsoft.com/office/drawing/2014/main" id="{04CA18BC-646E-6C03-B875-C0DCB0A4A6E9}"/>
              </a:ext>
            </a:extLst>
          </p:cNvPr>
          <p:cNvSpPr>
            <a:spLocks noGrp="1"/>
          </p:cNvSpPr>
          <p:nvPr>
            <p:ph type="body" sz="quarter" idx="11"/>
          </p:nvPr>
        </p:nvSpPr>
        <p:spPr>
          <a:xfrm>
            <a:off x="594360" y="4549552"/>
            <a:ext cx="5486400" cy="1645920"/>
          </a:xfrm>
        </p:spPr>
        <p:txBody>
          <a:bodyPr/>
          <a:lstStyle/>
          <a:p>
            <a:r>
              <a:rPr lang="en-US" dirty="0"/>
              <a:t>Josephine McKelvy, PhD</a:t>
            </a:r>
          </a:p>
          <a:p>
            <a:r>
              <a:rPr lang="en-US" dirty="0"/>
              <a:t>July 8,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81266-1EE5-19A1-8B0A-C2F537EF558E}"/>
              </a:ext>
            </a:extLst>
          </p:cNvPr>
          <p:cNvSpPr>
            <a:spLocks noGrp="1"/>
          </p:cNvSpPr>
          <p:nvPr>
            <p:ph type="title"/>
          </p:nvPr>
        </p:nvSpPr>
        <p:spPr/>
        <p:txBody>
          <a:bodyPr/>
          <a:lstStyle/>
          <a:p>
            <a:r>
              <a:rPr lang="en-US" dirty="0"/>
              <a:t>References</a:t>
            </a:r>
          </a:p>
        </p:txBody>
      </p:sp>
      <p:sp>
        <p:nvSpPr>
          <p:cNvPr id="5" name="Table Placeholder 4">
            <a:extLst>
              <a:ext uri="{FF2B5EF4-FFF2-40B4-BE49-F238E27FC236}">
                <a16:creationId xmlns:a16="http://schemas.microsoft.com/office/drawing/2014/main" id="{289B54C7-BC66-D937-2A37-6DF8235A373B}"/>
              </a:ext>
            </a:extLst>
          </p:cNvPr>
          <p:cNvSpPr>
            <a:spLocks noGrp="1"/>
          </p:cNvSpPr>
          <p:nvPr>
            <p:ph type="tbl" sz="quarter" idx="10"/>
          </p:nvPr>
        </p:nvSpPr>
        <p:spPr/>
        <p:txBody>
          <a:bodyPr/>
          <a:lstStyle/>
          <a:p>
            <a:endParaRPr lang="en-US"/>
          </a:p>
        </p:txBody>
      </p:sp>
      <p:sp>
        <p:nvSpPr>
          <p:cNvPr id="7" name="TextBox 6">
            <a:extLst>
              <a:ext uri="{FF2B5EF4-FFF2-40B4-BE49-F238E27FC236}">
                <a16:creationId xmlns:a16="http://schemas.microsoft.com/office/drawing/2014/main" id="{C885F982-AEEB-3D18-9EEE-3009D963B919}"/>
              </a:ext>
            </a:extLst>
          </p:cNvPr>
          <p:cNvSpPr txBox="1"/>
          <p:nvPr/>
        </p:nvSpPr>
        <p:spPr>
          <a:xfrm>
            <a:off x="3048000" y="2832149"/>
            <a:ext cx="6096000" cy="507831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https://slavic401k.com/resources/the-benefits-of-offering-an-employer-match-with-a-401k-retirement-plan/#:~:text=Employee%20Engagement%20and%20Morale,productivity%20and%20reduced%20turnover%20rates</a:t>
            </a:r>
            <a:r>
              <a:rPr lang="en-US" dirty="0">
                <a:solidFill>
                  <a:schemeClr val="bg1"/>
                </a:solidFill>
              </a:rPr>
              <a:t>. </a:t>
            </a:r>
          </a:p>
          <a:p>
            <a:pPr marL="285750" indent="-285750">
              <a:buFont typeface="Arial" panose="020B0604020202020204" pitchFamily="34" charset="0"/>
              <a:buChar char="•"/>
            </a:pPr>
            <a:r>
              <a:rPr lang="en-US" dirty="0">
                <a:solidFill>
                  <a:schemeClr val="bg1"/>
                </a:solidFill>
                <a:hlinkClick r:id="rId3"/>
              </a:rPr>
              <a:t>https://www.adp.com/spark/articles/2025/06/the-talent-advantage-how-retirement-plans-can-boost-recruiting-and-retention.aspx</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4"/>
              </a:rPr>
              <a:t>https://thelink.ascensus.com/articles/2019/8/14/why-business-owners-should-try-to-boost-participation-in-their-retirement-plans</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https://beaconpointe.com/how-to-increase-employee-participation-in-your-retirement-plan/</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https://www.pew.org/en/research-and-analysis/issue-briefs/2017/06/employer-barriers-to-and-motivations-for-offering-retirement-benefits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266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B4B6C244-1764-823E-505C-3043E0F20B32}"/>
              </a:ext>
            </a:extLst>
          </p:cNvPr>
          <p:cNvGraphicFramePr>
            <a:graphicFrameLocks noGrp="1"/>
          </p:cNvGraphicFramePr>
          <p:nvPr>
            <p:ph sz="quarter" idx="13"/>
            <p:extLst>
              <p:ext uri="{D42A27DB-BD31-4B8C-83A1-F6EECF244321}">
                <p14:modId xmlns:p14="http://schemas.microsoft.com/office/powerpoint/2010/main" val="3619802466"/>
              </p:ext>
            </p:extLst>
          </p:nvPr>
        </p:nvGraphicFramePr>
        <p:xfrm>
          <a:off x="3670300" y="584200"/>
          <a:ext cx="7927975"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6FCF14C-EE4B-B9A3-6C7C-BF12689BD387}"/>
              </a:ext>
            </a:extLst>
          </p:cNvPr>
          <p:cNvSpPr>
            <a:spLocks noGrp="1"/>
          </p:cNvSpPr>
          <p:nvPr>
            <p:ph type="title"/>
          </p:nvPr>
        </p:nvSpPr>
        <p:spPr>
          <a:xfrm>
            <a:off x="594360" y="189572"/>
            <a:ext cx="10891058" cy="1593507"/>
          </a:xfrm>
        </p:spPr>
        <p:txBody>
          <a:bodyPr/>
          <a:lstStyle/>
          <a:p>
            <a:r>
              <a:rPr lang="en-US" dirty="0"/>
              <a:t>Why might large employers want employees to contribute to retirement?</a:t>
            </a:r>
          </a:p>
        </p:txBody>
      </p:sp>
      <p:graphicFrame>
        <p:nvGraphicFramePr>
          <p:cNvPr id="7" name="Content Placeholder 6">
            <a:extLst>
              <a:ext uri="{FF2B5EF4-FFF2-40B4-BE49-F238E27FC236}">
                <a16:creationId xmlns:a16="http://schemas.microsoft.com/office/drawing/2014/main" id="{01C06B54-BD46-9564-ADB0-9A31AF57993A}"/>
              </a:ext>
            </a:extLst>
          </p:cNvPr>
          <p:cNvGraphicFramePr>
            <a:graphicFrameLocks noGrp="1"/>
          </p:cNvGraphicFramePr>
          <p:nvPr>
            <p:ph sz="quarter" idx="13"/>
            <p:extLst>
              <p:ext uri="{D42A27DB-BD31-4B8C-83A1-F6EECF244321}">
                <p14:modId xmlns:p14="http://schemas.microsoft.com/office/powerpoint/2010/main" val="677380513"/>
              </p:ext>
            </p:extLst>
          </p:nvPr>
        </p:nvGraphicFramePr>
        <p:xfrm>
          <a:off x="593725" y="2281238"/>
          <a:ext cx="6788150" cy="3709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21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E7A-6688-3C25-4B03-C5AB420AA46E}"/>
              </a:ext>
            </a:extLst>
          </p:cNvPr>
          <p:cNvSpPr>
            <a:spLocks noGrp="1"/>
          </p:cNvSpPr>
          <p:nvPr>
            <p:ph type="ctrTitle"/>
          </p:nvPr>
        </p:nvSpPr>
        <p:spPr>
          <a:xfrm>
            <a:off x="6299835" y="430529"/>
            <a:ext cx="5486400" cy="3291840"/>
          </a:xfrm>
        </p:spPr>
        <p:txBody>
          <a:bodyPr anchor="b">
            <a:normAutofit/>
          </a:bodyPr>
          <a:lstStyle/>
          <a:p>
            <a:r>
              <a:rPr lang="en-US" dirty="0"/>
              <a:t>National Fund for Workplace Solutions</a:t>
            </a:r>
          </a:p>
        </p:txBody>
      </p:sp>
      <p:pic>
        <p:nvPicPr>
          <p:cNvPr id="5" name="Content Placeholder 4">
            <a:extLst>
              <a:ext uri="{FF2B5EF4-FFF2-40B4-BE49-F238E27FC236}">
                <a16:creationId xmlns:a16="http://schemas.microsoft.com/office/drawing/2014/main" id="{9EA8C790-9CE5-8B1A-1B44-C93FF063F33F}"/>
              </a:ext>
            </a:extLst>
          </p:cNvPr>
          <p:cNvPicPr>
            <a:picLocks noGrp="1" noChangeAspect="1"/>
          </p:cNvPicPr>
          <p:nvPr>
            <p:ph type="pic" sz="quarter" idx="12"/>
          </p:nvPr>
        </p:nvPicPr>
        <p:blipFill>
          <a:blip r:embed="rId2"/>
          <a:stretch/>
        </p:blipFill>
        <p:spPr>
          <a:xfrm>
            <a:off x="0" y="42333"/>
            <a:ext cx="5791200" cy="6773333"/>
          </a:xfrm>
          <a:noFill/>
        </p:spPr>
      </p:pic>
      <p:sp>
        <p:nvSpPr>
          <p:cNvPr id="10" name="Text Placeholder 3">
            <a:extLst>
              <a:ext uri="{FF2B5EF4-FFF2-40B4-BE49-F238E27FC236}">
                <a16:creationId xmlns:a16="http://schemas.microsoft.com/office/drawing/2014/main" id="{AE53AA30-257C-57A4-9722-2FA7F91FF157}"/>
              </a:ext>
            </a:extLst>
          </p:cNvPr>
          <p:cNvSpPr>
            <a:spLocks noGrp="1"/>
          </p:cNvSpPr>
          <p:nvPr>
            <p:ph type="body" sz="quarter" idx="11"/>
          </p:nvPr>
        </p:nvSpPr>
        <p:spPr>
          <a:xfrm>
            <a:off x="6299835" y="4568602"/>
            <a:ext cx="5486400" cy="1645920"/>
          </a:xfrm>
        </p:spPr>
        <p:txBody>
          <a:bodyPr/>
          <a:lstStyle/>
          <a:p>
            <a:endParaRPr lang="en-US"/>
          </a:p>
        </p:txBody>
      </p:sp>
    </p:spTree>
    <p:extLst>
      <p:ext uri="{BB962C8B-B14F-4D97-AF65-F5344CB8AC3E}">
        <p14:creationId xmlns:p14="http://schemas.microsoft.com/office/powerpoint/2010/main" val="266273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E177-BA66-9C77-C3B6-F4A8C20A29F0}"/>
              </a:ext>
            </a:extLst>
          </p:cNvPr>
          <p:cNvSpPr>
            <a:spLocks noGrp="1"/>
          </p:cNvSpPr>
          <p:nvPr>
            <p:ph type="title"/>
          </p:nvPr>
        </p:nvSpPr>
        <p:spPr>
          <a:xfrm>
            <a:off x="594360" y="102875"/>
            <a:ext cx="9561022" cy="1680205"/>
          </a:xfrm>
        </p:spPr>
        <p:txBody>
          <a:bodyPr/>
          <a:lstStyle/>
          <a:p>
            <a:r>
              <a:rPr lang="en-US" dirty="0"/>
              <a:t>Study Design: </a:t>
            </a:r>
            <a:br>
              <a:rPr lang="en-US" dirty="0"/>
            </a:br>
            <a:r>
              <a:rPr lang="en-US" b="0" dirty="0">
                <a:latin typeface="+mn-lt"/>
              </a:rPr>
              <a:t>Could emails inspire federal workers to increase retirement contributions?</a:t>
            </a:r>
          </a:p>
        </p:txBody>
      </p:sp>
      <p:graphicFrame>
        <p:nvGraphicFramePr>
          <p:cNvPr id="4" name="Content Placeholder 3">
            <a:extLst>
              <a:ext uri="{FF2B5EF4-FFF2-40B4-BE49-F238E27FC236}">
                <a16:creationId xmlns:a16="http://schemas.microsoft.com/office/drawing/2014/main" id="{C7CCF8ED-F96F-E04B-AAC5-FAF636465F7B}"/>
              </a:ext>
            </a:extLst>
          </p:cNvPr>
          <p:cNvGraphicFramePr>
            <a:graphicFrameLocks noGrp="1"/>
          </p:cNvGraphicFramePr>
          <p:nvPr>
            <p:ph sz="quarter" idx="13"/>
            <p:extLst>
              <p:ext uri="{D42A27DB-BD31-4B8C-83A1-F6EECF244321}">
                <p14:modId xmlns:p14="http://schemas.microsoft.com/office/powerpoint/2010/main" val="3603636460"/>
              </p:ext>
            </p:extLst>
          </p:nvPr>
        </p:nvGraphicFramePr>
        <p:xfrm>
          <a:off x="1786168" y="1862974"/>
          <a:ext cx="8534400" cy="2885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3" name="Group 32">
            <a:extLst>
              <a:ext uri="{FF2B5EF4-FFF2-40B4-BE49-F238E27FC236}">
                <a16:creationId xmlns:a16="http://schemas.microsoft.com/office/drawing/2014/main" id="{5449E52C-6841-A075-017A-EC796641E855}"/>
              </a:ext>
            </a:extLst>
          </p:cNvPr>
          <p:cNvGrpSpPr/>
          <p:nvPr/>
        </p:nvGrpSpPr>
        <p:grpSpPr>
          <a:xfrm>
            <a:off x="3558165" y="3991928"/>
            <a:ext cx="4458947" cy="2569230"/>
            <a:chOff x="968433" y="2726696"/>
            <a:chExt cx="4458947" cy="2569230"/>
          </a:xfrm>
        </p:grpSpPr>
        <p:cxnSp>
          <p:nvCxnSpPr>
            <p:cNvPr id="15" name="Connector: Elbow 14">
              <a:extLst>
                <a:ext uri="{FF2B5EF4-FFF2-40B4-BE49-F238E27FC236}">
                  <a16:creationId xmlns:a16="http://schemas.microsoft.com/office/drawing/2014/main" id="{960FD604-EF1A-6E3C-8B80-3F4E0AFB1151}"/>
                </a:ext>
              </a:extLst>
            </p:cNvPr>
            <p:cNvCxnSpPr>
              <a:cxnSpLocks/>
              <a:stCxn id="6" idx="2"/>
              <a:endCxn id="14" idx="0"/>
            </p:cNvCxnSpPr>
            <p:nvPr/>
          </p:nvCxnSpPr>
          <p:spPr>
            <a:xfrm rot="16200000" flipH="1">
              <a:off x="2553693" y="4397316"/>
              <a:ext cx="667829" cy="390725"/>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3E01F59A-A3BB-37DB-FD0E-03556ECCB8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20854" y="2726696"/>
              <a:ext cx="1542782" cy="1532069"/>
            </a:xfrm>
            <a:prstGeom prst="rect">
              <a:avLst/>
            </a:prstGeom>
          </p:spPr>
        </p:pic>
        <p:sp>
          <p:nvSpPr>
            <p:cNvPr id="7" name="TextBox 6">
              <a:extLst>
                <a:ext uri="{FF2B5EF4-FFF2-40B4-BE49-F238E27FC236}">
                  <a16:creationId xmlns:a16="http://schemas.microsoft.com/office/drawing/2014/main" id="{ACAAF7C5-B0BE-6A68-60DE-5C1106FE79FB}"/>
                </a:ext>
              </a:extLst>
            </p:cNvPr>
            <p:cNvSpPr txBox="1"/>
            <p:nvPr/>
          </p:nvSpPr>
          <p:spPr>
            <a:xfrm>
              <a:off x="968433" y="4926594"/>
              <a:ext cx="1050288" cy="369332"/>
            </a:xfrm>
            <a:prstGeom prst="rect">
              <a:avLst/>
            </a:prstGeom>
            <a:noFill/>
          </p:spPr>
          <p:txBody>
            <a:bodyPr wrap="none" rtlCol="0">
              <a:spAutoFit/>
            </a:bodyPr>
            <a:lstStyle/>
            <a:p>
              <a:pPr algn="ctr"/>
              <a:r>
                <a:rPr lang="en-US" dirty="0">
                  <a:solidFill>
                    <a:schemeClr val="tx2"/>
                  </a:solidFill>
                </a:rPr>
                <a:t>No email</a:t>
              </a:r>
            </a:p>
          </p:txBody>
        </p:sp>
        <p:cxnSp>
          <p:nvCxnSpPr>
            <p:cNvPr id="12" name="Connector: Elbow 11">
              <a:extLst>
                <a:ext uri="{FF2B5EF4-FFF2-40B4-BE49-F238E27FC236}">
                  <a16:creationId xmlns:a16="http://schemas.microsoft.com/office/drawing/2014/main" id="{619339D7-4260-651F-4FBD-3326FF82908B}"/>
                </a:ext>
              </a:extLst>
            </p:cNvPr>
            <p:cNvCxnSpPr>
              <a:cxnSpLocks/>
              <a:stCxn id="6" idx="2"/>
              <a:endCxn id="7" idx="0"/>
            </p:cNvCxnSpPr>
            <p:nvPr/>
          </p:nvCxnSpPr>
          <p:spPr>
            <a:xfrm rot="5400000">
              <a:off x="1758997" y="3993345"/>
              <a:ext cx="667829" cy="1198668"/>
            </a:xfrm>
            <a:prstGeom prst="bentConnector3">
              <a:avLst>
                <a:gd name="adj1" fmla="val 50000"/>
              </a:avLst>
            </a:prstGeom>
            <a:ln w="5715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CE8190D-59FB-A746-7116-8E78761F0320}"/>
                </a:ext>
              </a:extLst>
            </p:cNvPr>
            <p:cNvSpPr txBox="1"/>
            <p:nvPr/>
          </p:nvSpPr>
          <p:spPr>
            <a:xfrm>
              <a:off x="2070770" y="4926594"/>
              <a:ext cx="2024400" cy="369332"/>
            </a:xfrm>
            <a:prstGeom prst="rect">
              <a:avLst/>
            </a:prstGeom>
            <a:noFill/>
          </p:spPr>
          <p:txBody>
            <a:bodyPr wrap="none" rtlCol="0">
              <a:spAutoFit/>
            </a:bodyPr>
            <a:lstStyle/>
            <a:p>
              <a:pPr algn="ctr"/>
              <a:r>
                <a:rPr lang="en-US" dirty="0">
                  <a:solidFill>
                    <a:schemeClr val="tx2"/>
                  </a:solidFill>
                </a:rPr>
                <a:t>Personalized email</a:t>
              </a:r>
            </a:p>
          </p:txBody>
        </p:sp>
        <p:sp>
          <p:nvSpPr>
            <p:cNvPr id="17" name="TextBox 16">
              <a:extLst>
                <a:ext uri="{FF2B5EF4-FFF2-40B4-BE49-F238E27FC236}">
                  <a16:creationId xmlns:a16="http://schemas.microsoft.com/office/drawing/2014/main" id="{E2B1A33B-9966-47C4-9C60-8083960B8B37}"/>
                </a:ext>
              </a:extLst>
            </p:cNvPr>
            <p:cNvSpPr txBox="1"/>
            <p:nvPr/>
          </p:nvSpPr>
          <p:spPr>
            <a:xfrm>
              <a:off x="4147220" y="4926594"/>
              <a:ext cx="1280160" cy="369332"/>
            </a:xfrm>
            <a:prstGeom prst="rect">
              <a:avLst/>
            </a:prstGeom>
            <a:noFill/>
          </p:spPr>
          <p:txBody>
            <a:bodyPr wrap="square" rtlCol="0">
              <a:spAutoFit/>
            </a:bodyPr>
            <a:lstStyle/>
            <a:p>
              <a:pPr algn="ctr"/>
              <a:r>
                <a:rPr lang="en-US" dirty="0">
                  <a:solidFill>
                    <a:schemeClr val="tx2"/>
                  </a:solidFill>
                </a:rPr>
                <a:t>Peer email</a:t>
              </a:r>
            </a:p>
          </p:txBody>
        </p:sp>
        <p:cxnSp>
          <p:nvCxnSpPr>
            <p:cNvPr id="18" name="Connector: Elbow 17">
              <a:extLst>
                <a:ext uri="{FF2B5EF4-FFF2-40B4-BE49-F238E27FC236}">
                  <a16:creationId xmlns:a16="http://schemas.microsoft.com/office/drawing/2014/main" id="{6561402F-9837-F2E0-1DBB-BB992386C4AB}"/>
                </a:ext>
              </a:extLst>
            </p:cNvPr>
            <p:cNvCxnSpPr>
              <a:cxnSpLocks/>
              <a:stCxn id="6" idx="2"/>
              <a:endCxn id="17" idx="0"/>
            </p:cNvCxnSpPr>
            <p:nvPr/>
          </p:nvCxnSpPr>
          <p:spPr>
            <a:xfrm rot="16200000" flipH="1">
              <a:off x="3405858" y="3545151"/>
              <a:ext cx="667829" cy="2095055"/>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347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312D-A69B-E63F-248A-A6DB83B46C15}"/>
              </a:ext>
            </a:extLst>
          </p:cNvPr>
          <p:cNvSpPr>
            <a:spLocks noGrp="1"/>
          </p:cNvSpPr>
          <p:nvPr>
            <p:ph type="title"/>
          </p:nvPr>
        </p:nvSpPr>
        <p:spPr/>
        <p:txBody>
          <a:bodyPr/>
          <a:lstStyle/>
          <a:p>
            <a:r>
              <a:rPr lang="en-US" dirty="0"/>
              <a:t>Takeaways:</a:t>
            </a:r>
            <a:br>
              <a:rPr lang="en-US" dirty="0"/>
            </a:br>
            <a:r>
              <a:rPr lang="en-US" b="0" dirty="0">
                <a:latin typeface="+mn-lt"/>
              </a:rPr>
              <a:t>Workers were learning from peers’ mistakes and started contributing more.</a:t>
            </a:r>
            <a:endParaRPr lang="en-US" dirty="0"/>
          </a:p>
        </p:txBody>
      </p:sp>
      <p:graphicFrame>
        <p:nvGraphicFramePr>
          <p:cNvPr id="11" name="Chart 10">
            <a:extLst>
              <a:ext uri="{FF2B5EF4-FFF2-40B4-BE49-F238E27FC236}">
                <a16:creationId xmlns:a16="http://schemas.microsoft.com/office/drawing/2014/main" id="{C01B876C-A3F3-D728-AF83-D06D72B2D8B4}"/>
              </a:ext>
            </a:extLst>
          </p:cNvPr>
          <p:cNvGraphicFramePr>
            <a:graphicFrameLocks/>
          </p:cNvGraphicFramePr>
          <p:nvPr>
            <p:extLst>
              <p:ext uri="{D42A27DB-BD31-4B8C-83A1-F6EECF244321}">
                <p14:modId xmlns:p14="http://schemas.microsoft.com/office/powerpoint/2010/main" val="2582341633"/>
              </p:ext>
            </p:extLst>
          </p:nvPr>
        </p:nvGraphicFramePr>
        <p:xfrm>
          <a:off x="2809009" y="2784764"/>
          <a:ext cx="8659091" cy="26009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579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BD8F-616D-6E2E-ADE3-10C4D7A0F70F}"/>
              </a:ext>
            </a:extLst>
          </p:cNvPr>
          <p:cNvSpPr>
            <a:spLocks noGrp="1"/>
          </p:cNvSpPr>
          <p:nvPr>
            <p:ph type="title"/>
          </p:nvPr>
        </p:nvSpPr>
        <p:spPr/>
        <p:txBody>
          <a:bodyPr/>
          <a:lstStyle/>
          <a:p>
            <a:r>
              <a:rPr lang="en-US" dirty="0"/>
              <a:t>Limitations:</a:t>
            </a:r>
            <a:br>
              <a:rPr lang="en-US" dirty="0"/>
            </a:br>
            <a:r>
              <a:rPr lang="en-US" b="0" dirty="0">
                <a:latin typeface="+mn-lt"/>
              </a:rPr>
              <a:t>Which makes one wonder…</a:t>
            </a:r>
          </a:p>
        </p:txBody>
      </p:sp>
      <p:sp>
        <p:nvSpPr>
          <p:cNvPr id="3" name="Content Placeholder 2">
            <a:extLst>
              <a:ext uri="{FF2B5EF4-FFF2-40B4-BE49-F238E27FC236}">
                <a16:creationId xmlns:a16="http://schemas.microsoft.com/office/drawing/2014/main" id="{FEFAB7A1-D996-ABCC-F10B-4B1692BD9F74}"/>
              </a:ext>
            </a:extLst>
          </p:cNvPr>
          <p:cNvSpPr>
            <a:spLocks noGrp="1"/>
          </p:cNvSpPr>
          <p:nvPr>
            <p:ph sz="quarter" idx="13"/>
          </p:nvPr>
        </p:nvSpPr>
        <p:spPr/>
        <p:txBody>
          <a:bodyPr>
            <a:normAutofit/>
          </a:bodyPr>
          <a:lstStyle/>
          <a:p>
            <a:r>
              <a:rPr lang="en-US" dirty="0"/>
              <a:t>Controls &amp; design</a:t>
            </a:r>
          </a:p>
          <a:p>
            <a:r>
              <a:rPr lang="en-US" dirty="0"/>
              <a:t>Awareness versus peer influence</a:t>
            </a:r>
          </a:p>
          <a:p>
            <a:r>
              <a:rPr lang="en-US" dirty="0"/>
              <a:t>Ability contribute &amp; propensity to save</a:t>
            </a:r>
          </a:p>
          <a:p>
            <a:pPr lvl="1"/>
            <a:r>
              <a:rPr lang="en-US" dirty="0"/>
              <a:t>Age</a:t>
            </a:r>
          </a:p>
          <a:p>
            <a:pPr lvl="1"/>
            <a:r>
              <a:rPr lang="en-US" dirty="0"/>
              <a:t>Socioeconomic class</a:t>
            </a:r>
          </a:p>
          <a:p>
            <a:pPr lvl="1"/>
            <a:r>
              <a:rPr lang="en-US" dirty="0"/>
              <a:t>Gender</a:t>
            </a:r>
          </a:p>
        </p:txBody>
      </p:sp>
    </p:spTree>
    <p:extLst>
      <p:ext uri="{BB962C8B-B14F-4D97-AF65-F5344CB8AC3E}">
        <p14:creationId xmlns:p14="http://schemas.microsoft.com/office/powerpoint/2010/main" val="42889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9B2A-5F50-7B36-0A19-096ACDD7AA88}"/>
              </a:ext>
            </a:extLst>
          </p:cNvPr>
          <p:cNvSpPr>
            <a:spLocks noGrp="1"/>
          </p:cNvSpPr>
          <p:nvPr>
            <p:ph type="title"/>
          </p:nvPr>
        </p:nvSpPr>
        <p:spPr/>
        <p:txBody>
          <a:bodyPr/>
          <a:lstStyle/>
          <a:p>
            <a:r>
              <a:rPr lang="en-US" dirty="0"/>
              <a:t>OTHER OPTIONS</a:t>
            </a:r>
          </a:p>
        </p:txBody>
      </p:sp>
      <p:sp>
        <p:nvSpPr>
          <p:cNvPr id="3" name="Content Placeholder 2">
            <a:extLst>
              <a:ext uri="{FF2B5EF4-FFF2-40B4-BE49-F238E27FC236}">
                <a16:creationId xmlns:a16="http://schemas.microsoft.com/office/drawing/2014/main" id="{953332AA-0F83-3277-1780-D8169002FB16}"/>
              </a:ext>
            </a:extLst>
          </p:cNvPr>
          <p:cNvSpPr>
            <a:spLocks noGrp="1"/>
          </p:cNvSpPr>
          <p:nvPr>
            <p:ph sz="quarter" idx="13"/>
          </p:nvPr>
        </p:nvSpPr>
        <p:spPr/>
        <p:txBody>
          <a:bodyPr>
            <a:normAutofit fontScale="70000" lnSpcReduction="20000"/>
          </a:bodyPr>
          <a:lstStyle/>
          <a:p>
            <a:r>
              <a:rPr lang="en-US" dirty="0"/>
              <a:t>A safe harbor plan is a way to avoid 401(k) discrimination testing and allow for all employees to contribute the maximum allowed by the IRS, regardless of their pay level. Employees are more likely to participate in these plans because they have mandatory employer contributions and immediate vesting. (beacon pointe)</a:t>
            </a:r>
          </a:p>
          <a:p>
            <a:r>
              <a:rPr lang="en-US" dirty="0"/>
              <a:t>How to choose? Merial women vs men reduce cognitive load (for us all) (what would make women, younger workers want to learn?)</a:t>
            </a:r>
          </a:p>
          <a:p>
            <a:r>
              <a:rPr lang="en-US" dirty="0"/>
              <a:t>pro-savings tools, such as automatic enrollment (Pew) the automatic deferral savings rate you choose will be the anchor point – a cognitive bias that is hard to overcome. People tend to rely on the first data point when making a decision, and if your plan has the initial contribution level set too low, they are likely to use that low amount as their reference point. (for us all) (Duncangrp.com)</a:t>
            </a:r>
          </a:p>
          <a:p>
            <a:r>
              <a:rPr lang="en-US" dirty="0"/>
              <a:t>“auto-escalation.” This feature automatically increases the amount an employee annually diverts to his retirement plan. For example, your company’s auto-enrollment feature may divert 6% of a new, young employee’s salary toward retirement. If she selected auto-escalation at 1%, she would save 7% of her salary the next year, and 8% the next. And if her salary is increasing, she may not even notice a difference in take-home pay. (for us all) like </a:t>
            </a:r>
            <a:r>
              <a:rPr lang="en-US" dirty="0" err="1"/>
              <a:t>billpay</a:t>
            </a:r>
            <a:r>
              <a:rPr lang="en-US" dirty="0"/>
              <a:t>—stat about auto pay?</a:t>
            </a:r>
          </a:p>
          <a:p>
            <a:r>
              <a:rPr lang="en-US" dirty="0"/>
              <a:t>(limitations: administrative requirements, setup costs; Pew)</a:t>
            </a:r>
          </a:p>
          <a:p>
            <a:endParaRPr lang="en-US" dirty="0"/>
          </a:p>
        </p:txBody>
      </p:sp>
    </p:spTree>
    <p:extLst>
      <p:ext uri="{BB962C8B-B14F-4D97-AF65-F5344CB8AC3E}">
        <p14:creationId xmlns:p14="http://schemas.microsoft.com/office/powerpoint/2010/main" val="10630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Josephine McKelvy, PhD</a:t>
            </a:r>
          </a:p>
          <a:p>
            <a:r>
              <a:rPr lang="en-US" dirty="0"/>
              <a:t>(337) 412-3657</a:t>
            </a:r>
          </a:p>
          <a:p>
            <a:r>
              <a:rPr lang="en-US" dirty="0"/>
              <a:t>josephine.mckelvy@gmail.com</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{213D03C3-5EDE-4F05-BC29-A4990823355F}TFd3b75063-ff25-434d-b12c-efeaf07d16c3292f62b5_win32-75a75c970d8e</Template>
  <TotalTime>1578</TotalTime>
  <Words>1245</Words>
  <Application>Microsoft Office PowerPoint</Application>
  <PresentationFormat>Widescreen</PresentationFormat>
  <Paragraphs>93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The FOMO Fund:  How the Fear of Missing Out Affects Retirement Contributions</vt:lpstr>
      <vt:lpstr>Agenda</vt:lpstr>
      <vt:lpstr>Why might large employers want employees to contribute to retirement?</vt:lpstr>
      <vt:lpstr>National Fund for Workplace Solutions</vt:lpstr>
      <vt:lpstr>Study Design:  Could emails inspire federal workers to increase retirement contributions?</vt:lpstr>
      <vt:lpstr>Takeaways: Workers were learning from peers’ mistakes and started contributing more.</vt:lpstr>
      <vt:lpstr>Limitations: Which makes one wonder…</vt:lpstr>
      <vt:lpstr>OTHER OPTIONS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Cordelia Nhi Marie McKelvy</dc:creator>
  <cp:lastModifiedBy>Cordelia Nhi Marie McKelvy</cp:lastModifiedBy>
  <cp:revision>5</cp:revision>
  <dcterms:created xsi:type="dcterms:W3CDTF">2025-06-30T12:31:21Z</dcterms:created>
  <dcterms:modified xsi:type="dcterms:W3CDTF">2025-07-02T17:46:21Z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