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seph.jaiyeola@uts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E9EA-46B4-4150-17B4-DD4872FF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in Healthcare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A75E-B22A-DB2A-4805-D7076E0D6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644492" cy="6219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Joseph </a:t>
            </a:r>
            <a:r>
              <a:rPr lang="en-US" dirty="0" err="1"/>
              <a:t>Jaiyeola</a:t>
            </a:r>
            <a:endParaRPr lang="en-US" dirty="0"/>
          </a:p>
          <a:p>
            <a:r>
              <a:rPr lang="en-US" dirty="0"/>
              <a:t>DA 6813- 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8B96-192F-523F-369B-1A017B53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26571"/>
            <a:ext cx="11560628" cy="10992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Accuracy, Sensitivity and Specificity 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200D85-B173-F6F9-57EA-566DBFA84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732227"/>
              </p:ext>
            </p:extLst>
          </p:nvPr>
        </p:nvGraphicFramePr>
        <p:xfrm>
          <a:off x="819150" y="3098152"/>
          <a:ext cx="10553702" cy="2157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4028">
                  <a:extLst>
                    <a:ext uri="{9D8B030D-6E8A-4147-A177-3AD203B41FA5}">
                      <a16:colId xmlns:a16="http://schemas.microsoft.com/office/drawing/2014/main" val="1471795228"/>
                    </a:ext>
                  </a:extLst>
                </a:gridCol>
                <a:gridCol w="2136964">
                  <a:extLst>
                    <a:ext uri="{9D8B030D-6E8A-4147-A177-3AD203B41FA5}">
                      <a16:colId xmlns:a16="http://schemas.microsoft.com/office/drawing/2014/main" val="2755748685"/>
                    </a:ext>
                  </a:extLst>
                </a:gridCol>
                <a:gridCol w="2281355">
                  <a:extLst>
                    <a:ext uri="{9D8B030D-6E8A-4147-A177-3AD203B41FA5}">
                      <a16:colId xmlns:a16="http://schemas.microsoft.com/office/drawing/2014/main" val="4066536548"/>
                    </a:ext>
                  </a:extLst>
                </a:gridCol>
                <a:gridCol w="2281355">
                  <a:extLst>
                    <a:ext uri="{9D8B030D-6E8A-4147-A177-3AD203B41FA5}">
                      <a16:colId xmlns:a16="http://schemas.microsoft.com/office/drawing/2014/main" val="2884699560"/>
                    </a:ext>
                  </a:extLst>
                </a:gridCol>
              </a:tblGrid>
              <a:tr h="539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Model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Accuracy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Sensitivity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Specificity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extLst>
                  <a:ext uri="{0D108BD9-81ED-4DB2-BD59-A6C34878D82A}">
                    <a16:rowId xmlns:a16="http://schemas.microsoft.com/office/drawing/2014/main" val="4199690887"/>
                  </a:ext>
                </a:extLst>
              </a:tr>
              <a:tr h="5394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Logistic Regression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82.5</a:t>
                      </a:r>
                      <a:endParaRPr lang="en-US" sz="2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78.72 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87.88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extLst>
                  <a:ext uri="{0D108BD9-81ED-4DB2-BD59-A6C34878D82A}">
                    <a16:rowId xmlns:a16="http://schemas.microsoft.com/office/drawing/2014/main" val="360608881"/>
                  </a:ext>
                </a:extLst>
              </a:tr>
              <a:tr h="5394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Decision Tree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80.0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78.72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81.82 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extLst>
                  <a:ext uri="{0D108BD9-81ED-4DB2-BD59-A6C34878D82A}">
                    <a16:rowId xmlns:a16="http://schemas.microsoft.com/office/drawing/2014/main" val="1438643943"/>
                  </a:ext>
                </a:extLst>
              </a:tr>
              <a:tr h="5394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Random Forest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dirty="0">
                          <a:effectLst/>
                        </a:rPr>
                        <a:t>87.5</a:t>
                      </a:r>
                      <a:endParaRPr lang="en-US" sz="2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85.11</a:t>
                      </a:r>
                      <a:endParaRPr lang="en-US" sz="2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90.91</a:t>
                      </a:r>
                      <a:endParaRPr lang="en-US" sz="2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8584" marR="168584" marT="0" marB="0" anchor="b"/>
                </a:tc>
                <a:extLst>
                  <a:ext uri="{0D108BD9-81ED-4DB2-BD59-A6C34878D82A}">
                    <a16:rowId xmlns:a16="http://schemas.microsoft.com/office/drawing/2014/main" val="252361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98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D64B-3262-FC07-143F-6DD057D6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E139-26C6-5F0B-C4D3-0168D67A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organizations with lesser compensation are more likely to experience higher attrition rate</a:t>
            </a:r>
          </a:p>
          <a:p>
            <a:r>
              <a:rPr lang="en-US" dirty="0"/>
              <a:t>Overtime, Years at Company, Total working years, and years in current roles are top predictors of employee attrition</a:t>
            </a:r>
          </a:p>
          <a:p>
            <a:r>
              <a:rPr lang="en-US" dirty="0"/>
              <a:t>There is a need to explore other data sources to determine the other factors associated with healthcare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385781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BF9E-7B2B-2A20-76A1-1F27A6F6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Thanks for listening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/>
              <a:t>Questions?</a:t>
            </a:r>
            <a:endParaRPr lang="en-US" sz="1800" dirty="0"/>
          </a:p>
          <a:p>
            <a:pPr marL="0" indent="0" algn="r">
              <a:buNone/>
            </a:pPr>
            <a:r>
              <a:rPr lang="en-US" sz="1800" dirty="0">
                <a:hlinkClick r:id="rId2"/>
              </a:rPr>
              <a:t>Joseph.jaiyeola@utsa.edu</a:t>
            </a:r>
            <a:endParaRPr lang="en-US" sz="1800" dirty="0"/>
          </a:p>
          <a:p>
            <a:pPr marL="0" indent="0" algn="r">
              <a:buNone/>
            </a:pPr>
            <a:r>
              <a:rPr lang="en-US" sz="1800" dirty="0"/>
              <a:t>TW: @Josephjaiyeola1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8015-9147-FBE9-D62B-5C90035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F7DB-6BA9-C873-B319-6430DBC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attrition is the gradual but intentional loss of staff members within an organization. </a:t>
            </a:r>
          </a:p>
          <a:p>
            <a:r>
              <a:rPr lang="en-US" dirty="0"/>
              <a:t>The unprecedented covid-19 pandemic had been a burden to various sector of the economy, but most especially to the healthcare industry </a:t>
            </a:r>
          </a:p>
          <a:p>
            <a:r>
              <a:rPr lang="en-US" dirty="0"/>
              <a:t>The adverse effect of healthcare attrition include:-</a:t>
            </a:r>
          </a:p>
          <a:p>
            <a:pPr lvl="1"/>
            <a:r>
              <a:rPr lang="en-US" dirty="0"/>
              <a:t>Decrease in the quality of healthcare services and personnel</a:t>
            </a:r>
          </a:p>
          <a:p>
            <a:pPr lvl="1"/>
            <a:r>
              <a:rPr lang="en-US" dirty="0"/>
              <a:t>Loss of customers(patients) and decrease in profit.</a:t>
            </a:r>
          </a:p>
        </p:txBody>
      </p:sp>
    </p:spTree>
    <p:extLst>
      <p:ext uri="{BB962C8B-B14F-4D97-AF65-F5344CB8AC3E}">
        <p14:creationId xmlns:p14="http://schemas.microsoft.com/office/powerpoint/2010/main" val="14351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1227-4ACA-96EC-7FC4-FA0D91D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10B7-4B5B-A90A-4F1D-32FD75DF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proportion of health care employees in attrition?</a:t>
            </a:r>
          </a:p>
          <a:p>
            <a:r>
              <a:rPr lang="en-US" dirty="0"/>
              <a:t>Are there any differentials in the attrition rate of healthcare employees? </a:t>
            </a:r>
          </a:p>
          <a:p>
            <a:r>
              <a:rPr lang="en-US" dirty="0"/>
              <a:t>What variables can be used to accurately predict employee attrition among health care workers?</a:t>
            </a:r>
          </a:p>
        </p:txBody>
      </p:sp>
    </p:spTree>
    <p:extLst>
      <p:ext uri="{BB962C8B-B14F-4D97-AF65-F5344CB8AC3E}">
        <p14:creationId xmlns:p14="http://schemas.microsoft.com/office/powerpoint/2010/main" val="10337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192E-DF9C-FDE9-70B3-277D496B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8F80-3AAB-5C9C-E0F5-D299C58F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05" y="2633907"/>
            <a:ext cx="11003174" cy="39220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Data: </a:t>
            </a:r>
            <a:r>
              <a:rPr lang="en-US" dirty="0"/>
              <a:t>Kaggle data Set, IBM Community </a:t>
            </a:r>
          </a:p>
          <a:p>
            <a:r>
              <a:rPr lang="en-US" b="1" dirty="0"/>
              <a:t>Descriptive Statistics</a:t>
            </a:r>
          </a:p>
          <a:p>
            <a:pPr lvl="1"/>
            <a:r>
              <a:rPr lang="en-US" dirty="0"/>
              <a:t>Tabulation</a:t>
            </a:r>
          </a:p>
          <a:p>
            <a:pPr lvl="1"/>
            <a:r>
              <a:rPr lang="en-US" dirty="0"/>
              <a:t>ANOVA &amp; Chi-sq tests </a:t>
            </a:r>
          </a:p>
          <a:p>
            <a:pPr lvl="1"/>
            <a:r>
              <a:rPr lang="en-US" dirty="0"/>
              <a:t>Bar-graph and Histogram</a:t>
            </a:r>
          </a:p>
          <a:p>
            <a:r>
              <a:rPr lang="en-US" b="1" dirty="0"/>
              <a:t>Predictive Models:</a:t>
            </a:r>
          </a:p>
          <a:p>
            <a:pPr lvl="1"/>
            <a:r>
              <a:rPr lang="en-US" dirty="0"/>
              <a:t>Logistics Regression(GLM)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 Model</a:t>
            </a:r>
          </a:p>
          <a:p>
            <a:r>
              <a:rPr lang="en-US" b="1" dirty="0"/>
              <a:t>Initial Sample Size: </a:t>
            </a:r>
            <a:r>
              <a:rPr lang="en-US" dirty="0"/>
              <a:t>1676 Observation, 35 variables</a:t>
            </a:r>
          </a:p>
          <a:p>
            <a:r>
              <a:rPr lang="en-US" b="1" dirty="0"/>
              <a:t>Data Cleaning:  </a:t>
            </a:r>
          </a:p>
          <a:p>
            <a:pPr lvl="1"/>
            <a:r>
              <a:rPr lang="en-US" dirty="0"/>
              <a:t>Excluded:</a:t>
            </a:r>
            <a:r>
              <a:rPr lang="en-US" b="1" dirty="0"/>
              <a:t> </a:t>
            </a:r>
            <a:r>
              <a:rPr lang="en-US" dirty="0"/>
              <a:t>Daily Rate, Employee Count, Employee ID, Standard Hours, Hourly Rate, Monthly Rate and Daily Rate</a:t>
            </a:r>
          </a:p>
          <a:p>
            <a:pPr lvl="1"/>
            <a:r>
              <a:rPr lang="en-US" dirty="0"/>
              <a:t>Resampling: Sample size resampling due to imbalance data of the outcome variable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922B-1B28-7916-8409-EFA44733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0" y="1399532"/>
            <a:ext cx="3565682" cy="444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Percentage distribution of the Attrition Rate in HealthCare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6CD48C5-4310-451F-3E86-3752B143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89" r="11947" b="-2"/>
          <a:stretch/>
        </p:blipFill>
        <p:spPr>
          <a:xfrm>
            <a:off x="5280472" y="935708"/>
            <a:ext cx="6268062" cy="48134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4803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A7903-693F-9240-3F9B-FD6C4E24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Attrition Rate by HealthCare Department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6961FB-485D-465C-64F6-5F665A61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407149"/>
            <a:ext cx="6268062" cy="38705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2581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EED53-6B66-2EEB-9987-1D04A19F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Monthly Income and Job Satisfaction by Attrition Status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7B20A2-6BD1-BD20-0597-580642CA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399315"/>
            <a:ext cx="6268062" cy="38861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163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5F11-F2F1-9869-D94A-E9A1A61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Gender and Marital Status by Attrition Status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44D5802-3F94-622D-7CBE-2E323AFF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407149"/>
            <a:ext cx="6268062" cy="38705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2976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5F11-F2F1-9869-D94A-E9A1A61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Chi-Square  and ANOVA Test for Feature Selection</a:t>
            </a:r>
          </a:p>
        </p:txBody>
      </p:sp>
      <p:pic>
        <p:nvPicPr>
          <p:cNvPr id="6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79B2C500-EB57-E703-3BDB-C093D34E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31" y="386607"/>
            <a:ext cx="6267743" cy="33062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86715D1-068E-5546-122E-BAA8E060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946" y="4430780"/>
            <a:ext cx="6949684" cy="12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143</TotalTime>
  <Words>334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2</vt:lpstr>
      <vt:lpstr>Quotable</vt:lpstr>
      <vt:lpstr>Employee Attrition in Healthcare </vt:lpstr>
      <vt:lpstr>Background &amp; Motivation of the Study</vt:lpstr>
      <vt:lpstr>Research Questions</vt:lpstr>
      <vt:lpstr>Methodology</vt:lpstr>
      <vt:lpstr>Percentage distribution of the Attrition Rate in HealthCare </vt:lpstr>
      <vt:lpstr>Attrition Rate by HealthCare Department</vt:lpstr>
      <vt:lpstr>Monthly Income and Job Satisfaction by Attrition Status</vt:lpstr>
      <vt:lpstr>Gender and Marital Status by Attrition Status </vt:lpstr>
      <vt:lpstr>Chi-Square  and ANOVA Test for Feature Selection</vt:lpstr>
      <vt:lpstr>Model Accuracy, Sensitivity and Specificity Results </vt:lpstr>
      <vt:lpstr>Conclusion &amp;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in Healthcare </dc:title>
  <dc:creator>Joseph JAIYEOLA</dc:creator>
  <cp:lastModifiedBy>Joseph JAIYEOLA</cp:lastModifiedBy>
  <cp:revision>2</cp:revision>
  <dcterms:created xsi:type="dcterms:W3CDTF">2022-12-04T23:21:40Z</dcterms:created>
  <dcterms:modified xsi:type="dcterms:W3CDTF">2022-12-05T01:44:56Z</dcterms:modified>
</cp:coreProperties>
</file>