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56" r:id="rId4"/>
    <p:sldId id="257" r:id="rId5"/>
    <p:sldId id="261" r:id="rId6"/>
    <p:sldId id="262" r:id="rId7"/>
    <p:sldId id="265"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24" autoAdjust="0"/>
  </p:normalViewPr>
  <p:slideViewPr>
    <p:cSldViewPr>
      <p:cViewPr varScale="1">
        <p:scale>
          <a:sx n="71" d="100"/>
          <a:sy n="71" d="100"/>
        </p:scale>
        <p:origin x="-114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7B0647-501A-4EDD-83F0-4977C5D9E74C}" type="datetimeFigureOut">
              <a:rPr lang="en-US" smtClean="0"/>
              <a:t>2/18/2024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4C86CAA-E1FE-4D59-A613-928928C7081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7B0647-501A-4EDD-83F0-4977C5D9E74C}"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7B0647-501A-4EDD-83F0-4977C5D9E74C}"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7B0647-501A-4EDD-83F0-4977C5D9E74C}"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7B0647-501A-4EDD-83F0-4977C5D9E74C}"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4C86CAA-E1FE-4D59-A613-928928C7081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7B0647-501A-4EDD-83F0-4977C5D9E74C}"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7B0647-501A-4EDD-83F0-4977C5D9E74C}"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7B0647-501A-4EDD-83F0-4977C5D9E74C}"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B0647-501A-4EDD-83F0-4977C5D9E74C}"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7B0647-501A-4EDD-83F0-4977C5D9E74C}"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7B0647-501A-4EDD-83F0-4977C5D9E74C}"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86CAA-E1FE-4D59-A613-928928C708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7B0647-501A-4EDD-83F0-4977C5D9E74C}" type="datetimeFigureOut">
              <a:rPr lang="en-US" smtClean="0"/>
              <a:t>2/18/2024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4C86CAA-E1FE-4D59-A613-928928C7081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 MOVIE</a:t>
            </a:r>
            <a:endParaRPr lang="en-US" dirty="0"/>
          </a:p>
        </p:txBody>
      </p:sp>
      <p:sp>
        <p:nvSpPr>
          <p:cNvPr id="3" name="Content Placeholder 2"/>
          <p:cNvSpPr>
            <a:spLocks noGrp="1"/>
          </p:cNvSpPr>
          <p:nvPr>
            <p:ph idx="1"/>
          </p:nvPr>
        </p:nvSpPr>
        <p:spPr/>
        <p:txBody>
          <a:bodyPr/>
          <a:lstStyle/>
          <a:p>
            <a:r>
              <a:rPr lang="en-US" dirty="0"/>
              <a:t>A</a:t>
            </a:r>
            <a:r>
              <a:rPr lang="en-US" dirty="0" smtClean="0"/>
              <a:t>s </a:t>
            </a:r>
            <a:r>
              <a:rPr lang="en-US" dirty="0"/>
              <a:t>we navigate the challenges and opportunities facing the movie industry in today's digital age. Whether you're a seasoned industry professional or simply a movie enthusiast, BOM MOVIE aims to provide valuable insights into this </a:t>
            </a:r>
            <a:r>
              <a:rPr lang="en-US"/>
              <a:t>fascinating </a:t>
            </a:r>
            <a:r>
              <a:rPr lang="en-US" smtClean="0"/>
              <a:t>world.</a:t>
            </a:r>
            <a:endParaRPr lang="en-US" dirty="0"/>
          </a:p>
        </p:txBody>
      </p:sp>
    </p:spTree>
    <p:extLst>
      <p:ext uri="{BB962C8B-B14F-4D97-AF65-F5344CB8AC3E}">
        <p14:creationId xmlns:p14="http://schemas.microsoft.com/office/powerpoint/2010/main" val="3119784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137160" indent="0">
              <a:buNone/>
            </a:pPr>
            <a:endParaRPr lang="en-US" b="1" dirty="0"/>
          </a:p>
          <a:p>
            <a:r>
              <a:rPr lang="en-US" dirty="0"/>
              <a:t>Welcome to BOM MOVIE, your guide to understanding the dynamic world of the movie business! The movie industry, also known as the film industry, holds a unique position in the realm of entertainment, captivating audiences worldwide with its compelling storytelling and visual artistry.</a:t>
            </a:r>
          </a:p>
          <a:p>
            <a:endParaRPr lang="en-US" dirty="0"/>
          </a:p>
        </p:txBody>
      </p:sp>
    </p:spTree>
    <p:extLst>
      <p:ext uri="{BB962C8B-B14F-4D97-AF65-F5344CB8AC3E}">
        <p14:creationId xmlns:p14="http://schemas.microsoft.com/office/powerpoint/2010/main" val="3295490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3000"/>
                <a:satMod val="110000"/>
              </a:schemeClr>
              <a:schemeClr val="bg2">
                <a:tint val="60000"/>
                <a:satMod val="425000"/>
              </a:schemeClr>
            </a:duotone>
            <a:extLst>
              <a:ext uri="{BEBA8EAE-BF5A-486C-A8C5-ECC9F3942E4B}">
                <a14:imgProps xmlns:a14="http://schemas.microsoft.com/office/drawing/2010/main">
                  <a14:imgLayer r:embed="rId3">
                    <a14:imgEffect>
                      <a14:artisticWatercolorSponge/>
                    </a14:imgEffect>
                  </a14:imgLayer>
                </a14:imgProps>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8229600" cy="762000"/>
          </a:xfrm>
        </p:spPr>
        <p:txBody>
          <a:bodyPr/>
          <a:lstStyle/>
          <a:p>
            <a:r>
              <a:rPr lang="en-US" dirty="0" smtClean="0"/>
              <a:t>OVERVIEW</a:t>
            </a:r>
            <a:endParaRPr lang="en-US" dirty="0"/>
          </a:p>
        </p:txBody>
      </p:sp>
      <p:sp>
        <p:nvSpPr>
          <p:cNvPr id="3" name="Subtitle 2"/>
          <p:cNvSpPr>
            <a:spLocks noGrp="1"/>
          </p:cNvSpPr>
          <p:nvPr>
            <p:ph type="subTitle" idx="1"/>
          </p:nvPr>
        </p:nvSpPr>
        <p:spPr>
          <a:xfrm>
            <a:off x="152400" y="1143000"/>
            <a:ext cx="8763000" cy="5486400"/>
          </a:xfrm>
        </p:spPr>
        <p:txBody>
          <a:bodyPr/>
          <a:lstStyle/>
          <a:p>
            <a:pPr marL="457200" indent="-457200" algn="l">
              <a:buFont typeface="Wingdings" pitchFamily="2" charset="2"/>
              <a:buChar char="v"/>
            </a:pPr>
            <a:r>
              <a:rPr lang="en-US" dirty="0"/>
              <a:t>The Movie Data Analysis and Recommendation System is a data-driven project that aims to explore, analyze, and provide recommendations based on a dataset of movie-related information. This project combines data analysis, visualization, and machine learning techniques to extract valuable insights from the movie data and assist users in making informed decisions about which movies to watch.</a:t>
            </a:r>
          </a:p>
        </p:txBody>
      </p:sp>
    </p:spTree>
    <p:extLst>
      <p:ext uri="{BB962C8B-B14F-4D97-AF65-F5344CB8AC3E}">
        <p14:creationId xmlns:p14="http://schemas.microsoft.com/office/powerpoint/2010/main" val="148554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229600" cy="762000"/>
          </a:xfrm>
        </p:spPr>
        <p:txBody>
          <a:bodyPr>
            <a:normAutofit fontScale="90000"/>
          </a:bodyPr>
          <a:lstStyle/>
          <a:p>
            <a:r>
              <a:rPr lang="en-US" dirty="0" smtClean="0"/>
              <a:t>BUSINESS UNDERSTANDING</a:t>
            </a:r>
            <a:endParaRPr lang="en-US" dirty="0"/>
          </a:p>
        </p:txBody>
      </p:sp>
      <p:sp>
        <p:nvSpPr>
          <p:cNvPr id="3" name="Subtitle 2"/>
          <p:cNvSpPr>
            <a:spLocks noGrp="1"/>
          </p:cNvSpPr>
          <p:nvPr>
            <p:ph type="subTitle" idx="1"/>
          </p:nvPr>
        </p:nvSpPr>
        <p:spPr>
          <a:xfrm>
            <a:off x="76200" y="1066800"/>
            <a:ext cx="8915400" cy="5562600"/>
          </a:xfrm>
        </p:spPr>
        <p:txBody>
          <a:bodyPr>
            <a:normAutofit/>
          </a:bodyPr>
          <a:lstStyle/>
          <a:p>
            <a:pPr marL="457200" indent="-457200" algn="l">
              <a:buFont typeface="Wingdings" pitchFamily="2" charset="2"/>
              <a:buChar char="q"/>
            </a:pPr>
            <a:r>
              <a:rPr lang="en-US" sz="2000" dirty="0" smtClean="0"/>
              <a:t>DATA COLLECTION</a:t>
            </a:r>
          </a:p>
          <a:p>
            <a:pPr algn="l"/>
            <a:r>
              <a:rPr lang="en-US" sz="1600" dirty="0"/>
              <a:t>Gather movie-related data from various sources, such as online databases, APIs, or CSV files.</a:t>
            </a:r>
          </a:p>
          <a:p>
            <a:pPr algn="l"/>
            <a:r>
              <a:rPr lang="en-US" sz="1600" dirty="0"/>
              <a:t>Collect information about movie titles, release dates, genres, ratings, cast and crew, box office earnings, and more</a:t>
            </a:r>
            <a:endParaRPr lang="en-US" sz="1600" dirty="0" smtClean="0"/>
          </a:p>
          <a:p>
            <a:pPr marL="457200" indent="-457200" algn="l">
              <a:buFont typeface="Wingdings" pitchFamily="2" charset="2"/>
              <a:buChar char="q"/>
            </a:pPr>
            <a:r>
              <a:rPr lang="en-US" sz="2000" dirty="0" smtClean="0"/>
              <a:t>DATA CLEANING AND PROCESSING</a:t>
            </a:r>
          </a:p>
          <a:p>
            <a:pPr algn="l"/>
            <a:r>
              <a:rPr lang="en-US" sz="1600" dirty="0"/>
              <a:t>Clean the dataset to handle missing values, duplicate entries, and inconsistent data.</a:t>
            </a:r>
            <a:endParaRPr lang="en-US" sz="1600" dirty="0" smtClean="0"/>
          </a:p>
          <a:p>
            <a:pPr marL="457200" indent="-457200" algn="l">
              <a:buFont typeface="Wingdings" pitchFamily="2" charset="2"/>
              <a:buChar char="q"/>
            </a:pPr>
            <a:r>
              <a:rPr lang="en-US" sz="2000" dirty="0" smtClean="0"/>
              <a:t>DATA VISUALIZATION</a:t>
            </a:r>
          </a:p>
          <a:p>
            <a:pPr algn="l"/>
            <a:r>
              <a:rPr lang="en-US" sz="1600" dirty="0"/>
              <a:t>Create interactive data visualizations to present key findings and trends.</a:t>
            </a:r>
          </a:p>
          <a:p>
            <a:pPr algn="l"/>
            <a:r>
              <a:rPr lang="en-US" sz="1600" dirty="0"/>
              <a:t>Visualize movie ratings, box office performance, genre distributions, and more.</a:t>
            </a:r>
            <a:endParaRPr lang="en-US" sz="1600" dirty="0" smtClean="0"/>
          </a:p>
          <a:p>
            <a:pPr marL="457200" indent="-457200" algn="l">
              <a:buFont typeface="Wingdings" pitchFamily="2" charset="2"/>
              <a:buChar char="q"/>
            </a:pPr>
            <a:r>
              <a:rPr lang="en-US" sz="2000" dirty="0" smtClean="0"/>
              <a:t>USER INTERFACE</a:t>
            </a:r>
          </a:p>
          <a:p>
            <a:pPr algn="l"/>
            <a:r>
              <a:rPr lang="en-US" sz="1600" dirty="0"/>
              <a:t>Develop a user-friendly interface (web application or mobile app) where users can input their preferences and receive movie recommendations.</a:t>
            </a:r>
          </a:p>
          <a:p>
            <a:pPr algn="l"/>
            <a:r>
              <a:rPr lang="en-US" sz="1600" dirty="0"/>
              <a:t>Allow users to search for movies, view details, and read reviews.</a:t>
            </a:r>
            <a:endParaRPr lang="en-US" sz="1600" dirty="0" smtClean="0"/>
          </a:p>
          <a:p>
            <a:pPr marL="457200" indent="-457200" algn="l">
              <a:buFont typeface="Wingdings" pitchFamily="2" charset="2"/>
              <a:buChar char="q"/>
            </a:pPr>
            <a:r>
              <a:rPr lang="en-US" sz="2000" dirty="0" smtClean="0"/>
              <a:t>STATISTICAL ANALYSIS</a:t>
            </a:r>
          </a:p>
          <a:p>
            <a:pPr algn="l"/>
            <a:r>
              <a:rPr lang="en-US" sz="1600" dirty="0"/>
              <a:t>Analyze factors influencing movie success, such as the impact of actors, directors, and release timing.</a:t>
            </a:r>
            <a:endParaRPr lang="en-US" sz="1600" dirty="0" smtClean="0"/>
          </a:p>
          <a:p>
            <a:pPr marL="457200" indent="-457200" algn="l">
              <a:buFont typeface="Wingdings" pitchFamily="2" charset="2"/>
              <a:buChar char="q"/>
            </a:pPr>
            <a:r>
              <a:rPr lang="en-US" sz="2000" dirty="0" smtClean="0"/>
              <a:t>RECAND DOCUMENTATION</a:t>
            </a:r>
            <a:endParaRPr lang="en-US" sz="2000" dirty="0"/>
          </a:p>
        </p:txBody>
      </p:sp>
    </p:spTree>
    <p:extLst>
      <p:ext uri="{BB962C8B-B14F-4D97-AF65-F5344CB8AC3E}">
        <p14:creationId xmlns:p14="http://schemas.microsoft.com/office/powerpoint/2010/main" val="3868873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1027" name="Picture 3"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
            <a:ext cx="8763001" cy="655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08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PROBLEM STATEMENT</a:t>
            </a:r>
            <a:endParaRPr lang="en-US" dirty="0"/>
          </a:p>
        </p:txBody>
      </p:sp>
      <p:sp>
        <p:nvSpPr>
          <p:cNvPr id="3" name="Content Placeholder 2"/>
          <p:cNvSpPr>
            <a:spLocks noGrp="1"/>
          </p:cNvSpPr>
          <p:nvPr>
            <p:ph idx="1"/>
          </p:nvPr>
        </p:nvSpPr>
        <p:spPr>
          <a:xfrm>
            <a:off x="152400" y="990600"/>
            <a:ext cx="8839200" cy="5715000"/>
          </a:xfrm>
        </p:spPr>
        <p:txBody>
          <a:bodyPr>
            <a:normAutofit/>
          </a:bodyPr>
          <a:lstStyle/>
          <a:p>
            <a:r>
              <a:rPr lang="en-US" sz="1600" dirty="0"/>
              <a:t>Missing Data</a:t>
            </a:r>
            <a:r>
              <a:rPr lang="en-US" sz="1600" dirty="0" smtClean="0"/>
              <a:t>:</a:t>
            </a:r>
          </a:p>
          <a:p>
            <a:pPr marL="137160" indent="0">
              <a:buNone/>
            </a:pPr>
            <a:r>
              <a:rPr lang="en-US" sz="1600" dirty="0" smtClean="0"/>
              <a:t> </a:t>
            </a:r>
            <a:r>
              <a:rPr lang="en-US" sz="1600" dirty="0"/>
              <a:t>Missing values in the dataset can be a common problem. Information about certain movies, such as box office revenue, may not be available for all entries. Handling missing data appropriately is crucial to avoid bias in the analysis.</a:t>
            </a:r>
          </a:p>
          <a:p>
            <a:endParaRPr lang="en-US" sz="1600" dirty="0"/>
          </a:p>
          <a:p>
            <a:r>
              <a:rPr lang="en-US" sz="1600" dirty="0"/>
              <a:t>Data Quality</a:t>
            </a:r>
            <a:r>
              <a:rPr lang="en-US" sz="1600" dirty="0" smtClean="0"/>
              <a:t>:</a:t>
            </a:r>
          </a:p>
          <a:p>
            <a:pPr marL="137160" indent="0">
              <a:buNone/>
            </a:pPr>
            <a:r>
              <a:rPr lang="en-US" sz="1600" dirty="0" smtClean="0"/>
              <a:t>Inaccurate </a:t>
            </a:r>
            <a:r>
              <a:rPr lang="en-US" sz="1600" dirty="0"/>
              <a:t>or inconsistent data can pose challenges. This may include misspelled movie titles, incorrect release dates, or inconsistent naming conventions for genres and cast members. Data cleaning and validation are essential steps to ensure data quality.</a:t>
            </a:r>
          </a:p>
          <a:p>
            <a:endParaRPr lang="en-US" sz="1600" dirty="0"/>
          </a:p>
          <a:p>
            <a:r>
              <a:rPr lang="en-US" sz="1600" dirty="0"/>
              <a:t>Data Volume: </a:t>
            </a:r>
            <a:endParaRPr lang="en-US" sz="1600" dirty="0" smtClean="0"/>
          </a:p>
          <a:p>
            <a:pPr marL="137160" indent="0">
              <a:buNone/>
            </a:pPr>
            <a:r>
              <a:rPr lang="en-US" sz="1600" dirty="0" smtClean="0"/>
              <a:t>Movie </a:t>
            </a:r>
            <a:r>
              <a:rPr lang="en-US" sz="1600" dirty="0"/>
              <a:t>data can be vast, especially if it spans many years and includes a large number of films. Managing and processing large datasets efficiently can be a computational challenge.</a:t>
            </a:r>
          </a:p>
          <a:p>
            <a:endParaRPr lang="en-US" sz="1600" dirty="0"/>
          </a:p>
          <a:p>
            <a:r>
              <a:rPr lang="en-US" sz="1600" dirty="0"/>
              <a:t>Data Integration</a:t>
            </a:r>
            <a:r>
              <a:rPr lang="en-US" sz="1600" dirty="0" smtClean="0"/>
              <a:t>:</a:t>
            </a:r>
          </a:p>
          <a:p>
            <a:pPr marL="137160" indent="0">
              <a:buNone/>
            </a:pPr>
            <a:r>
              <a:rPr lang="en-US" sz="1600" dirty="0" smtClean="0"/>
              <a:t> </a:t>
            </a:r>
            <a:r>
              <a:rPr lang="en-US" sz="1600" dirty="0"/>
              <a:t>Movie data often comes from multiple sources, each with its own format and structure. Integrating data from different sources and ensuring data consistency can be complex.</a:t>
            </a:r>
          </a:p>
        </p:txBody>
      </p:sp>
    </p:spTree>
    <p:extLst>
      <p:ext uri="{BB962C8B-B14F-4D97-AF65-F5344CB8AC3E}">
        <p14:creationId xmlns:p14="http://schemas.microsoft.com/office/powerpoint/2010/main" val="251859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ANALYSIS (EDA)</a:t>
            </a:r>
            <a:endParaRPr lang="en-US" dirty="0"/>
          </a:p>
        </p:txBody>
      </p:sp>
      <p:sp>
        <p:nvSpPr>
          <p:cNvPr id="3" name="Content Placeholder 2"/>
          <p:cNvSpPr>
            <a:spLocks noGrp="1"/>
          </p:cNvSpPr>
          <p:nvPr>
            <p:ph idx="1"/>
          </p:nvPr>
        </p:nvSpPr>
        <p:spPr>
          <a:xfrm>
            <a:off x="76200" y="1066800"/>
            <a:ext cx="8915400" cy="5715000"/>
          </a:xfrm>
        </p:spPr>
        <p:txBody>
          <a:bodyPr>
            <a:normAutofit/>
          </a:bodyPr>
          <a:lstStyle/>
          <a:p>
            <a:r>
              <a:rPr lang="en-US" sz="2000" dirty="0"/>
              <a:t>Summary Statistics: </a:t>
            </a:r>
            <a:endParaRPr lang="en-US" sz="2000" dirty="0" smtClean="0"/>
          </a:p>
          <a:p>
            <a:pPr marL="137160" indent="0">
              <a:buNone/>
            </a:pPr>
            <a:r>
              <a:rPr lang="en-US" sz="1600" dirty="0" smtClean="0"/>
              <a:t>Calculate </a:t>
            </a:r>
            <a:r>
              <a:rPr lang="en-US" sz="1600" dirty="0"/>
              <a:t>summary statistics for relevant variables such as box office revenue, budget, release date, and user ratings. This includes measures like mean, median, standard deviation, and </a:t>
            </a:r>
            <a:r>
              <a:rPr lang="en-US" sz="1600" dirty="0" smtClean="0"/>
              <a:t>percentiles</a:t>
            </a:r>
          </a:p>
          <a:p>
            <a:pPr>
              <a:buFont typeface="Wingdings" pitchFamily="2" charset="2"/>
              <a:buChar char="q"/>
            </a:pPr>
            <a:r>
              <a:rPr lang="en-US" sz="2000" dirty="0"/>
              <a:t>Genre Analysis</a:t>
            </a:r>
            <a:r>
              <a:rPr lang="en-US" sz="2000" dirty="0" smtClean="0"/>
              <a:t>:</a:t>
            </a:r>
          </a:p>
          <a:p>
            <a:pPr marL="137160" indent="0">
              <a:buNone/>
            </a:pPr>
            <a:r>
              <a:rPr lang="en-US" sz="1600" dirty="0" smtClean="0"/>
              <a:t> </a:t>
            </a:r>
            <a:r>
              <a:rPr lang="en-US" sz="1600" dirty="0"/>
              <a:t>Analyze the distribution of movie genres. You can create bar charts or pie charts to show the prevalence of different genres in the dataset. Identify popular and less common genres</a:t>
            </a:r>
            <a:r>
              <a:rPr lang="en-US" sz="1600" dirty="0" smtClean="0"/>
              <a:t>.</a:t>
            </a:r>
          </a:p>
          <a:p>
            <a:r>
              <a:rPr lang="en-US" sz="1600" dirty="0"/>
              <a:t>Release Date Analysis: </a:t>
            </a:r>
            <a:endParaRPr lang="en-US" sz="1600" dirty="0" smtClean="0"/>
          </a:p>
          <a:p>
            <a:pPr marL="137160" indent="0">
              <a:buNone/>
            </a:pPr>
            <a:r>
              <a:rPr lang="en-US" sz="1600" dirty="0" smtClean="0"/>
              <a:t>Explore </a:t>
            </a:r>
            <a:r>
              <a:rPr lang="en-US" sz="1600" dirty="0"/>
              <a:t>trends related to movie release dates. You can create time series plots to visualize how the number of movies released or box office revenue has changed over the years or seasons</a:t>
            </a:r>
            <a:r>
              <a:rPr lang="en-US" sz="1600" dirty="0" smtClean="0"/>
              <a:t>.</a:t>
            </a:r>
          </a:p>
          <a:p>
            <a:r>
              <a:rPr lang="en-US" sz="2000" dirty="0"/>
              <a:t>Data Cleaning: </a:t>
            </a:r>
            <a:endParaRPr lang="en-US" sz="2000" dirty="0" smtClean="0"/>
          </a:p>
          <a:p>
            <a:pPr marL="137160" indent="0">
              <a:buNone/>
            </a:pPr>
            <a:r>
              <a:rPr lang="en-US" sz="1600" dirty="0" smtClean="0"/>
              <a:t>Address </a:t>
            </a:r>
            <a:r>
              <a:rPr lang="en-US" sz="1600" dirty="0"/>
              <a:t>missing data, duplicate entries, and inconsistent values in the dataset. Ensure data quality for meaningful analysis</a:t>
            </a:r>
            <a:r>
              <a:rPr lang="en-US" sz="1600" dirty="0" smtClean="0"/>
              <a:t>.</a:t>
            </a:r>
          </a:p>
          <a:p>
            <a:r>
              <a:rPr lang="en-US" sz="2000" dirty="0"/>
              <a:t>Market Segmentation</a:t>
            </a:r>
            <a:r>
              <a:rPr lang="en-US" sz="1600" dirty="0"/>
              <a:t>: </a:t>
            </a:r>
            <a:endParaRPr lang="en-US" sz="1600" dirty="0" smtClean="0"/>
          </a:p>
          <a:p>
            <a:pPr marL="137160" indent="0">
              <a:buNone/>
            </a:pPr>
            <a:r>
              <a:rPr lang="en-US" sz="1600" dirty="0" smtClean="0"/>
              <a:t>Segment </a:t>
            </a:r>
            <a:r>
              <a:rPr lang="en-US" sz="1600" dirty="0"/>
              <a:t>the dataset based on different criteria, such as genres, production companies, or release regions. Analyze each segment separately to identify specific trends.</a:t>
            </a:r>
          </a:p>
        </p:txBody>
      </p:sp>
    </p:spTree>
    <p:extLst>
      <p:ext uri="{BB962C8B-B14F-4D97-AF65-F5344CB8AC3E}">
        <p14:creationId xmlns:p14="http://schemas.microsoft.com/office/powerpoint/2010/main" val="1121278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OBJECTS</a:t>
            </a:r>
            <a:endParaRPr lang="en-US" dirty="0"/>
          </a:p>
        </p:txBody>
      </p:sp>
      <p:sp>
        <p:nvSpPr>
          <p:cNvPr id="3" name="Content Placeholder 2"/>
          <p:cNvSpPr>
            <a:spLocks noGrp="1"/>
          </p:cNvSpPr>
          <p:nvPr>
            <p:ph idx="1"/>
          </p:nvPr>
        </p:nvSpPr>
        <p:spPr>
          <a:xfrm>
            <a:off x="76200" y="1066800"/>
            <a:ext cx="8991600" cy="5638800"/>
          </a:xfrm>
        </p:spPr>
        <p:txBody>
          <a:bodyPr>
            <a:normAutofit/>
          </a:bodyPr>
          <a:lstStyle/>
          <a:p>
            <a:r>
              <a:rPr lang="en-US" sz="2000" dirty="0"/>
              <a:t>Enhanced Decision-Making: </a:t>
            </a:r>
            <a:endParaRPr lang="en-US" sz="2000" dirty="0" smtClean="0"/>
          </a:p>
          <a:p>
            <a:pPr marL="137160" indent="0">
              <a:buNone/>
            </a:pPr>
            <a:r>
              <a:rPr lang="en-US" sz="2000" dirty="0" smtClean="0"/>
              <a:t>Improve </a:t>
            </a:r>
            <a:r>
              <a:rPr lang="en-US" sz="2000" dirty="0"/>
              <a:t>decision-making processes in the movie industry by providing data-driven insights that inform production, marketing, and distribution strategies</a:t>
            </a:r>
            <a:r>
              <a:rPr lang="en-US" sz="2000" dirty="0" smtClean="0"/>
              <a:t>.</a:t>
            </a:r>
          </a:p>
          <a:p>
            <a:r>
              <a:rPr lang="en-US" sz="2000" dirty="0"/>
              <a:t>Market Segmentation: </a:t>
            </a:r>
            <a:endParaRPr lang="en-US" sz="2000" dirty="0" smtClean="0"/>
          </a:p>
          <a:p>
            <a:pPr marL="137160" indent="0">
              <a:buNone/>
            </a:pPr>
            <a:r>
              <a:rPr lang="en-US" sz="2000" dirty="0" smtClean="0"/>
              <a:t>Segment </a:t>
            </a:r>
            <a:r>
              <a:rPr lang="en-US" sz="2000" dirty="0"/>
              <a:t>the movie market to tailor content and marketing efforts to specific audience segments</a:t>
            </a:r>
            <a:r>
              <a:rPr lang="en-US" sz="2000" dirty="0" smtClean="0"/>
              <a:t>.</a:t>
            </a:r>
          </a:p>
          <a:p>
            <a:r>
              <a:rPr lang="en-US" sz="2000" dirty="0"/>
              <a:t>Data Quality</a:t>
            </a:r>
            <a:r>
              <a:rPr lang="en-US" sz="2000" dirty="0" smtClean="0"/>
              <a:t>:</a:t>
            </a:r>
          </a:p>
          <a:p>
            <a:pPr marL="137160" indent="0">
              <a:buNone/>
            </a:pPr>
            <a:r>
              <a:rPr lang="en-US" sz="2000" dirty="0" smtClean="0"/>
              <a:t> </a:t>
            </a:r>
            <a:r>
              <a:rPr lang="en-US" sz="2000" dirty="0"/>
              <a:t>Ensure that data collected is accurate, complete, and reliable. Implement data validation and cleansing processes to maintain data quality</a:t>
            </a:r>
            <a:r>
              <a:rPr lang="en-US" sz="2000" dirty="0" smtClean="0"/>
              <a:t>.</a:t>
            </a:r>
          </a:p>
          <a:p>
            <a:r>
              <a:rPr lang="en-US" sz="2000" dirty="0"/>
              <a:t>Ethical Use of Data: </a:t>
            </a:r>
            <a:endParaRPr lang="en-US" sz="2000" dirty="0" smtClean="0"/>
          </a:p>
          <a:p>
            <a:pPr marL="137160" indent="0">
              <a:buNone/>
            </a:pPr>
            <a:r>
              <a:rPr lang="en-US" sz="2000" dirty="0" smtClean="0"/>
              <a:t>Follow </a:t>
            </a:r>
            <a:r>
              <a:rPr lang="en-US" sz="2000" dirty="0"/>
              <a:t>ethical guidelines in data collection and analysis, respecting the rights and consent of individuals whose data is involved</a:t>
            </a:r>
            <a:r>
              <a:rPr lang="en-US" sz="2000" dirty="0" smtClean="0"/>
              <a:t>.</a:t>
            </a:r>
          </a:p>
          <a:p>
            <a:r>
              <a:rPr lang="en-US" sz="2000" dirty="0"/>
              <a:t>Accessibility: </a:t>
            </a:r>
          </a:p>
          <a:p>
            <a:pPr marL="137160" indent="0">
              <a:buNone/>
            </a:pPr>
            <a:r>
              <a:rPr lang="en-US" sz="2000" dirty="0" smtClean="0"/>
              <a:t>Ensure </a:t>
            </a:r>
            <a:r>
              <a:rPr lang="en-US" sz="2000" dirty="0"/>
              <a:t>that data insights are accessible to all relevant stakeholders in a user-friendly manner.</a:t>
            </a:r>
          </a:p>
        </p:txBody>
      </p:sp>
    </p:spTree>
    <p:extLst>
      <p:ext uri="{BB962C8B-B14F-4D97-AF65-F5344CB8AC3E}">
        <p14:creationId xmlns:p14="http://schemas.microsoft.com/office/powerpoint/2010/main" val="639225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CONCLUSIONS AND RECOMMENDATIONS</a:t>
            </a:r>
            <a:endParaRPr lang="en-US" dirty="0"/>
          </a:p>
        </p:txBody>
      </p:sp>
      <p:sp>
        <p:nvSpPr>
          <p:cNvPr id="3" name="Content Placeholder 2"/>
          <p:cNvSpPr>
            <a:spLocks noGrp="1"/>
          </p:cNvSpPr>
          <p:nvPr>
            <p:ph idx="1"/>
          </p:nvPr>
        </p:nvSpPr>
        <p:spPr>
          <a:xfrm>
            <a:off x="76200" y="1143000"/>
            <a:ext cx="8915400" cy="5638800"/>
          </a:xfrm>
        </p:spPr>
        <p:txBody>
          <a:bodyPr>
            <a:normAutofit/>
          </a:bodyPr>
          <a:lstStyle/>
          <a:p>
            <a:r>
              <a:rPr lang="en-US" sz="2000" dirty="0"/>
              <a:t>Optimize Release Timing: </a:t>
            </a:r>
            <a:endParaRPr lang="en-US" sz="2000" dirty="0" smtClean="0"/>
          </a:p>
          <a:p>
            <a:pPr marL="137160" indent="0">
              <a:buNone/>
            </a:pPr>
            <a:r>
              <a:rPr lang="en-US" sz="2000" dirty="0" smtClean="0"/>
              <a:t>Based </a:t>
            </a:r>
            <a:r>
              <a:rPr lang="en-US" sz="2000" dirty="0"/>
              <a:t>on historical data analysis, recommend specific release dates for upcoming movies to maximize box office revenue. Consider factors such as genre, competition, and holiday seasons</a:t>
            </a:r>
            <a:r>
              <a:rPr lang="en-US" sz="2000" dirty="0" smtClean="0"/>
              <a:t>.</a:t>
            </a:r>
          </a:p>
          <a:p>
            <a:r>
              <a:rPr lang="en-US" sz="2000" dirty="0"/>
              <a:t>Data-Driven Marketing: </a:t>
            </a:r>
            <a:endParaRPr lang="en-US" sz="2000" dirty="0" smtClean="0"/>
          </a:p>
          <a:p>
            <a:pPr marL="137160" indent="0">
              <a:buNone/>
            </a:pPr>
            <a:r>
              <a:rPr lang="en-US" sz="2000" dirty="0" smtClean="0"/>
              <a:t>Advise </a:t>
            </a:r>
            <a:r>
              <a:rPr lang="en-US" sz="2000" dirty="0"/>
              <a:t>on data-driven marketing strategies, including personalized content recommendations and targeted advertising campaigns</a:t>
            </a:r>
            <a:r>
              <a:rPr lang="en-US" sz="2000" dirty="0" smtClean="0"/>
              <a:t>.</a:t>
            </a:r>
          </a:p>
          <a:p>
            <a:r>
              <a:rPr lang="en-US" sz="2000" dirty="0"/>
              <a:t>Impact of Factors: </a:t>
            </a:r>
            <a:endParaRPr lang="en-US" sz="2000" dirty="0" smtClean="0"/>
          </a:p>
          <a:p>
            <a:pPr marL="137160" indent="0">
              <a:buNone/>
            </a:pPr>
            <a:r>
              <a:rPr lang="en-US" sz="2000" dirty="0" smtClean="0"/>
              <a:t>Highlight </a:t>
            </a:r>
            <a:r>
              <a:rPr lang="en-US" sz="2000" dirty="0"/>
              <a:t>the impact of factors such as cast, genre, release date, and marketing on movie </a:t>
            </a:r>
            <a:r>
              <a:rPr lang="en-US" sz="2000" dirty="0" smtClean="0"/>
              <a:t>performance</a:t>
            </a:r>
          </a:p>
          <a:p>
            <a:r>
              <a:rPr lang="en-US" sz="2000"/>
              <a:t>Invest in High-Performing Genres: </a:t>
            </a:r>
            <a:endParaRPr lang="en-US" sz="2000" smtClean="0"/>
          </a:p>
          <a:p>
            <a:pPr marL="137160" indent="0">
              <a:buNone/>
            </a:pPr>
            <a:r>
              <a:rPr lang="en-US" sz="2000" smtClean="0"/>
              <a:t>Suggest </a:t>
            </a:r>
            <a:r>
              <a:rPr lang="en-US" sz="2000"/>
              <a:t>allocating resources to movie genres that have consistently performed well in terms of both critical acclaim and box office revenue</a:t>
            </a:r>
            <a:endParaRPr lang="en-US" sz="2000" dirty="0"/>
          </a:p>
        </p:txBody>
      </p:sp>
    </p:spTree>
    <p:extLst>
      <p:ext uri="{BB962C8B-B14F-4D97-AF65-F5344CB8AC3E}">
        <p14:creationId xmlns:p14="http://schemas.microsoft.com/office/powerpoint/2010/main" val="30233844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1730</TotalTime>
  <Words>857</Words>
  <Application>Microsoft Office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BOM MOVIE</vt:lpstr>
      <vt:lpstr>INTRODUCTION</vt:lpstr>
      <vt:lpstr>OVERVIEW</vt:lpstr>
      <vt:lpstr>BUSINESS UNDERSTANDING</vt:lpstr>
      <vt:lpstr>PowerPoint Presentation</vt:lpstr>
      <vt:lpstr>PROBLEM STATEMENT</vt:lpstr>
      <vt:lpstr>ANALYSIS (EDA)</vt:lpstr>
      <vt:lpstr>OBJECTS</vt:lpstr>
      <vt:lpstr>CONCLUSIONS AND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2023-09-14T08:51:21Z</dcterms:created>
  <dcterms:modified xsi:type="dcterms:W3CDTF">2024-02-18T08:46:07Z</dcterms:modified>
</cp:coreProperties>
</file>