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1" r:id="rId6"/>
    <p:sldId id="280" r:id="rId7"/>
    <p:sldId id="282" r:id="rId8"/>
    <p:sldId id="288" r:id="rId9"/>
    <p:sldId id="289" r:id="rId10"/>
    <p:sldId id="284" r:id="rId11"/>
    <p:sldId id="286" r:id="rId12"/>
    <p:sldId id="28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58" d="100"/>
          <a:sy n="58" d="100"/>
        </p:scale>
        <p:origin x="9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807" y="1252129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HOUSING </a:t>
            </a:r>
            <a:r>
              <a:rPr lang="en-US" sz="4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808" y="3827117"/>
            <a:ext cx="3485072" cy="109044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Exploring influential factors in house pricing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2300" dirty="0"/>
          </a:p>
        </p:txBody>
      </p:sp>
      <p:sp>
        <p:nvSpPr>
          <p:cNvPr id="4" name="Rectangle 3"/>
          <p:cNvSpPr/>
          <p:nvPr/>
        </p:nvSpPr>
        <p:spPr>
          <a:xfrm>
            <a:off x="7657180" y="2331498"/>
            <a:ext cx="2731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GROUP 9</a:t>
            </a:r>
          </a:p>
          <a:p>
            <a:endParaRPr lang="en-US" sz="2000" b="1" u="sng" dirty="0"/>
          </a:p>
          <a:p>
            <a:r>
              <a:rPr lang="en-US" sz="2000" dirty="0" smtClean="0"/>
              <a:t>1. Daphine Lucas</a:t>
            </a:r>
          </a:p>
          <a:p>
            <a:r>
              <a:rPr lang="en-US" sz="2000" dirty="0" smtClean="0"/>
              <a:t>2. Joseph Karumba</a:t>
            </a:r>
          </a:p>
          <a:p>
            <a:r>
              <a:rPr lang="en-US" sz="2000" dirty="0" smtClean="0"/>
              <a:t>3. Wachuka </a:t>
            </a:r>
            <a:r>
              <a:rPr lang="en-US" sz="2000" dirty="0"/>
              <a:t>Kinyanjui</a:t>
            </a:r>
          </a:p>
          <a:p>
            <a:r>
              <a:rPr lang="en-US" sz="2000" dirty="0" smtClean="0"/>
              <a:t>4. Winny </a:t>
            </a:r>
            <a:r>
              <a:rPr lang="en-US" sz="2000" dirty="0"/>
              <a:t>Chemusian</a:t>
            </a:r>
          </a:p>
          <a:p>
            <a:r>
              <a:rPr lang="en-US" sz="2000" dirty="0" smtClean="0"/>
              <a:t>5</a:t>
            </a:r>
            <a:r>
              <a:rPr lang="en-US" sz="2000" dirty="0"/>
              <a:t>. </a:t>
            </a:r>
            <a:r>
              <a:rPr lang="en-US" sz="2000" dirty="0" smtClean="0"/>
              <a:t>Wambui </a:t>
            </a:r>
            <a:r>
              <a:rPr lang="en-US" sz="2000" dirty="0"/>
              <a:t>Githinji</a:t>
            </a:r>
          </a:p>
          <a:p>
            <a:r>
              <a:rPr lang="en-US" sz="2000" dirty="0" smtClean="0"/>
              <a:t>6</a:t>
            </a:r>
            <a:r>
              <a:rPr lang="en-US" sz="2000" dirty="0"/>
              <a:t>. Allan Mataen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242" y="159644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THANK YOU!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57" y="2566900"/>
            <a:ext cx="7074200" cy="3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4B4A-38D4-AB70-D4E5-3D2CA64C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50275"/>
            <a:ext cx="10353762" cy="1257300"/>
          </a:xfrm>
        </p:spPr>
        <p:txBody>
          <a:bodyPr>
            <a:normAutofit/>
          </a:bodyPr>
          <a:lstStyle/>
          <a:p>
            <a:r>
              <a:rPr lang="en-US" sz="4400" dirty="0"/>
              <a:t>Overview</a:t>
            </a:r>
            <a:endParaRPr lang="en-KE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2F-9C7F-3737-3A7F-15DC1A0A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59496"/>
            <a:ext cx="10353762" cy="26718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Delve into the King County House sales dataset, a comprehensive repository of housing sales information in King County, USA.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aim is to provide precise insights to assist homeowners and real estate agencies in making informed decisions regarding property valuation and understanding market trends.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7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E3DB-C438-D250-9D5E-354F2F3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Business</a:t>
            </a:r>
            <a:r>
              <a:rPr lang="en-US" dirty="0"/>
              <a:t> understanding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68EEF-170C-DF34-E459-E198DB2C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5911548" cy="3714749"/>
          </a:xfrm>
        </p:spPr>
        <p:txBody>
          <a:bodyPr/>
          <a:lstStyle/>
          <a:p>
            <a:r>
              <a:rPr lang="en-US" dirty="0"/>
              <a:t>We are tasked with developing a predictive model to provide insights for homeowners and real estate companies. </a:t>
            </a:r>
          </a:p>
          <a:p>
            <a:r>
              <a:rPr lang="en-US" dirty="0"/>
              <a:t>By analyzing property features such as year built , living space and number of bedrooms our model aims to offer accurate predictions, aiding decisions on property valuation and market trends.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7642E-6E7D-0012-C607-AA1D60A6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2076450"/>
            <a:ext cx="4114800" cy="36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9D5B-1ECD-3F19-1CAA-BF0C1E8B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D12B-7096-12F2-09D2-D45CF5C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analysis, the variable we aim to predict is property price. </a:t>
            </a:r>
          </a:p>
          <a:p>
            <a:r>
              <a:rPr lang="en-US" dirty="0"/>
              <a:t>We utilize predictive variables such as the number of bedrooms, year built and living space to estimate this target variable. 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6088C-3D27-CE71-2D35-A972DDD01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" b="19346"/>
          <a:stretch/>
        </p:blipFill>
        <p:spPr>
          <a:xfrm>
            <a:off x="2937628" y="4139293"/>
            <a:ext cx="6272474" cy="15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ww.tekkiwebsolutions.com/wp-content/uploads/data-analysis-proces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21" y="761869"/>
            <a:ext cx="9454259" cy="53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4" descr="https://www.mdpi.com/ijgi/ijgi-06-00368/article_deploy/html/images/ijgi-06-00368-g0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3" y="440674"/>
            <a:ext cx="10058400" cy="57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CB0E-6B5E-6E85-6AB7-50EC90F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18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Regression Results</a:t>
            </a:r>
            <a:br>
              <a:rPr lang="en-US" sz="4800" b="1" dirty="0">
                <a:solidFill>
                  <a:schemeClr val="tx1"/>
                </a:solidFill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1EAC-B118-1D56-65CF-A760A4A5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480"/>
            <a:ext cx="10353762" cy="4891488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The following provide insights into how various features are related to the price of the house:</a:t>
            </a:r>
          </a:p>
          <a:p>
            <a:r>
              <a:rPr lang="en-US" dirty="0"/>
              <a:t>Larger living spaces, both above ground and in the basement, contribute positively to housing prices.</a:t>
            </a:r>
          </a:p>
          <a:p>
            <a:r>
              <a:rPr lang="en-US" dirty="0"/>
              <a:t>Properties with a waterfront view command higher prices compared to those without.</a:t>
            </a:r>
          </a:p>
          <a:p>
            <a:r>
              <a:rPr lang="en-US" dirty="0"/>
              <a:t>Newer properties tend to have lower prices compared to older properties. Newer isn't always pricier </a:t>
            </a:r>
          </a:p>
          <a:p>
            <a:r>
              <a:rPr lang="en-US" dirty="0"/>
              <a:t>Larger lot sizes are associated with lower housing prices, indicating that buyers may value space differently based on their preferences and needs</a:t>
            </a:r>
            <a:r>
              <a:rPr lang="en-US" dirty="0" smtClean="0"/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0757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0C4-8023-1606-91A9-B49834FF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2BB1-FA24-68BA-96C7-75FFDC64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should be given to properties with waterfront views or larger living spaces.</a:t>
            </a:r>
          </a:p>
          <a:p>
            <a:r>
              <a:rPr lang="en-US" dirty="0"/>
              <a:t>Newer properties could be considered for affordability and investment opportunities compared to older ones.</a:t>
            </a:r>
          </a:p>
          <a:p>
            <a:r>
              <a:rPr lang="en-US" dirty="0"/>
              <a:t>Renovation of older houses could increase the prices of houses.</a:t>
            </a:r>
          </a:p>
          <a:p>
            <a:r>
              <a:rPr lang="en-US" dirty="0"/>
              <a:t>Real estate agents and homeowners should factor in living space, basement, and views when pricing properties.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8946-A063-6D20-7420-911A35D9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B176-C22A-88FC-9100-AD1D4B77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informed on market trends to make informed decisions regarding property purchases or sales.</a:t>
            </a:r>
          </a:p>
          <a:p>
            <a:r>
              <a:rPr lang="en-US" dirty="0"/>
              <a:t>Further data collection to provide a more comprehensive understanding of the housing market dynamics.</a:t>
            </a:r>
          </a:p>
          <a:p>
            <a:pPr marL="3690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7793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{42319C93-7D98-4ED2-A406-C1687AECD069}tf55705232_win32</Template>
  <TotalTime>163</TotalTime>
  <Words>361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Goudy Old Style</vt:lpstr>
      <vt:lpstr>Trebuchet MS</vt:lpstr>
      <vt:lpstr>Wingdings 2</vt:lpstr>
      <vt:lpstr>SlateVTI</vt:lpstr>
      <vt:lpstr>HOUSING DATA ANALYSIS</vt:lpstr>
      <vt:lpstr>Overview</vt:lpstr>
      <vt:lpstr>Business understanding</vt:lpstr>
      <vt:lpstr>Data understanding</vt:lpstr>
      <vt:lpstr>PowerPoint Presentation</vt:lpstr>
      <vt:lpstr>PowerPoint Presentation</vt:lpstr>
      <vt:lpstr>Regression Results </vt:lpstr>
      <vt:lpstr>Recommendations</vt:lpstr>
      <vt:lpstr>Next steps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DATA ANALYSIS</dc:title>
  <dc:creator>Wambui Githinji</dc:creator>
  <cp:lastModifiedBy>USER</cp:lastModifiedBy>
  <cp:revision>6</cp:revision>
  <dcterms:created xsi:type="dcterms:W3CDTF">2024-04-10T10:40:40Z</dcterms:created>
  <dcterms:modified xsi:type="dcterms:W3CDTF">2024-04-10T17:52:30Z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