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3:37:27.9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1,'1'1,"-1"0,1 0,-1 1,1-1,-1 0,1 0,0 0,0 1,0-1,-1 0,1 0,0 0,0-1,0 1,1 0,-1 0,0 0,0-1,0 1,1-1,-1 1,0-1,0 1,1-1,1 1,38 8,-39-9,154 15,-108-12,357 14,3-16,-215-2,1191 0,-1367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3:37:51.0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1,'1'1,"0"0,-1 1,1-1,0 0,0 0,0 1,0-1,0 0,1 0,-1 0,0 0,0-1,1 1,-1 0,0 0,3 0,-4-1,16 7,-1-1,1-1,1 0,-1-1,0-1,1 0,28 0,46 7,-12 0,121 7,208 11,-245-15,9 1,179-14,-338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5:48:48.3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59,'-2'5,"2"-5,0 1,0-1,0 0,0 0,0 0,0 0,0 1,0-1,0 0,-1 0,1 0,0 1,0-1,0 0,0 0,0 0,0 0,0 1,0-1,0 0,0 0,0 0,1 1,-1-1,0 0,0 0,0 0,0 0,0 1,0-1,0 0,0 0,0 0,1 0,-1 0,0 1,0-1,0 0,0 0,1 0,-1 0,0 0,0 0,0 0,0 0,1 0,-1 0,0 0,0 1,0-1,0 0,1 0,-1 0,0 0,0-1,0 1,1 0,-1 0,14 3,0-2,1 0,27-1,-13-1,221 19,-128-6,152-8,-157-6,-91 1,30-5,14-2,199 7,-141 2,-111-2,0-1,20-4,-19 3,29-3,-32 5,1-2,-1 0,1 0,27-12,20-4,-26 11,-11 3,25-8,-41 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5:48:53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0,'548'18,"-333"-8,-38 8,-89-7,254-3,-207-10,-106 1,-17 1,-1-1,0 1,0 1,18 3,-21-2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5:48:54.9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0,'1'1,"0"1,0-1,0 0,0 0,0 0,0 0,1 0,-1-1,0 1,0 0,1 0,-1-1,1 1,-1-1,0 1,3-1,-3 1,37 10,-1-2,1-2,46 3,-50-6,141 13,1-8,0-8,192-23,-21 2,-77 21,-248 1,-16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D86BD-7AEC-412E-A54B-97426BCCAAB1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0D95A-218D-4EAF-B6BB-AAA704961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CD7F-1A8F-BDC7-0ED1-BF9BA549D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BDA4E-5928-5BEE-BF80-1B343F5F6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D4E8C-E33F-61AD-D0A0-FBAD1849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7EE5-1A61-4F9A-83A8-C8A5BB5A1EC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3284-5B6A-92F0-3C70-03DBE0BD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BE01-E25E-02D2-9EBC-73B20CC2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A284-6CD6-4C56-BC5B-1492F5D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876D-C7C3-0329-9FE5-BAA3236B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4A2A2-1775-2F4F-2CB9-8FA3AFCD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DA4AB-0EEE-75CC-BC5E-61467C45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7EE5-1A61-4F9A-83A8-C8A5BB5A1EC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8C2DB-C9D8-3416-6A73-F8F21036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750C-F5C2-5833-2C07-0AFFDE1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A284-6CD6-4C56-BC5B-1492F5D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8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1DDAF-AA71-E1D6-88FD-3EEF9C194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D97BC-9A4D-6220-9BCB-ADBDF5692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0698D-2BF4-E7DC-5429-22057DCE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7EE5-1A61-4F9A-83A8-C8A5BB5A1EC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752A8-1D0A-5D6F-CE69-475443A0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E95A-9317-B32E-09B2-70765604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A284-6CD6-4C56-BC5B-1492F5D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5E5D-04B6-11A2-DF05-CC726BA1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4CDD-0625-A7AE-E493-A4419DBC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231D-A53E-5379-1643-6E352A9C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7EE5-1A61-4F9A-83A8-C8A5BB5A1EC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387A-C8D9-9D82-8C92-28435C24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B4E5-CFBE-3A6F-DCDD-55F29C3E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A284-6CD6-4C56-BC5B-1492F5D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2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E31D-D836-DA93-1F35-9407C1D2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0F8BD-F4FC-35FC-CA93-39E06FB5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75B4-4AEF-5E8D-B5FF-52F287AC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7EE5-1A61-4F9A-83A8-C8A5BB5A1EC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1D2A1-0B5E-DCF6-A8D1-E47C7675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8F16E-5256-000A-5394-86F21908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A284-6CD6-4C56-BC5B-1492F5D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5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97A2-F01A-CBEF-2013-32829998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D666-4CDF-6685-321B-68C3A8FF3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0FE77-3C3C-3C15-2129-D30A7CF26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CD7EE-E6AA-738A-7E67-814F1509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7EE5-1A61-4F9A-83A8-C8A5BB5A1EC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BA222-02D6-3ECE-B1A6-7A0CBC9A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557BF-6E3D-C4B4-69DB-4A6E9054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A284-6CD6-4C56-BC5B-1492F5D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0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7D6E-9C39-0C8B-CCF9-B08BF38E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A7F6F-1D1C-47B9-B066-375BF6A37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CF809-0ECF-F833-D48B-03F022045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5A205-7A30-D9E1-93E6-2AF8829DA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D22C6-CFD1-D9F2-22A9-F38F30622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75D05-C401-030E-198F-6FB4FB8D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7EE5-1A61-4F9A-83A8-C8A5BB5A1EC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C3BD2-EB60-EED8-F756-DC1A0F3B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73E2D-4043-6C15-20DB-C4C5D19D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A284-6CD6-4C56-BC5B-1492F5D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7CFD-2279-E358-D6F3-C2236221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581172-97A2-45BE-87D5-1394D1F2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7EE5-1A61-4F9A-83A8-C8A5BB5A1EC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12167-1834-DF16-6EB5-DD2F2F93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CB2B5-12AB-0458-7FAD-60AAC151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A284-6CD6-4C56-BC5B-1492F5D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3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E17BF-26B8-7185-BB58-1D2D3F65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7EE5-1A61-4F9A-83A8-C8A5BB5A1EC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F1ACB-79B3-10E7-0AD7-5EE2E0E2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F3B82-5672-8564-9195-7552C688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A284-6CD6-4C56-BC5B-1492F5D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3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659F-75FF-212A-33AE-F855C03C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36315-AEDF-28A2-BAF7-3C1A5A3F1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FEA38-CF93-920B-086C-415E63C88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95449-C1B8-C8DA-DB19-3415B043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7EE5-1A61-4F9A-83A8-C8A5BB5A1EC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7AB17-A4AB-07F5-1E73-8E2920DA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471F7-179A-44EC-BA61-FE75CD9E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A284-6CD6-4C56-BC5B-1492F5D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CD40-0AD4-1D1A-91C4-25E845F4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C0A6F-945B-29A9-6E70-757A434A8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45AD4-309F-C6DC-4D6F-D5989ADA7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3FDBA-D01A-5BB5-219C-46C0F6AF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7EE5-1A61-4F9A-83A8-C8A5BB5A1EC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FF2D7-41D9-C350-A964-FEEEE6A00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8040B-9598-F5B3-15AA-CA04AEC3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A284-6CD6-4C56-BC5B-1492F5D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8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F2A78-9847-4A42-E588-E1A0A709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7B70A-7E98-2CBF-50FF-690C6B36C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ED5D5-F7A9-783E-C2E6-8F70A69BF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D7EE5-1A61-4F9A-83A8-C8A5BB5A1EC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DAC2-3DAC-3BD5-80B6-4423D4A4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7927F-814F-797C-BAEB-EA401076C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76A284-6CD6-4C56-BC5B-1492F5DA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3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pubs.aip.org/aip/jap/article/39/8/3597/5204/Parametric-Interaction-of-Focused-Gaussian-Light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BB38-04F3-EF01-FF03-B8BB2F39C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990109" cy="87961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Tasks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530F-A1EC-7728-3BF9-1389BF1E8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70053"/>
            <a:ext cx="9144000" cy="402946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Slide on SHG Calculations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SHG Buildup Diagram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Continuance towards further setup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Current data with annotations on potential PMT voltage, frequencies swept using </a:t>
            </a:r>
            <a:r>
              <a:rPr lang="en-US" dirty="0" err="1"/>
              <a:t>MOGLabs</a:t>
            </a:r>
            <a:r>
              <a:rPr lang="en-US" dirty="0"/>
              <a:t> wavemeter. – might not be possible, but maybe with new readings this is attainable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Plan on how to comm with both </a:t>
            </a:r>
            <a:r>
              <a:rPr lang="en-US" dirty="0" err="1"/>
              <a:t>moglabs</a:t>
            </a:r>
            <a:r>
              <a:rPr lang="en-US" dirty="0"/>
              <a:t> &amp; </a:t>
            </a:r>
            <a:r>
              <a:rPr lang="en-US" dirty="0" err="1"/>
              <a:t>oscope</a:t>
            </a:r>
            <a:r>
              <a:rPr lang="en-US" dirty="0"/>
              <a:t> – maybe </a:t>
            </a:r>
            <a:r>
              <a:rPr lang="en-US" dirty="0" err="1"/>
              <a:t>Labjack</a:t>
            </a:r>
            <a:r>
              <a:rPr lang="en-US" dirty="0"/>
              <a:t> helps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Document photos on SHG setup.</a:t>
            </a:r>
          </a:p>
        </p:txBody>
      </p:sp>
    </p:spTree>
    <p:extLst>
      <p:ext uri="{BB962C8B-B14F-4D97-AF65-F5344CB8AC3E}">
        <p14:creationId xmlns:p14="http://schemas.microsoft.com/office/powerpoint/2010/main" val="328797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DFDF-CAB1-F94C-7787-6FA81465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SHG Calculations: Known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61CB6-64DD-B611-5470-308BA30E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99" y="1415341"/>
            <a:ext cx="6154009" cy="5077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A6502E-FF9D-74F4-B276-EFEEA9B0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29" y="1415341"/>
            <a:ext cx="4600529" cy="52786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A2DB37-8E06-9FE9-51B4-88F235C093BA}"/>
                  </a:ext>
                </a:extLst>
              </p14:cNvPr>
              <p14:cNvContentPartPr/>
              <p14:nvPr/>
            </p14:nvContentPartPr>
            <p14:xfrm>
              <a:off x="4652978" y="2104695"/>
              <a:ext cx="965520" cy="24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A2DB37-8E06-9FE9-51B4-88F235C093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8978" y="1997055"/>
                <a:ext cx="10731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3712E2-4570-4D91-99D4-9EA6DC5C2883}"/>
                  </a:ext>
                </a:extLst>
              </p14:cNvPr>
              <p14:cNvContentPartPr/>
              <p14:nvPr/>
            </p14:nvContentPartPr>
            <p14:xfrm>
              <a:off x="4767098" y="3909735"/>
              <a:ext cx="596520" cy="53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3712E2-4570-4D91-99D4-9EA6DC5C28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13098" y="3802095"/>
                <a:ext cx="7041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82253C-44AC-E704-3A43-BE3F7AF7BFF7}"/>
                  </a:ext>
                </a:extLst>
              </p14:cNvPr>
              <p14:cNvContentPartPr/>
              <p14:nvPr/>
            </p14:nvContentPartPr>
            <p14:xfrm>
              <a:off x="9884977" y="2555083"/>
              <a:ext cx="669960" cy="39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82253C-44AC-E704-3A43-BE3F7AF7BF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0977" y="2447083"/>
                <a:ext cx="7776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9037A8B-B261-322D-B40E-3CBB87E87DA8}"/>
                  </a:ext>
                </a:extLst>
              </p14:cNvPr>
              <p14:cNvContentPartPr/>
              <p14:nvPr/>
            </p14:nvContentPartPr>
            <p14:xfrm>
              <a:off x="8206500" y="2849760"/>
              <a:ext cx="581760" cy="24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9037A8B-B261-322D-B40E-3CBB87E87D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2500" y="2741760"/>
                <a:ext cx="6894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FAE761-3199-6A5A-F4B4-B2FB002C5673}"/>
                  </a:ext>
                </a:extLst>
              </p14:cNvPr>
              <p14:cNvContentPartPr/>
              <p14:nvPr/>
            </p14:nvContentPartPr>
            <p14:xfrm>
              <a:off x="8172300" y="3074760"/>
              <a:ext cx="646560" cy="30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FAE761-3199-6A5A-F4B4-B2FB002C56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18300" y="2966760"/>
                <a:ext cx="754200" cy="2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71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7918-A9FB-FA95-E5A5-D07D2317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4516"/>
            <a:ext cx="3169800" cy="776917"/>
          </a:xfrm>
        </p:spPr>
        <p:txBody>
          <a:bodyPr/>
          <a:lstStyle/>
          <a:p>
            <a:r>
              <a:rPr lang="en-US" dirty="0"/>
              <a:t>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A606-3B5B-3053-079D-86ABA42074E1}"/>
                  </a:ext>
                </a:extLst>
              </p:cNvPr>
              <p:cNvSpPr txBox="1"/>
              <p:nvPr/>
            </p:nvSpPr>
            <p:spPr>
              <a:xfrm>
                <a:off x="941718" y="1888036"/>
                <a:ext cx="4383657" cy="622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sz="2400" smtClean="0"/>
                          <m:t>ξ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67A606-3B5B-3053-079D-86ABA4207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18" y="1888036"/>
                <a:ext cx="4383657" cy="622735"/>
              </a:xfrm>
              <a:prstGeom prst="rect">
                <a:avLst/>
              </a:prstGeom>
              <a:blipFill>
                <a:blip r:embed="rId2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23E237D-A610-318B-5A4B-C88ABD285A6F}"/>
              </a:ext>
            </a:extLst>
          </p:cNvPr>
          <p:cNvSpPr txBox="1"/>
          <p:nvPr/>
        </p:nvSpPr>
        <p:spPr>
          <a:xfrm>
            <a:off x="200875" y="5859635"/>
            <a:ext cx="10591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3"/>
              </a:rPr>
              <a:t>Parametric Interaction of Focused Gaussian Light Beams | Journal of Applied Physics | AIP Publishing</a:t>
            </a:r>
            <a:endParaRPr lang="en-US" dirty="0"/>
          </a:p>
          <a:p>
            <a:r>
              <a:rPr lang="en-US" dirty="0"/>
              <a:t>&amp; </a:t>
            </a:r>
          </a:p>
          <a:p>
            <a:r>
              <a:rPr lang="en-US" dirty="0"/>
              <a:t>R. W. Boyd, </a:t>
            </a:r>
            <a:r>
              <a:rPr lang="en-US" i="1" dirty="0"/>
              <a:t>Nonlinear Optics</a:t>
            </a:r>
            <a:r>
              <a:rPr lang="en-US" dirty="0"/>
              <a:t>, 3rd edition, Academic Press, Sec. 2.3 (especially eqns. 2.3.22–2.3.24)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6B3CA-E25B-60C4-863A-703F8884FDE0}"/>
              </a:ext>
            </a:extLst>
          </p:cNvPr>
          <p:cNvSpPr txBox="1"/>
          <p:nvPr/>
        </p:nvSpPr>
        <p:spPr>
          <a:xfrm>
            <a:off x="838200" y="2681378"/>
            <a:ext cx="460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 by integration along the length (L) of the crystal, using the following relation(s):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CCDF68-CD3B-8FCC-1272-6507A2FD1292}"/>
                  </a:ext>
                </a:extLst>
              </p:cNvPr>
              <p:cNvSpPr txBox="1"/>
              <p:nvPr/>
            </p:nvSpPr>
            <p:spPr>
              <a:xfrm>
                <a:off x="838200" y="3446164"/>
                <a:ext cx="3169800" cy="709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sSubSup>
                        <m:sSub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𝑘𝑧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CCDF68-CD3B-8FCC-1272-6507A2FD1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46164"/>
                <a:ext cx="3169800" cy="709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FE0703-00E1-17C9-611D-8E143CD938D6}"/>
                  </a:ext>
                </a:extLst>
              </p:cNvPr>
              <p:cNvSpPr txBox="1"/>
              <p:nvPr/>
            </p:nvSpPr>
            <p:spPr>
              <a:xfrm>
                <a:off x="941718" y="4361718"/>
                <a:ext cx="1673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FE0703-00E1-17C9-611D-8E143CD93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18" y="4361718"/>
                <a:ext cx="1673150" cy="276999"/>
              </a:xfrm>
              <a:prstGeom prst="rect">
                <a:avLst/>
              </a:prstGeom>
              <a:blipFill>
                <a:blip r:embed="rId5"/>
                <a:stretch>
                  <a:fillRect l="-290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95549A9-7230-B441-53BF-1D844C5D6421}"/>
              </a:ext>
            </a:extLst>
          </p:cNvPr>
          <p:cNvSpPr txBox="1"/>
          <p:nvPr/>
        </p:nvSpPr>
        <p:spPr>
          <a:xfrm>
            <a:off x="838200" y="1454688"/>
            <a:ext cx="263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Generated SHG 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56B972-8045-AA30-D72F-C5AF1666C24F}"/>
              </a:ext>
            </a:extLst>
          </p:cNvPr>
          <p:cNvCxnSpPr/>
          <p:nvPr/>
        </p:nvCxnSpPr>
        <p:spPr>
          <a:xfrm flipH="1">
            <a:off x="4566249" y="1547004"/>
            <a:ext cx="327804" cy="419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2F66AF-BFAF-3EB7-5AFB-95226F81615A}"/>
              </a:ext>
            </a:extLst>
          </p:cNvPr>
          <p:cNvSpPr txBox="1"/>
          <p:nvPr/>
        </p:nvSpPr>
        <p:spPr>
          <a:xfrm>
            <a:off x="4566249" y="1195918"/>
            <a:ext cx="217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Fundamental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EF28EC-3D7C-B06C-8207-BC463456CB23}"/>
                  </a:ext>
                </a:extLst>
              </p:cNvPr>
              <p:cNvSpPr txBox="1"/>
              <p:nvPr/>
            </p:nvSpPr>
            <p:spPr>
              <a:xfrm>
                <a:off x="3133546" y="4155845"/>
                <a:ext cx="2654060" cy="535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200" smtClean="0"/>
                      <m:t>ξ</m:t>
                    </m:r>
                  </m:oMath>
                </a14:m>
                <a:r>
                  <a:rPr lang="en-US" sz="2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EF28EC-3D7C-B06C-8207-BC463456C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546" y="4155845"/>
                <a:ext cx="2654060" cy="535596"/>
              </a:xfrm>
              <a:prstGeom prst="rect">
                <a:avLst/>
              </a:prstGeom>
              <a:blipFill>
                <a:blip r:embed="rId6"/>
                <a:stretch>
                  <a:fillRect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9C1E2F89-EFAD-A14B-19AD-9EF8AB682597}"/>
              </a:ext>
            </a:extLst>
          </p:cNvPr>
          <p:cNvSpPr/>
          <p:nvPr/>
        </p:nvSpPr>
        <p:spPr>
          <a:xfrm rot="16200000">
            <a:off x="3959879" y="3865111"/>
            <a:ext cx="292540" cy="1945200"/>
          </a:xfrm>
          <a:prstGeom prst="leftBrace">
            <a:avLst>
              <a:gd name="adj1" fmla="val 8333"/>
              <a:gd name="adj2" fmla="val 476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74BA89-B0F3-6E6D-68E6-8795107F5181}"/>
                  </a:ext>
                </a:extLst>
              </p:cNvPr>
              <p:cNvSpPr txBox="1"/>
              <p:nvPr/>
            </p:nvSpPr>
            <p:spPr>
              <a:xfrm>
                <a:off x="3574186" y="5017454"/>
                <a:ext cx="10639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l-GR" sz="1800" smtClean="0"/>
                            <m:t>ξ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74BA89-B0F3-6E6D-68E6-8795107F5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186" y="5017454"/>
                <a:ext cx="1063925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066B67-7C12-C314-7452-218C5ABCC0CE}"/>
              </a:ext>
            </a:extLst>
          </p:cNvPr>
          <p:cNvCxnSpPr>
            <a:cxnSpLocks/>
          </p:cNvCxnSpPr>
          <p:nvPr/>
        </p:nvCxnSpPr>
        <p:spPr>
          <a:xfrm flipH="1">
            <a:off x="4730151" y="3863305"/>
            <a:ext cx="348598" cy="380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4DE58B-DCC0-BEEA-A00E-8AB58C690A66}"/>
                  </a:ext>
                </a:extLst>
              </p:cNvPr>
              <p:cNvSpPr txBox="1"/>
              <p:nvPr/>
            </p:nvSpPr>
            <p:spPr>
              <a:xfrm>
                <a:off x="5078749" y="3413544"/>
                <a:ext cx="27288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this case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from Thorlabs spec Eqns.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04DE58B-DCC0-BEEA-A00E-8AB58C690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49" y="3413544"/>
                <a:ext cx="2728824" cy="646331"/>
              </a:xfrm>
              <a:prstGeom prst="rect">
                <a:avLst/>
              </a:prstGeom>
              <a:blipFill>
                <a:blip r:embed="rId8"/>
                <a:stretch>
                  <a:fillRect l="-1786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6168E6-0715-1007-6A6B-E830D5C9F774}"/>
                  </a:ext>
                </a:extLst>
              </p:cNvPr>
              <p:cNvSpPr txBox="1"/>
              <p:nvPr/>
            </p:nvSpPr>
            <p:spPr>
              <a:xfrm>
                <a:off x="5535283" y="4252390"/>
                <a:ext cx="2547669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6168E6-0715-1007-6A6B-E830D5C9F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83" y="4252390"/>
                <a:ext cx="2547669" cy="391582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D14653-9A51-D570-CD6E-6D7026F8BFCC}"/>
                  </a:ext>
                </a:extLst>
              </p:cNvPr>
              <p:cNvSpPr txBox="1"/>
              <p:nvPr/>
            </p:nvSpPr>
            <p:spPr>
              <a:xfrm>
                <a:off x="7621594" y="1963411"/>
                <a:ext cx="892872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D14653-9A51-D570-CD6E-6D7026F8B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594" y="1963411"/>
                <a:ext cx="892872" cy="5653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C09A3DD2-D950-5632-AB7C-8E383ED29E9C}"/>
              </a:ext>
            </a:extLst>
          </p:cNvPr>
          <p:cNvSpPr txBox="1"/>
          <p:nvPr/>
        </p:nvSpPr>
        <p:spPr>
          <a:xfrm>
            <a:off x="5325375" y="2070051"/>
            <a:ext cx="23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Conversion Efficiency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C544BF-BF6A-37D7-0F03-EA64842F8A90}"/>
              </a:ext>
            </a:extLst>
          </p:cNvPr>
          <p:cNvSpPr txBox="1"/>
          <p:nvPr/>
        </p:nvSpPr>
        <p:spPr>
          <a:xfrm>
            <a:off x="5616948" y="4638717"/>
            <a:ext cx="3777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Relevant for this Type-I SHG process</a:t>
            </a:r>
          </a:p>
        </p:txBody>
      </p:sp>
    </p:spTree>
    <p:extLst>
      <p:ext uri="{BB962C8B-B14F-4D97-AF65-F5344CB8AC3E}">
        <p14:creationId xmlns:p14="http://schemas.microsoft.com/office/powerpoint/2010/main" val="188760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12D-6629-2939-A3E9-018A5168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today / this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8884B-404B-462D-F9C4-B3CF0F188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2849" y="1955588"/>
            <a:ext cx="4320796" cy="32995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3B09EE-67A1-11BE-AC5C-BB957323FEDD}"/>
              </a:ext>
            </a:extLst>
          </p:cNvPr>
          <p:cNvSpPr txBox="1"/>
          <p:nvPr/>
        </p:nvSpPr>
        <p:spPr>
          <a:xfrm>
            <a:off x="838200" y="1586255"/>
            <a:ext cx="5476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 laser alignment / build up SHG Setup.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up with Vescent on final quote for 780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Retake data with </a:t>
            </a:r>
            <a:r>
              <a:rPr lang="en-US" dirty="0" err="1"/>
              <a:t>MOGLabs</a:t>
            </a:r>
            <a:r>
              <a:rPr lang="en-US" dirty="0"/>
              <a:t> meter hooked up to </a:t>
            </a:r>
            <a:r>
              <a:rPr lang="en-US" dirty="0" err="1"/>
              <a:t>oscope</a:t>
            </a:r>
            <a:r>
              <a:rPr lang="en-US" dirty="0"/>
              <a:t> for </a:t>
            </a:r>
            <a:r>
              <a:rPr lang="en-US"/>
              <a:t>frequency capture.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7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233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Tasks</vt:lpstr>
      <vt:lpstr>SHG Calculations: Known Parameters</vt:lpstr>
      <vt:lpstr>Calculations</vt:lpstr>
      <vt:lpstr>Plans today / 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Kasti</dc:creator>
  <cp:lastModifiedBy>Joseph Kasti</cp:lastModifiedBy>
  <cp:revision>3</cp:revision>
  <dcterms:created xsi:type="dcterms:W3CDTF">2025-06-23T16:13:19Z</dcterms:created>
  <dcterms:modified xsi:type="dcterms:W3CDTF">2025-06-24T15:57:09Z</dcterms:modified>
</cp:coreProperties>
</file>