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308" r:id="rId5"/>
    <p:sldId id="260" r:id="rId6"/>
    <p:sldId id="259" r:id="rId7"/>
    <p:sldId id="309" r:id="rId8"/>
    <p:sldId id="317" r:id="rId9"/>
    <p:sldId id="312" r:id="rId10"/>
    <p:sldId id="318" r:id="rId11"/>
    <p:sldId id="314" r:id="rId12"/>
    <p:sldId id="310" r:id="rId13"/>
    <p:sldId id="316" r:id="rId14"/>
    <p:sldId id="261" r:id="rId15"/>
    <p:sldId id="315" r:id="rId16"/>
    <p:sldId id="320" r:id="rId17"/>
    <p:sldId id="321" r:id="rId18"/>
    <p:sldId id="322" r:id="rId19"/>
    <p:sldId id="323" r:id="rId20"/>
    <p:sldId id="324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03D"/>
    <a:srgbClr val="1E62C8"/>
    <a:srgbClr val="F9F7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07" autoAdjust="0"/>
  </p:normalViewPr>
  <p:slideViewPr>
    <p:cSldViewPr>
      <p:cViewPr>
        <p:scale>
          <a:sx n="100" d="100"/>
          <a:sy n="100" d="100"/>
        </p:scale>
        <p:origin x="-1944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8EA6B-0C5D-40A2-B2FB-9CFBAEE1DAB1}" type="datetimeFigureOut">
              <a:rPr lang="ko-KR" altLang="en-US" smtClean="0"/>
              <a:pPr/>
              <a:t>2025-04-07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E4EEC-B7F9-4E72-9900-4B8A923DD1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E4EEC-B7F9-4E72-9900-4B8A923DD18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B3C1049-FFDD-C7E6-12E9-0CAA095F2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62003A0D-F828-4020-F4DA-4753BE993F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400E9909-FBE5-3285-3ADE-1395A95021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C735D1B-1478-DE2A-7E77-184AFF461E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E4EEC-B7F9-4E72-9900-4B8A923DD18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32142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E4EEC-B7F9-4E72-9900-4B8A923DD18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2E2FED1-0589-422E-7829-F63EE0697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8F9397F0-4BCF-5996-3A1F-31FE66EBF7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4C41EE4E-C4F7-0B12-313F-34D6E442F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7576EB7-98D9-D571-8404-5521F143EF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E4EEC-B7F9-4E72-9900-4B8A923DD18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8816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2E2FED1-0589-422E-7829-F63EE0697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8F9397F0-4BCF-5996-3A1F-31FE66EBF7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4C41EE4E-C4F7-0B12-313F-34D6E442F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7576EB7-98D9-D571-8404-5521F143EF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E4EEC-B7F9-4E72-9900-4B8A923DD18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8816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2E2FED1-0589-422E-7829-F63EE0697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8F9397F0-4BCF-5996-3A1F-31FE66EBF7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4C41EE4E-C4F7-0B12-313F-34D6E442F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7576EB7-98D9-D571-8404-5521F143EF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E4EEC-B7F9-4E72-9900-4B8A923DD18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8816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2E2FED1-0589-422E-7829-F63EE0697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8F9397F0-4BCF-5996-3A1F-31FE66EBF7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4C41EE4E-C4F7-0B12-313F-34D6E442F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7576EB7-98D9-D571-8404-5521F143EF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E4EEC-B7F9-4E72-9900-4B8A923DD18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8816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2E2FED1-0589-422E-7829-F63EE0697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8F9397F0-4BCF-5996-3A1F-31FE66EBF7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4C41EE4E-C4F7-0B12-313F-34D6E442F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7576EB7-98D9-D571-8404-5521F143EF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E4EEC-B7F9-4E72-9900-4B8A923DD18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8816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5CC053B-2CBF-FA98-E86F-782761253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DFA129C9-45CA-4E72-8BCA-173C26F595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5814E92A-DCFB-D3F8-AA9B-FD3D629CA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DF685DB-81E8-A033-D32A-9DEE0DB9B3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E4EEC-B7F9-4E72-9900-4B8A923DD18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23093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E4EEC-B7F9-4E72-9900-4B8A923DD18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E4EEC-B7F9-4E72-9900-4B8A923DD18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C8A92BC-5EDE-2F7D-5033-9331B6D1F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8BA95341-2D31-3591-B33D-ADD94A4E49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515C701F-B27C-7D4C-3F76-EE2D42F81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0E4F4B6-4607-8F9D-B2EB-2F9C37A484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E4EEC-B7F9-4E72-9900-4B8A923DD18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1730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F7D196E-1355-7EC7-13BF-E1428CCD8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7DFF5A66-61DC-D84D-2FF4-5D681081F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5E65352B-93D5-504E-5718-E1FFAD6F1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09522DF-1EE4-005E-5FAA-0E4EE0FBFC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E4EEC-B7F9-4E72-9900-4B8A923DD18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13643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F7D196E-1355-7EC7-13BF-E1428CCD8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7DFF5A66-61DC-D84D-2FF4-5D681081F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5E65352B-93D5-504E-5718-E1FFAD6F1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09522DF-1EE4-005E-5FAA-0E4EE0FBFC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E4EEC-B7F9-4E72-9900-4B8A923DD18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13643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F7D196E-1355-7EC7-13BF-E1428CCD8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7DFF5A66-61DC-D84D-2FF4-5D681081F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5E65352B-93D5-504E-5718-E1FFAD6F1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09522DF-1EE4-005E-5FAA-0E4EE0FBFC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E4EEC-B7F9-4E72-9900-4B8A923DD18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13643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AC9FCEB-8A3B-0710-DFD5-9671E061E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D192C9F0-3C58-5AC6-ED7D-CEE14E200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26B1C72B-1F95-681C-38A2-7C3E2B402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F115BC2-7F5B-A548-A49C-5500949555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E4EEC-B7F9-4E72-9900-4B8A923DD18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9608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4184-3E56-4322-AFC9-B6DBEDAF95CE}" type="datetimeFigureOut">
              <a:rPr lang="ko-KR" altLang="en-US" smtClean="0"/>
              <a:pPr/>
              <a:t>2025-04-07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00DC-BFC7-4C80-B1E9-E00D09251F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4184-3E56-4322-AFC9-B6DBEDAF95CE}" type="datetimeFigureOut">
              <a:rPr lang="ko-KR" altLang="en-US" smtClean="0"/>
              <a:pPr/>
              <a:t>2025-04-07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00DC-BFC7-4C80-B1E9-E00D09251F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4184-3E56-4322-AFC9-B6DBEDAF95CE}" type="datetimeFigureOut">
              <a:rPr lang="ko-KR" altLang="en-US" smtClean="0"/>
              <a:pPr/>
              <a:t>2025-04-07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00DC-BFC7-4C80-B1E9-E00D09251F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4184-3E56-4322-AFC9-B6DBEDAF95CE}" type="datetimeFigureOut">
              <a:rPr lang="ko-KR" altLang="en-US" smtClean="0"/>
              <a:pPr/>
              <a:t>2025-04-07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00DC-BFC7-4C80-B1E9-E00D09251F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4184-3E56-4322-AFC9-B6DBEDAF95CE}" type="datetimeFigureOut">
              <a:rPr lang="ko-KR" altLang="en-US" smtClean="0"/>
              <a:pPr/>
              <a:t>2025-04-07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00DC-BFC7-4C80-B1E9-E00D09251F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4184-3E56-4322-AFC9-B6DBEDAF95CE}" type="datetimeFigureOut">
              <a:rPr lang="ko-KR" altLang="en-US" smtClean="0"/>
              <a:pPr/>
              <a:t>2025-04-07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00DC-BFC7-4C80-B1E9-E00D09251F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4184-3E56-4322-AFC9-B6DBEDAF95CE}" type="datetimeFigureOut">
              <a:rPr lang="ko-KR" altLang="en-US" smtClean="0"/>
              <a:pPr/>
              <a:t>2025-04-07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00DC-BFC7-4C80-B1E9-E00D09251F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4184-3E56-4322-AFC9-B6DBEDAF95CE}" type="datetimeFigureOut">
              <a:rPr lang="ko-KR" altLang="en-US" smtClean="0"/>
              <a:pPr/>
              <a:t>2025-04-07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00DC-BFC7-4C80-B1E9-E00D09251F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4184-3E56-4322-AFC9-B6DBEDAF95CE}" type="datetimeFigureOut">
              <a:rPr lang="ko-KR" altLang="en-US" smtClean="0"/>
              <a:pPr/>
              <a:t>2025-04-07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00DC-BFC7-4C80-B1E9-E00D09251F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4184-3E56-4322-AFC9-B6DBEDAF95CE}" type="datetimeFigureOut">
              <a:rPr lang="ko-KR" altLang="en-US" smtClean="0"/>
              <a:pPr/>
              <a:t>2025-04-07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00DC-BFC7-4C80-B1E9-E00D09251F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4184-3E56-4322-AFC9-B6DBEDAF95CE}" type="datetimeFigureOut">
              <a:rPr lang="ko-KR" altLang="en-US" smtClean="0"/>
              <a:pPr/>
              <a:t>2025-04-07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00DC-BFC7-4C80-B1E9-E00D09251F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C4184-3E56-4322-AFC9-B6DBEDAF95CE}" type="datetimeFigureOut">
              <a:rPr lang="ko-KR" altLang="en-US" smtClean="0"/>
              <a:pPr/>
              <a:t>2025-04-07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D00DC-BFC7-4C80-B1E9-E00D09251F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23714"/>
            <a:ext cx="9144000" cy="5976664"/>
          </a:xfrm>
          <a:prstGeom prst="rect">
            <a:avLst/>
          </a:prstGeom>
          <a:solidFill>
            <a:srgbClr val="1E62C8"/>
          </a:solidFill>
          <a:ln>
            <a:solidFill>
              <a:srgbClr val="1E6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7" name="Picture 3" descr="C:\Users\user\Desktop\로고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795846"/>
            <a:ext cx="3024336" cy="226745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646040" y="4172110"/>
            <a:ext cx="385192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Servlet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 / JSP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번개 모임 웹 플랫폼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FEC66B-40F9-9CFA-B757-299482299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C154892-4573-9FD4-AB15-47E3EB55E2A3}"/>
              </a:ext>
            </a:extLst>
          </p:cNvPr>
          <p:cNvSpPr/>
          <p:nvPr/>
        </p:nvSpPr>
        <p:spPr>
          <a:xfrm>
            <a:off x="0" y="440668"/>
            <a:ext cx="9144000" cy="5976664"/>
          </a:xfrm>
          <a:prstGeom prst="rect">
            <a:avLst/>
          </a:prstGeom>
          <a:solidFill>
            <a:srgbClr val="F9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 descr="C:\class\code\Server\Lighting\src\main\webapp\images\logo_가로.png">
            <a:extLst>
              <a:ext uri="{FF2B5EF4-FFF2-40B4-BE49-F238E27FC236}">
                <a16:creationId xmlns:a16="http://schemas.microsoft.com/office/drawing/2014/main" xmlns="" id="{E43DDB9B-A27E-9888-1DC7-47CBB8E58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48680"/>
            <a:ext cx="1656184" cy="454060"/>
          </a:xfrm>
          <a:prstGeom prst="rect">
            <a:avLst/>
          </a:prstGeom>
          <a:noFill/>
        </p:spPr>
      </p:pic>
      <p:sp>
        <p:nvSpPr>
          <p:cNvPr id="8" name="모서리가 둥근 직사각형 40">
            <a:extLst>
              <a:ext uri="{FF2B5EF4-FFF2-40B4-BE49-F238E27FC236}">
                <a16:creationId xmlns:a16="http://schemas.microsoft.com/office/drawing/2014/main" xmlns="" id="{34628BFC-9B36-E801-01F9-077BB23E6F16}"/>
              </a:ext>
            </a:extLst>
          </p:cNvPr>
          <p:cNvSpPr/>
          <p:nvPr/>
        </p:nvSpPr>
        <p:spPr>
          <a:xfrm>
            <a:off x="445501" y="1484784"/>
            <a:ext cx="8252999" cy="4752528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1E6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D9EA6DF-D734-C675-F0C9-777149A01F1D}"/>
              </a:ext>
            </a:extLst>
          </p:cNvPr>
          <p:cNvSpPr txBox="1"/>
          <p:nvPr/>
        </p:nvSpPr>
        <p:spPr>
          <a:xfrm>
            <a:off x="179512" y="1124744"/>
            <a:ext cx="604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오늘 어때</a:t>
            </a:r>
            <a:r>
              <a:rPr lang="en-US" altLang="ko-KR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? </a:t>
            </a:r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모임 플랫폼 기능 프로세스 </a:t>
            </a:r>
            <a:r>
              <a:rPr lang="en-US" altLang="ko-KR" sz="1400" b="1" dirty="0" smtClean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#3 </a:t>
            </a:r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마이페이지</a:t>
            </a:r>
            <a:r>
              <a:rPr lang="en-US" altLang="ko-KR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 </a:t>
            </a:r>
            <a:endParaRPr lang="ko-KR" altLang="en-US" sz="1400" b="1" dirty="0">
              <a:solidFill>
                <a:srgbClr val="05003D"/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35EFE3-31C1-7306-6365-6184315C1534}"/>
              </a:ext>
            </a:extLst>
          </p:cNvPr>
          <p:cNvSpPr txBox="1"/>
          <p:nvPr/>
        </p:nvSpPr>
        <p:spPr>
          <a:xfrm>
            <a:off x="5093296" y="1181944"/>
            <a:ext cx="3672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김원중 </a:t>
            </a:r>
            <a:r>
              <a:rPr lang="ko-KR" altLang="en-US" sz="10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제작 파트</a:t>
            </a:r>
          </a:p>
        </p:txBody>
      </p:sp>
      <p:pic>
        <p:nvPicPr>
          <p:cNvPr id="9" name="Picture 2" descr="C:\Users\user\Downloads\웹프로젝트프로세스구조이미지.drawi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1556792"/>
            <a:ext cx="6840760" cy="4605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96300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F66A52E-AA0A-28A6-E492-BA9C8D607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9ACD5EE-E065-0816-CB08-62542C219CBB}"/>
              </a:ext>
            </a:extLst>
          </p:cNvPr>
          <p:cNvSpPr/>
          <p:nvPr/>
        </p:nvSpPr>
        <p:spPr>
          <a:xfrm>
            <a:off x="0" y="440668"/>
            <a:ext cx="9144000" cy="5976664"/>
          </a:xfrm>
          <a:prstGeom prst="rect">
            <a:avLst/>
          </a:prstGeom>
          <a:solidFill>
            <a:srgbClr val="F9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 descr="C:\class\code\Server\Lighting\src\main\webapp\images\logo_가로.png">
            <a:extLst>
              <a:ext uri="{FF2B5EF4-FFF2-40B4-BE49-F238E27FC236}">
                <a16:creationId xmlns:a16="http://schemas.microsoft.com/office/drawing/2014/main" xmlns="" id="{EA6A597F-BC35-4B60-5FBF-1D512BBD0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48680"/>
            <a:ext cx="1656184" cy="454060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7AC653E-719F-E923-E9DC-1546B3FA2BC3}"/>
              </a:ext>
            </a:extLst>
          </p:cNvPr>
          <p:cNvSpPr txBox="1"/>
          <p:nvPr/>
        </p:nvSpPr>
        <p:spPr>
          <a:xfrm>
            <a:off x="179512" y="1124744"/>
            <a:ext cx="604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오늘 어때</a:t>
            </a:r>
            <a:r>
              <a:rPr lang="en-US" altLang="ko-KR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? </a:t>
            </a:r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모임 플랫폼 기능 프로세스 </a:t>
            </a:r>
            <a:r>
              <a:rPr lang="en-US" altLang="ko-KR" sz="1400" b="1" dirty="0" smtClean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#4 </a:t>
            </a:r>
            <a:r>
              <a:rPr lang="ko-KR" altLang="en-US" sz="1400" b="1" dirty="0" err="1" smtClean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메인화면</a:t>
            </a:r>
            <a:r>
              <a:rPr lang="en-US" altLang="ko-KR" sz="1400" b="1" dirty="0" smtClean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(</a:t>
            </a:r>
            <a:r>
              <a:rPr lang="ko-KR" altLang="en-US" sz="1400" b="1" dirty="0" smtClean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조회</a:t>
            </a:r>
            <a:r>
              <a:rPr lang="en-US" altLang="ko-KR" sz="1400" b="1" dirty="0" smtClean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)</a:t>
            </a:r>
            <a:r>
              <a:rPr lang="en-US" altLang="ko-KR" sz="1400" b="1" dirty="0" smtClean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 </a:t>
            </a:r>
            <a:endParaRPr lang="ko-KR" altLang="en-US" sz="1400" b="1" dirty="0">
              <a:solidFill>
                <a:srgbClr val="05003D"/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EF93EB7-46AA-D3DB-555E-FECD8D7BB03B}"/>
              </a:ext>
            </a:extLst>
          </p:cNvPr>
          <p:cNvSpPr txBox="1"/>
          <p:nvPr/>
        </p:nvSpPr>
        <p:spPr>
          <a:xfrm>
            <a:off x="5093296" y="1124744"/>
            <a:ext cx="3672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박세원 제작 파트</a:t>
            </a:r>
            <a:endParaRPr lang="ko-KR" altLang="en-US" sz="1000" dirty="0">
              <a:solidFill>
                <a:srgbClr val="05003D"/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45501" y="1484784"/>
            <a:ext cx="8252999" cy="4752528"/>
            <a:chOff x="445501" y="1484784"/>
            <a:chExt cx="8252999" cy="4752528"/>
          </a:xfrm>
        </p:grpSpPr>
        <p:sp>
          <p:nvSpPr>
            <p:cNvPr id="8" name="모서리가 둥근 직사각형 40">
              <a:extLst>
                <a:ext uri="{FF2B5EF4-FFF2-40B4-BE49-F238E27FC236}">
                  <a16:creationId xmlns:a16="http://schemas.microsoft.com/office/drawing/2014/main" xmlns="" id="{ABE31EB5-124F-ED98-7E5E-6EC9706ADC0C}"/>
                </a:ext>
              </a:extLst>
            </p:cNvPr>
            <p:cNvSpPr/>
            <p:nvPr/>
          </p:nvSpPr>
          <p:spPr>
            <a:xfrm>
              <a:off x="445501" y="1484784"/>
              <a:ext cx="8252999" cy="475252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1E62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pic>
          <p:nvPicPr>
            <p:cNvPr id="9" name="Picture 23" descr="C:\Users\user\Downloads\CSS - 나무위키\sql.png">
              <a:extLst>
                <a:ext uri="{FF2B5EF4-FFF2-40B4-BE49-F238E27FC236}">
                  <a16:creationId xmlns:a16="http://schemas.microsoft.com/office/drawing/2014/main" xmlns="" id="{D75D4ABA-6B7B-42C5-8064-176EA5A33A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85014" y="5507761"/>
              <a:ext cx="519625" cy="519625"/>
            </a:xfrm>
            <a:prstGeom prst="rect">
              <a:avLst/>
            </a:prstGeom>
            <a:noFill/>
          </p:spPr>
        </p:pic>
        <p:pic>
          <p:nvPicPr>
            <p:cNvPr id="10" name="Picture 24" descr="C:\Users\user\Downloads\CSS - 나무위키\oracle2.png">
              <a:extLst>
                <a:ext uri="{FF2B5EF4-FFF2-40B4-BE49-F238E27FC236}">
                  <a16:creationId xmlns:a16="http://schemas.microsoft.com/office/drawing/2014/main" xmlns="" id="{285044F6-5B41-04E8-9B40-C2A83757B9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11960" y="5301208"/>
              <a:ext cx="767134" cy="767134"/>
            </a:xfrm>
            <a:prstGeom prst="rect">
              <a:avLst/>
            </a:prstGeom>
            <a:noFill/>
          </p:spPr>
        </p:pic>
        <p:cxnSp>
          <p:nvCxnSpPr>
            <p:cNvPr id="14" name="직선 연결선 13"/>
            <p:cNvCxnSpPr/>
            <p:nvPr/>
          </p:nvCxnSpPr>
          <p:spPr>
            <a:xfrm>
              <a:off x="2699792" y="3212976"/>
              <a:ext cx="0" cy="25202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2699792" y="5733256"/>
              <a:ext cx="936104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7668344" y="3212976"/>
              <a:ext cx="0" cy="25202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H="1">
              <a:off x="5076056" y="5733256"/>
              <a:ext cx="259228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C:\Users\user\Desktop\4761aac70d6ee147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83568" y="2060848"/>
              <a:ext cx="7905750" cy="2809875"/>
            </a:xfrm>
            <a:prstGeom prst="rect">
              <a:avLst/>
            </a:prstGeom>
            <a:noFill/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0C03114-42A4-B614-0007-E53B805E6326}"/>
                </a:ext>
              </a:extLst>
            </p:cNvPr>
            <p:cNvSpPr txBox="1"/>
            <p:nvPr/>
          </p:nvSpPr>
          <p:spPr>
            <a:xfrm>
              <a:off x="4122022" y="5742221"/>
              <a:ext cx="1116107" cy="218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latin typeface="맑은 고딕" pitchFamily="50" charset="-127"/>
                  <a:ea typeface="맑은 고딕" pitchFamily="50" charset="-127"/>
                  <a:cs typeface="Pretendard Medium" pitchFamily="50" charset="-127"/>
                </a:rPr>
                <a:t>데이터 베이스 저장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01953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F8089C9-1B0F-CC1F-E72C-2DFECD65F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9ABEB6E-FD56-B2FA-F758-6719A38BAECB}"/>
              </a:ext>
            </a:extLst>
          </p:cNvPr>
          <p:cNvSpPr/>
          <p:nvPr/>
        </p:nvSpPr>
        <p:spPr>
          <a:xfrm>
            <a:off x="0" y="440668"/>
            <a:ext cx="9144000" cy="5976664"/>
          </a:xfrm>
          <a:prstGeom prst="rect">
            <a:avLst/>
          </a:prstGeom>
          <a:solidFill>
            <a:srgbClr val="F9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 descr="C:\class\code\Server\Lighting\src\main\webapp\images\logo_가로.png">
            <a:extLst>
              <a:ext uri="{FF2B5EF4-FFF2-40B4-BE49-F238E27FC236}">
                <a16:creationId xmlns:a16="http://schemas.microsoft.com/office/drawing/2014/main" xmlns="" id="{B3F146CD-E200-3E88-0747-043E0B28E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48680"/>
            <a:ext cx="1656184" cy="454060"/>
          </a:xfrm>
          <a:prstGeom prst="rect">
            <a:avLst/>
          </a:prstGeom>
          <a:noFill/>
        </p:spPr>
      </p:pic>
      <p:sp>
        <p:nvSpPr>
          <p:cNvPr id="8" name="모서리가 둥근 직사각형 40">
            <a:extLst>
              <a:ext uri="{FF2B5EF4-FFF2-40B4-BE49-F238E27FC236}">
                <a16:creationId xmlns:a16="http://schemas.microsoft.com/office/drawing/2014/main" xmlns="" id="{C40CF878-27C2-E322-9B5A-E293E13F2C8C}"/>
              </a:ext>
            </a:extLst>
          </p:cNvPr>
          <p:cNvSpPr/>
          <p:nvPr/>
        </p:nvSpPr>
        <p:spPr>
          <a:xfrm>
            <a:off x="445501" y="1484784"/>
            <a:ext cx="8252999" cy="4752528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1E6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34F572F-C2C9-26DF-3F65-EFE4D8B46E56}"/>
              </a:ext>
            </a:extLst>
          </p:cNvPr>
          <p:cNvSpPr txBox="1"/>
          <p:nvPr/>
        </p:nvSpPr>
        <p:spPr>
          <a:xfrm>
            <a:off x="179512" y="1124744"/>
            <a:ext cx="604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오늘 어때</a:t>
            </a:r>
            <a:r>
              <a:rPr lang="en-US" altLang="ko-KR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? </a:t>
            </a:r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모임 플랫폼 기능 프로세스 </a:t>
            </a:r>
            <a:r>
              <a:rPr lang="en-US" altLang="ko-KR" sz="1400" b="1" dirty="0" smtClean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#5 </a:t>
            </a:r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이미지 갤러리</a:t>
            </a:r>
            <a:r>
              <a:rPr lang="en-US" altLang="ko-KR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 </a:t>
            </a:r>
            <a:endParaRPr lang="ko-KR" altLang="en-US" sz="1400" b="1" dirty="0">
              <a:solidFill>
                <a:srgbClr val="05003D"/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ACA1D28-7318-AAEC-8958-7AFD7106ADAC}"/>
              </a:ext>
            </a:extLst>
          </p:cNvPr>
          <p:cNvSpPr txBox="1"/>
          <p:nvPr/>
        </p:nvSpPr>
        <p:spPr>
          <a:xfrm>
            <a:off x="5093296" y="1181944"/>
            <a:ext cx="3672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이승진 제작 파트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CFF9064-27D6-D062-EBFA-E57F41359F5A}"/>
              </a:ext>
            </a:extLst>
          </p:cNvPr>
          <p:cNvSpPr/>
          <p:nvPr/>
        </p:nvSpPr>
        <p:spPr>
          <a:xfrm>
            <a:off x="701011" y="3162617"/>
            <a:ext cx="1095500" cy="3000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오늘 어때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673F59D-2086-697C-B22D-C5FDE79379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0754" y="2015999"/>
            <a:ext cx="676016" cy="6760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59C9B78-CC9D-D2E3-6A3D-65EF072FD092}"/>
              </a:ext>
            </a:extLst>
          </p:cNvPr>
          <p:cNvSpPr txBox="1"/>
          <p:nvPr/>
        </p:nvSpPr>
        <p:spPr>
          <a:xfrm>
            <a:off x="855401" y="1772816"/>
            <a:ext cx="786721" cy="285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User</a:t>
            </a:r>
            <a:endParaRPr lang="ko-KR" altLang="en-US" sz="1100" dirty="0">
              <a:solidFill>
                <a:srgbClr val="05003D"/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8EFD1CAE-443F-CAAA-6331-756EBCD69F6A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1239786" y="3462692"/>
            <a:ext cx="8975" cy="516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EB3C89AC-EA82-3D55-CD28-0CC4D95DEA78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248761" y="2692015"/>
            <a:ext cx="0" cy="470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0CEFE17C-4836-869A-46CD-1FEDC79D200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387702" y="4129373"/>
            <a:ext cx="547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A59A825-CD14-E61F-9085-3A5A1396929E}"/>
              </a:ext>
            </a:extLst>
          </p:cNvPr>
          <p:cNvSpPr/>
          <p:nvPr/>
        </p:nvSpPr>
        <p:spPr>
          <a:xfrm>
            <a:off x="692036" y="3979336"/>
            <a:ext cx="1095500" cy="3000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이미지 갤러리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1B1AD5E-85CE-26E9-C86E-00B597965167}"/>
              </a:ext>
            </a:extLst>
          </p:cNvPr>
          <p:cNvSpPr/>
          <p:nvPr/>
        </p:nvSpPr>
        <p:spPr>
          <a:xfrm>
            <a:off x="2292202" y="3979336"/>
            <a:ext cx="1095500" cy="3000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이미지 올리기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A2AF0619-EA6E-9ED8-D57B-B2644BA3290D}"/>
              </a:ext>
            </a:extLst>
          </p:cNvPr>
          <p:cNvSpPr/>
          <p:nvPr/>
        </p:nvSpPr>
        <p:spPr>
          <a:xfrm>
            <a:off x="3935452" y="3979336"/>
            <a:ext cx="1095500" cy="3000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Servlet Controller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67CBDE26-058B-64A2-1029-4C3E80205351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030952" y="4129373"/>
            <a:ext cx="547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F8DDC07B-9955-2DF0-371E-C240B763B792}"/>
              </a:ext>
            </a:extLst>
          </p:cNvPr>
          <p:cNvSpPr/>
          <p:nvPr/>
        </p:nvSpPr>
        <p:spPr>
          <a:xfrm>
            <a:off x="5578703" y="3979336"/>
            <a:ext cx="1095500" cy="3000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Http Session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CF8FC0AA-BC23-FEA9-BEA7-5CF1AD3E9E1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674203" y="4129373"/>
            <a:ext cx="547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7A5AFCC-B4F5-F3C5-BBB9-B5D13F347085}"/>
              </a:ext>
            </a:extLst>
          </p:cNvPr>
          <p:cNvSpPr/>
          <p:nvPr/>
        </p:nvSpPr>
        <p:spPr>
          <a:xfrm>
            <a:off x="7221953" y="3979336"/>
            <a:ext cx="1095500" cy="3000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Gallery DTO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4F64A523-73BF-F5B3-E40B-9805FF74300B}"/>
              </a:ext>
            </a:extLst>
          </p:cNvPr>
          <p:cNvCxnSpPr/>
          <p:nvPr/>
        </p:nvCxnSpPr>
        <p:spPr>
          <a:xfrm>
            <a:off x="1778339" y="4129373"/>
            <a:ext cx="5138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A13BDF4-998A-4B45-9903-5EAE67FBB66F}"/>
              </a:ext>
            </a:extLst>
          </p:cNvPr>
          <p:cNvSpPr/>
          <p:nvPr/>
        </p:nvSpPr>
        <p:spPr>
          <a:xfrm>
            <a:off x="5578703" y="4626237"/>
            <a:ext cx="1095500" cy="3000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Gallery DAO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D0934785-842B-132D-8FE0-C8CBD255EF1B}"/>
              </a:ext>
            </a:extLst>
          </p:cNvPr>
          <p:cNvCxnSpPr>
            <a:cxnSpLocks/>
          </p:cNvCxnSpPr>
          <p:nvPr/>
        </p:nvCxnSpPr>
        <p:spPr>
          <a:xfrm>
            <a:off x="6134544" y="4275025"/>
            <a:ext cx="0" cy="35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xmlns="" id="{92CFF801-C863-A405-50E5-356C849C8A0A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4612020" y="4290323"/>
            <a:ext cx="966683" cy="485952"/>
          </a:xfrm>
          <a:prstGeom prst="bentConnector3">
            <a:avLst>
              <a:gd name="adj1" fmla="val 99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53BCB8E8-ED1A-A59B-9552-59AC836F8385}"/>
              </a:ext>
            </a:extLst>
          </p:cNvPr>
          <p:cNvCxnSpPr/>
          <p:nvPr/>
        </p:nvCxnSpPr>
        <p:spPr>
          <a:xfrm>
            <a:off x="6674203" y="4776274"/>
            <a:ext cx="5138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3" descr="C:\Users\user\Downloads\CSS - 나무위키\sql.png">
            <a:extLst>
              <a:ext uri="{FF2B5EF4-FFF2-40B4-BE49-F238E27FC236}">
                <a16:creationId xmlns:a16="http://schemas.microsoft.com/office/drawing/2014/main" xmlns="" id="{D75D4ABA-6B7B-42C5-8064-176EA5A33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7958" y="4516461"/>
            <a:ext cx="519625" cy="519625"/>
          </a:xfrm>
          <a:prstGeom prst="rect">
            <a:avLst/>
          </a:prstGeom>
          <a:noFill/>
        </p:spPr>
      </p:pic>
      <p:pic>
        <p:nvPicPr>
          <p:cNvPr id="40" name="Picture 24" descr="C:\Users\user\Downloads\CSS - 나무위키\oracle2.png">
            <a:extLst>
              <a:ext uri="{FF2B5EF4-FFF2-40B4-BE49-F238E27FC236}">
                <a16:creationId xmlns:a16="http://schemas.microsoft.com/office/drawing/2014/main" xmlns="" id="{285044F6-5B41-04E8-9B40-C2A83757B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04904" y="4309908"/>
            <a:ext cx="767134" cy="767134"/>
          </a:xfrm>
          <a:prstGeom prst="rect">
            <a:avLst/>
          </a:prstGeom>
          <a:noFill/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0C03114-42A4-B614-0007-E53B805E6326}"/>
              </a:ext>
            </a:extLst>
          </p:cNvPr>
          <p:cNvSpPr txBox="1"/>
          <p:nvPr/>
        </p:nvSpPr>
        <p:spPr>
          <a:xfrm>
            <a:off x="7613567" y="4723170"/>
            <a:ext cx="1116107" cy="21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데이터 베이스 저장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71A34C0-CB85-2DD6-688C-E10A2C0C13F6}"/>
              </a:ext>
            </a:extLst>
          </p:cNvPr>
          <p:cNvSpPr txBox="1"/>
          <p:nvPr/>
        </p:nvSpPr>
        <p:spPr>
          <a:xfrm>
            <a:off x="6546041" y="3787175"/>
            <a:ext cx="742434" cy="21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데이터 담기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36D5E4A-0723-F770-2E8C-CA769C3A5ECB}"/>
              </a:ext>
            </a:extLst>
          </p:cNvPr>
          <p:cNvSpPr txBox="1"/>
          <p:nvPr/>
        </p:nvSpPr>
        <p:spPr>
          <a:xfrm>
            <a:off x="4759321" y="3787175"/>
            <a:ext cx="1065602" cy="21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세션 정보 합치기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3BCE7FB1-AB9A-B751-3712-4242CD43269E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1205030" y="4275058"/>
            <a:ext cx="8975" cy="516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DC7B075-88C8-A0CA-6ABA-C2FD62E00884}"/>
              </a:ext>
            </a:extLst>
          </p:cNvPr>
          <p:cNvSpPr/>
          <p:nvPr/>
        </p:nvSpPr>
        <p:spPr>
          <a:xfrm>
            <a:off x="657280" y="4791702"/>
            <a:ext cx="1095500" cy="3000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이미지 보기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95C836B2-842C-2BC9-F02D-C5A62D089804}"/>
              </a:ext>
            </a:extLst>
          </p:cNvPr>
          <p:cNvSpPr/>
          <p:nvPr/>
        </p:nvSpPr>
        <p:spPr>
          <a:xfrm>
            <a:off x="2292201" y="4791702"/>
            <a:ext cx="1095500" cy="3000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이미지 지우기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E357A667-BA38-B6FB-A24F-472FAC9DD6DE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752780" y="4941739"/>
            <a:ext cx="5394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xmlns="" id="{9175D8C2-E11C-0FD4-6DCB-B7480F00DFA2}"/>
              </a:ext>
            </a:extLst>
          </p:cNvPr>
          <p:cNvCxnSpPr>
            <a:cxnSpLocks/>
            <a:stCxn id="25" idx="0"/>
            <a:endCxn id="12" idx="3"/>
          </p:cNvCxnSpPr>
          <p:nvPr/>
        </p:nvCxnSpPr>
        <p:spPr>
          <a:xfrm rot="16200000" flipV="1">
            <a:off x="2222323" y="1718455"/>
            <a:ext cx="1625328" cy="28964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201124F-48F4-3434-A755-700EF5887B4C}"/>
              </a:ext>
            </a:extLst>
          </p:cNvPr>
          <p:cNvSpPr txBox="1"/>
          <p:nvPr/>
        </p:nvSpPr>
        <p:spPr>
          <a:xfrm>
            <a:off x="856834" y="2795011"/>
            <a:ext cx="78672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사이트 접속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xmlns="" id="{8263351E-E78D-F130-EB7B-72008D790560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3387701" y="4285831"/>
            <a:ext cx="850087" cy="655908"/>
          </a:xfrm>
          <a:prstGeom prst="bentConnector3">
            <a:avLst>
              <a:gd name="adj1" fmla="val 1000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5" name="연결선: 꺾임 3074">
            <a:extLst>
              <a:ext uri="{FF2B5EF4-FFF2-40B4-BE49-F238E27FC236}">
                <a16:creationId xmlns:a16="http://schemas.microsoft.com/office/drawing/2014/main" xmlns="" id="{08DAA909-5E0F-8FCC-B4F9-B9048FC73DFC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3080001" y="4926311"/>
            <a:ext cx="3046452" cy="3712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" name="연결선: 꺾임 3077">
            <a:extLst>
              <a:ext uri="{FF2B5EF4-FFF2-40B4-BE49-F238E27FC236}">
                <a16:creationId xmlns:a16="http://schemas.microsoft.com/office/drawing/2014/main" xmlns="" id="{7D75B166-C629-DCFC-FD36-991AAA80C547}"/>
              </a:ext>
            </a:extLst>
          </p:cNvPr>
          <p:cNvCxnSpPr>
            <a:cxnSpLocks/>
            <a:stCxn id="39" idx="2"/>
            <a:endCxn id="52" idx="2"/>
          </p:cNvCxnSpPr>
          <p:nvPr/>
        </p:nvCxnSpPr>
        <p:spPr>
          <a:xfrm rot="5400000">
            <a:off x="5111016" y="2765020"/>
            <a:ext cx="55690" cy="4597820"/>
          </a:xfrm>
          <a:prstGeom prst="bentConnector3">
            <a:avLst>
              <a:gd name="adj1" fmla="val 10716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TextBox 3084">
            <a:extLst>
              <a:ext uri="{FF2B5EF4-FFF2-40B4-BE49-F238E27FC236}">
                <a16:creationId xmlns:a16="http://schemas.microsoft.com/office/drawing/2014/main" xmlns="" id="{B72C6132-D9AF-81DE-CE8C-D35624EE117F}"/>
              </a:ext>
            </a:extLst>
          </p:cNvPr>
          <p:cNvSpPr txBox="1"/>
          <p:nvPr/>
        </p:nvSpPr>
        <p:spPr>
          <a:xfrm>
            <a:off x="4880858" y="5528679"/>
            <a:ext cx="885342" cy="2185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처리 결과 반환</a:t>
            </a:r>
          </a:p>
        </p:txBody>
      </p:sp>
      <p:sp>
        <p:nvSpPr>
          <p:cNvPr id="3086" name="TextBox 3085">
            <a:extLst>
              <a:ext uri="{FF2B5EF4-FFF2-40B4-BE49-F238E27FC236}">
                <a16:creationId xmlns:a16="http://schemas.microsoft.com/office/drawing/2014/main" xmlns="" id="{98FC0EDC-F156-938F-2F97-81C4D76FD5FF}"/>
              </a:ext>
            </a:extLst>
          </p:cNvPr>
          <p:cNvSpPr txBox="1"/>
          <p:nvPr/>
        </p:nvSpPr>
        <p:spPr>
          <a:xfrm>
            <a:off x="6378360" y="4899758"/>
            <a:ext cx="1065602" cy="21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쿼리 실행</a:t>
            </a:r>
            <a:endParaRPr lang="ko-KR" altLang="en-US" sz="700" dirty="0"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</p:txBody>
      </p:sp>
      <p:sp>
        <p:nvSpPr>
          <p:cNvPr id="3087" name="TextBox 3086">
            <a:extLst>
              <a:ext uri="{FF2B5EF4-FFF2-40B4-BE49-F238E27FC236}">
                <a16:creationId xmlns:a16="http://schemas.microsoft.com/office/drawing/2014/main" xmlns="" id="{CD293B31-21A1-671D-4160-33B974B092EE}"/>
              </a:ext>
            </a:extLst>
          </p:cNvPr>
          <p:cNvSpPr txBox="1"/>
          <p:nvPr/>
        </p:nvSpPr>
        <p:spPr>
          <a:xfrm>
            <a:off x="4285849" y="5194733"/>
            <a:ext cx="394702" cy="2185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응답</a:t>
            </a:r>
          </a:p>
        </p:txBody>
      </p:sp>
      <p:sp>
        <p:nvSpPr>
          <p:cNvPr id="3088" name="TextBox 3087">
            <a:extLst>
              <a:ext uri="{FF2B5EF4-FFF2-40B4-BE49-F238E27FC236}">
                <a16:creationId xmlns:a16="http://schemas.microsoft.com/office/drawing/2014/main" xmlns="" id="{DE78440C-D1B3-8206-365A-344C15AECE35}"/>
              </a:ext>
            </a:extLst>
          </p:cNvPr>
          <p:cNvSpPr txBox="1"/>
          <p:nvPr/>
        </p:nvSpPr>
        <p:spPr>
          <a:xfrm>
            <a:off x="2599369" y="2244720"/>
            <a:ext cx="629376" cy="2185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응답 전달</a:t>
            </a:r>
            <a:endParaRPr lang="ko-KR" altLang="en-US" sz="700" dirty="0"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</p:txBody>
      </p:sp>
      <p:sp>
        <p:nvSpPr>
          <p:cNvPr id="3089" name="TextBox 3088">
            <a:extLst>
              <a:ext uri="{FF2B5EF4-FFF2-40B4-BE49-F238E27FC236}">
                <a16:creationId xmlns:a16="http://schemas.microsoft.com/office/drawing/2014/main" xmlns="" id="{00975C07-7941-95D1-697B-A8603D56FD68}"/>
              </a:ext>
            </a:extLst>
          </p:cNvPr>
          <p:cNvSpPr txBox="1"/>
          <p:nvPr/>
        </p:nvSpPr>
        <p:spPr>
          <a:xfrm>
            <a:off x="3557159" y="4799981"/>
            <a:ext cx="3782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평가 요청</a:t>
            </a:r>
          </a:p>
        </p:txBody>
      </p:sp>
      <p:cxnSp>
        <p:nvCxnSpPr>
          <p:cNvPr id="3095" name="직선 연결선 3094">
            <a:extLst>
              <a:ext uri="{FF2B5EF4-FFF2-40B4-BE49-F238E27FC236}">
                <a16:creationId xmlns:a16="http://schemas.microsoft.com/office/drawing/2014/main" xmlns="" id="{72083EAB-0610-5234-D147-ED6386121216}"/>
              </a:ext>
            </a:extLst>
          </p:cNvPr>
          <p:cNvCxnSpPr/>
          <p:nvPr/>
        </p:nvCxnSpPr>
        <p:spPr>
          <a:xfrm flipV="1">
            <a:off x="3080001" y="5091775"/>
            <a:ext cx="0" cy="205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4" name="원호 3103">
            <a:extLst>
              <a:ext uri="{FF2B5EF4-FFF2-40B4-BE49-F238E27FC236}">
                <a16:creationId xmlns:a16="http://schemas.microsoft.com/office/drawing/2014/main" xmlns="" id="{87859D82-9EC4-C5E2-27A8-EBC83E102B40}"/>
              </a:ext>
            </a:extLst>
          </p:cNvPr>
          <p:cNvSpPr/>
          <p:nvPr/>
        </p:nvSpPr>
        <p:spPr>
          <a:xfrm rot="14985360">
            <a:off x="2027809" y="4239418"/>
            <a:ext cx="659013" cy="608905"/>
          </a:xfrm>
          <a:prstGeom prst="arc">
            <a:avLst>
              <a:gd name="adj1" fmla="val 13199796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5" name="TextBox 3104">
            <a:extLst>
              <a:ext uri="{FF2B5EF4-FFF2-40B4-BE49-F238E27FC236}">
                <a16:creationId xmlns:a16="http://schemas.microsoft.com/office/drawing/2014/main" xmlns="" id="{87B8A264-B9D9-EC1E-B6FD-87FB8768D4D6}"/>
              </a:ext>
            </a:extLst>
          </p:cNvPr>
          <p:cNvSpPr txBox="1"/>
          <p:nvPr/>
        </p:nvSpPr>
        <p:spPr>
          <a:xfrm>
            <a:off x="1296658" y="4397086"/>
            <a:ext cx="823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이미지 이름을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Session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에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저장</a:t>
            </a:r>
          </a:p>
        </p:txBody>
      </p:sp>
      <p:sp>
        <p:nvSpPr>
          <p:cNvPr id="3106" name="TextBox 3105">
            <a:extLst>
              <a:ext uri="{FF2B5EF4-FFF2-40B4-BE49-F238E27FC236}">
                <a16:creationId xmlns:a16="http://schemas.microsoft.com/office/drawing/2014/main" xmlns="" id="{8E80A5C1-69E7-2BEC-F523-B5CC2748CF50}"/>
              </a:ext>
            </a:extLst>
          </p:cNvPr>
          <p:cNvSpPr txBox="1"/>
          <p:nvPr/>
        </p:nvSpPr>
        <p:spPr>
          <a:xfrm>
            <a:off x="3434452" y="3985592"/>
            <a:ext cx="3782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평가 요청</a:t>
            </a:r>
          </a:p>
        </p:txBody>
      </p:sp>
    </p:spTree>
    <p:extLst>
      <p:ext uri="{BB962C8B-B14F-4D97-AF65-F5344CB8AC3E}">
        <p14:creationId xmlns:p14="http://schemas.microsoft.com/office/powerpoint/2010/main" xmlns="" val="3327648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452791D-7271-5C8C-1427-2747E03D4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8125410-62D5-3D15-BA7F-317AC2EB3E21}"/>
              </a:ext>
            </a:extLst>
          </p:cNvPr>
          <p:cNvSpPr/>
          <p:nvPr/>
        </p:nvSpPr>
        <p:spPr>
          <a:xfrm>
            <a:off x="0" y="423714"/>
            <a:ext cx="9144000" cy="5976664"/>
          </a:xfrm>
          <a:prstGeom prst="rect">
            <a:avLst/>
          </a:prstGeom>
          <a:solidFill>
            <a:srgbClr val="1E62C8"/>
          </a:solidFill>
          <a:ln>
            <a:solidFill>
              <a:srgbClr val="1E6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7" name="Picture 3" descr="C:\Users\user\Desktop\로고.png">
            <a:extLst>
              <a:ext uri="{FF2B5EF4-FFF2-40B4-BE49-F238E27FC236}">
                <a16:creationId xmlns:a16="http://schemas.microsoft.com/office/drawing/2014/main" xmlns="" id="{21C30D02-ED90-FF5D-577F-4F9BF781F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795846"/>
            <a:ext cx="3024336" cy="2267452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203592A-A4C1-9BEF-BC9C-F3B7956D5C6B}"/>
              </a:ext>
            </a:extLst>
          </p:cNvPr>
          <p:cNvSpPr txBox="1"/>
          <p:nvPr/>
        </p:nvSpPr>
        <p:spPr>
          <a:xfrm>
            <a:off x="2646040" y="4172110"/>
            <a:ext cx="385192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웹페이지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 시연</a:t>
            </a:r>
            <a:endParaRPr lang="ko-KR" altLang="en-US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2944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40668"/>
            <a:ext cx="9144000" cy="5976664"/>
          </a:xfrm>
          <a:prstGeom prst="rect">
            <a:avLst/>
          </a:prstGeom>
          <a:solidFill>
            <a:srgbClr val="F9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 descr="C:\class\code\Server\Lighting\src\main\webapp\images\logo_가로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48680"/>
            <a:ext cx="1656184" cy="454060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179512" y="1124744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오늘 어때</a:t>
            </a:r>
            <a:r>
              <a:rPr lang="en-US" altLang="ko-KR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? </a:t>
            </a:r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모임 플랫폼 제작 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BD8EC27-2746-A8CE-4CED-4D3F9A454F55}"/>
              </a:ext>
            </a:extLst>
          </p:cNvPr>
          <p:cNvSpPr txBox="1"/>
          <p:nvPr/>
        </p:nvSpPr>
        <p:spPr>
          <a:xfrm>
            <a:off x="1799692" y="5175664"/>
            <a:ext cx="55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총 기간 </a:t>
            </a:r>
            <a:r>
              <a:rPr lang="en-US" altLang="ko-KR" sz="14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: 2025</a:t>
            </a:r>
            <a:r>
              <a:rPr lang="ko-KR" altLang="en-US" sz="14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년 </a:t>
            </a:r>
            <a:r>
              <a:rPr lang="en-US" altLang="ko-KR" sz="14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3</a:t>
            </a:r>
            <a:r>
              <a:rPr lang="ko-KR" altLang="en-US" sz="14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월 </a:t>
            </a:r>
            <a:r>
              <a:rPr lang="en-US" altLang="ko-KR" sz="14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14</a:t>
            </a:r>
            <a:r>
              <a:rPr lang="ko-KR" altLang="en-US" sz="14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일 </a:t>
            </a:r>
            <a:r>
              <a:rPr lang="en-US" altLang="ko-KR" sz="14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~ 2025</a:t>
            </a:r>
            <a:r>
              <a:rPr lang="ko-KR" altLang="en-US" sz="14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년 </a:t>
            </a:r>
            <a:r>
              <a:rPr lang="en-US" altLang="ko-KR" sz="14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4</a:t>
            </a:r>
            <a:r>
              <a:rPr lang="ko-KR" altLang="en-US" sz="14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월 </a:t>
            </a:r>
            <a:r>
              <a:rPr lang="en-US" altLang="ko-KR" sz="14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7</a:t>
            </a:r>
            <a:r>
              <a:rPr lang="ko-KR" altLang="en-US" sz="14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일 </a:t>
            </a:r>
            <a:r>
              <a:rPr lang="en-US" altLang="ko-KR" sz="14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(</a:t>
            </a:r>
            <a:r>
              <a:rPr lang="ko-KR" altLang="en-US" sz="14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약 </a:t>
            </a:r>
            <a:r>
              <a:rPr lang="en-US" altLang="ko-KR" sz="14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3</a:t>
            </a:r>
            <a:r>
              <a:rPr lang="ko-KR" altLang="en-US" sz="14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주 진행</a:t>
            </a:r>
            <a:r>
              <a:rPr lang="en-US" altLang="ko-KR" sz="14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)</a:t>
            </a:r>
            <a:endParaRPr lang="ko-KR" altLang="en-US" sz="1400" dirty="0">
              <a:solidFill>
                <a:srgbClr val="05003D"/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3FEBCD7-74FE-4B7D-F392-728AB71AD9DE}"/>
              </a:ext>
            </a:extLst>
          </p:cNvPr>
          <p:cNvSpPr txBox="1"/>
          <p:nvPr/>
        </p:nvSpPr>
        <p:spPr>
          <a:xfrm>
            <a:off x="1799692" y="5515959"/>
            <a:ext cx="55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제작 분류</a:t>
            </a:r>
            <a:r>
              <a:rPr lang="en-US" altLang="ko-KR" sz="14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 : </a:t>
            </a:r>
            <a:r>
              <a:rPr lang="ko-KR" altLang="en-US" sz="14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기획</a:t>
            </a:r>
            <a:r>
              <a:rPr lang="en-US" altLang="ko-KR" sz="14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, DB, </a:t>
            </a:r>
            <a:r>
              <a:rPr lang="ko-KR" altLang="en-US" sz="14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스토리보드</a:t>
            </a:r>
            <a:r>
              <a:rPr lang="en-US" altLang="ko-KR" sz="14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, </a:t>
            </a:r>
            <a:r>
              <a:rPr lang="ko-KR" altLang="en-US" sz="1400" dirty="0" err="1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프로트엔드</a:t>
            </a:r>
            <a:r>
              <a:rPr lang="en-US" altLang="ko-KR" sz="14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, </a:t>
            </a:r>
            <a:r>
              <a:rPr lang="ko-KR" altLang="en-US" sz="1400" dirty="0" err="1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백엔드</a:t>
            </a:r>
            <a:endParaRPr lang="ko-KR" altLang="en-US" sz="1400" dirty="0">
              <a:solidFill>
                <a:srgbClr val="05003D"/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D252632-9BF4-8467-FF6E-8021EC33BD9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756" y="1491214"/>
            <a:ext cx="8964488" cy="31520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A7BFCAA-2880-846B-9D56-B312B898E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4D00394-2920-02EA-DC50-451EF0E24D95}"/>
              </a:ext>
            </a:extLst>
          </p:cNvPr>
          <p:cNvSpPr/>
          <p:nvPr/>
        </p:nvSpPr>
        <p:spPr>
          <a:xfrm>
            <a:off x="0" y="440668"/>
            <a:ext cx="9144000" cy="5976664"/>
          </a:xfrm>
          <a:prstGeom prst="rect">
            <a:avLst/>
          </a:prstGeom>
          <a:solidFill>
            <a:srgbClr val="F9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 descr="C:\class\code\Server\Lighting\src\main\webapp\images\logo_가로.png">
            <a:extLst>
              <a:ext uri="{FF2B5EF4-FFF2-40B4-BE49-F238E27FC236}">
                <a16:creationId xmlns:a16="http://schemas.microsoft.com/office/drawing/2014/main" xmlns="" id="{8F3B637A-3ED4-2AE9-7ADE-4388DCC20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48680"/>
            <a:ext cx="1656184" cy="454060"/>
          </a:xfrm>
          <a:prstGeom prst="rect">
            <a:avLst/>
          </a:prstGeom>
          <a:noFill/>
        </p:spPr>
      </p:pic>
      <p:sp>
        <p:nvSpPr>
          <p:cNvPr id="8" name="모서리가 둥근 직사각형 40">
            <a:extLst>
              <a:ext uri="{FF2B5EF4-FFF2-40B4-BE49-F238E27FC236}">
                <a16:creationId xmlns:a16="http://schemas.microsoft.com/office/drawing/2014/main" xmlns="" id="{4FAAFF45-626A-1139-DB14-357812C001D6}"/>
              </a:ext>
            </a:extLst>
          </p:cNvPr>
          <p:cNvSpPr/>
          <p:nvPr/>
        </p:nvSpPr>
        <p:spPr>
          <a:xfrm>
            <a:off x="445501" y="1484784"/>
            <a:ext cx="3694451" cy="4752528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1E6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319309E-A595-D909-619F-77E00A4B29C3}"/>
              </a:ext>
            </a:extLst>
          </p:cNvPr>
          <p:cNvSpPr txBox="1"/>
          <p:nvPr/>
        </p:nvSpPr>
        <p:spPr>
          <a:xfrm>
            <a:off x="179512" y="1124744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오늘 어때</a:t>
            </a:r>
            <a:r>
              <a:rPr lang="en-US" altLang="ko-KR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? </a:t>
            </a:r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모임 플랫폼 제작 후기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F2252EB-D0CE-6AA2-FE4B-37A37CF9BB67}"/>
              </a:ext>
            </a:extLst>
          </p:cNvPr>
          <p:cNvSpPr txBox="1"/>
          <p:nvPr/>
        </p:nvSpPr>
        <p:spPr>
          <a:xfrm>
            <a:off x="4283968" y="1568981"/>
            <a:ext cx="47525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이승진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조장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3</a:t>
            </a:r>
            <a:r>
              <a:rPr lang="ko-KR" altLang="en-US" sz="1100" dirty="0" smtClean="0"/>
              <a:t>주간 진행된 이번 </a:t>
            </a:r>
            <a:r>
              <a:rPr lang="ko-KR" altLang="en-US" sz="1100" dirty="0" err="1" smtClean="0"/>
              <a:t>웹페이지</a:t>
            </a:r>
            <a:r>
              <a:rPr lang="ko-KR" altLang="en-US" sz="1100" dirty="0" smtClean="0"/>
              <a:t> 제작 프로젝트는 단순한 기능 구현을 넘어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기술 간의 연결고리를 고민하고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팀원 간의 협업을 조율하며 전체 프로젝트를 전략적으로 이끌어가는 경험이었습니다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저는 이번 프로젝트에서 팀장을 맡아 전체 일정 관리와 역할 분담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기술 검토</a:t>
            </a:r>
            <a:r>
              <a:rPr lang="en-US" altLang="ko-KR" sz="1100" dirty="0" smtClean="0"/>
              <a:t>, </a:t>
            </a:r>
            <a:r>
              <a:rPr lang="ko-KR" altLang="en-US" sz="1100" b="1" dirty="0" err="1" smtClean="0"/>
              <a:t>프론트엔드</a:t>
            </a:r>
            <a:r>
              <a:rPr lang="ko-KR" altLang="en-US" sz="1100" b="1" dirty="0" smtClean="0"/>
              <a:t> 구현까지 여러 역할을 병행하였습니다</a:t>
            </a:r>
            <a:r>
              <a:rPr lang="en-US" altLang="ko-KR" sz="1100" b="1" dirty="0" smtClean="0"/>
              <a:t>. </a:t>
            </a:r>
            <a:r>
              <a:rPr lang="ko-KR" altLang="en-US" sz="1100" b="1" dirty="0" smtClean="0"/>
              <a:t>이전에 </a:t>
            </a:r>
            <a:r>
              <a:rPr lang="ko-KR" altLang="en-US" sz="1100" b="1" dirty="0" err="1" smtClean="0"/>
              <a:t>웹디자이너로</a:t>
            </a:r>
            <a:r>
              <a:rPr lang="ko-KR" altLang="en-US" sz="1100" b="1" dirty="0" smtClean="0"/>
              <a:t> 활동한 경험 덕분에 </a:t>
            </a:r>
            <a:r>
              <a:rPr lang="en-US" altLang="ko-KR" sz="1100" b="1" dirty="0" smtClean="0"/>
              <a:t>HTML, CSS, JavaScript</a:t>
            </a:r>
            <a:r>
              <a:rPr lang="ko-KR" altLang="en-US" sz="1100" b="1" dirty="0" smtClean="0"/>
              <a:t>를 활용한 </a:t>
            </a:r>
            <a:r>
              <a:rPr lang="ko-KR" altLang="en-US" sz="1100" b="1" dirty="0" err="1" smtClean="0"/>
              <a:t>프론트엔드</a:t>
            </a:r>
            <a:r>
              <a:rPr lang="ko-KR" altLang="en-US" sz="1100" b="1" dirty="0" smtClean="0"/>
              <a:t> 파트는 익숙하고 빠르게 진행할 수 있었으며</a:t>
            </a:r>
            <a:r>
              <a:rPr lang="en-US" altLang="ko-KR" sz="1100" b="1" dirty="0" smtClean="0"/>
              <a:t>, UI/UX </a:t>
            </a:r>
            <a:r>
              <a:rPr lang="ko-KR" altLang="en-US" sz="1100" b="1" dirty="0" smtClean="0"/>
              <a:t>구성에도 확신을 가지고 </a:t>
            </a:r>
            <a:r>
              <a:rPr lang="ko-KR" altLang="en-US" sz="1100" b="1" dirty="0" err="1" smtClean="0"/>
              <a:t>디렉션을</a:t>
            </a:r>
            <a:r>
              <a:rPr lang="ko-KR" altLang="en-US" sz="1100" b="1" dirty="0" smtClean="0"/>
              <a:t> 제시할 수 있었습니다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하지만 프로젝트 후반부에 구현했던 이미지 갤러리 기능은 저에게 가장 높은 기술적 장벽이자 성장의 기회였습니다</a:t>
            </a:r>
            <a:r>
              <a:rPr lang="en-US" altLang="ko-KR" sz="1100" dirty="0" smtClean="0"/>
              <a:t>. </a:t>
            </a:r>
            <a:r>
              <a:rPr lang="ko-KR" altLang="en-US" sz="1100" dirty="0" err="1" smtClean="0"/>
              <a:t>프론트에서는</a:t>
            </a:r>
            <a:r>
              <a:rPr lang="ko-KR" altLang="en-US" sz="1100" dirty="0" smtClean="0"/>
              <a:t> 이미지 업로드 기능을 구현하고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미리보기와</a:t>
            </a:r>
            <a:r>
              <a:rPr lang="ko-KR" altLang="en-US" sz="1100" dirty="0" smtClean="0"/>
              <a:t> 삭제 버튼을 추가하는 작업은 어렵지 않았지만</a:t>
            </a:r>
            <a:r>
              <a:rPr lang="en-US" altLang="ko-KR" sz="1100" dirty="0" smtClean="0"/>
              <a:t>, Oracle DB</a:t>
            </a:r>
            <a:r>
              <a:rPr lang="ko-KR" altLang="en-US" sz="1100" dirty="0" smtClean="0"/>
              <a:t>에 이미지를 저장</a:t>
            </a:r>
            <a:r>
              <a:rPr lang="en-US" altLang="ko-KR" sz="1100" dirty="0" smtClean="0"/>
              <a:t>(BLOB)</a:t>
            </a:r>
            <a:r>
              <a:rPr lang="ko-KR" altLang="en-US" sz="1100" dirty="0" smtClean="0"/>
              <a:t>하고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다시 불러오고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삭제까지 연결하는 </a:t>
            </a:r>
            <a:r>
              <a:rPr lang="ko-KR" altLang="en-US" sz="1100" dirty="0" err="1" smtClean="0"/>
              <a:t>로직을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Java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JSP</a:t>
            </a:r>
            <a:r>
              <a:rPr lang="ko-KR" altLang="en-US" sz="1100" dirty="0" smtClean="0"/>
              <a:t>로 구현하는 과정은 처음 마주한 복잡함이었습니다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이미지 파일을 </a:t>
            </a:r>
            <a:r>
              <a:rPr lang="en-US" altLang="ko-KR" sz="1100" dirty="0" smtClean="0"/>
              <a:t>multipart/form-data</a:t>
            </a:r>
            <a:r>
              <a:rPr lang="ko-KR" altLang="en-US" sz="1100" dirty="0" smtClean="0"/>
              <a:t>로 받아 처리하는 과정에서의 </a:t>
            </a:r>
            <a:r>
              <a:rPr lang="ko-KR" altLang="en-US" sz="1100" dirty="0" err="1" smtClean="0"/>
              <a:t>스트림</a:t>
            </a:r>
            <a:r>
              <a:rPr lang="ko-KR" altLang="en-US" sz="1100" dirty="0" smtClean="0"/>
              <a:t> 처리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PreparedStatement</a:t>
            </a:r>
            <a:r>
              <a:rPr lang="ko-KR" altLang="en-US" sz="1100" dirty="0" smtClean="0"/>
              <a:t>를 통해 </a:t>
            </a:r>
            <a:r>
              <a:rPr lang="en-US" altLang="ko-KR" sz="1100" dirty="0" smtClean="0"/>
              <a:t>BLOB </a:t>
            </a:r>
            <a:r>
              <a:rPr lang="ko-KR" altLang="en-US" sz="1100" dirty="0" smtClean="0"/>
              <a:t>데이터를 </a:t>
            </a:r>
            <a:r>
              <a:rPr lang="en-US" altLang="ko-KR" sz="1100" dirty="0" smtClean="0"/>
              <a:t>Oracle</a:t>
            </a:r>
            <a:r>
              <a:rPr lang="ko-KR" altLang="en-US" sz="1100" dirty="0" smtClean="0"/>
              <a:t>에 저장하는 방식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저장된 </a:t>
            </a:r>
            <a:r>
              <a:rPr lang="ko-KR" altLang="en-US" sz="1100" dirty="0" smtClean="0"/>
              <a:t>이미지 데이터를 다시 </a:t>
            </a:r>
            <a:r>
              <a:rPr lang="ko-KR" altLang="en-US" sz="1100" dirty="0" err="1" smtClean="0"/>
              <a:t>웹페이지에</a:t>
            </a:r>
            <a:r>
              <a:rPr lang="ko-KR" altLang="en-US" sz="1100" dirty="0" smtClean="0"/>
              <a:t> 띄우기 위한 </a:t>
            </a:r>
            <a:r>
              <a:rPr lang="en-US" altLang="ko-KR" sz="1100" dirty="0" err="1" smtClean="0"/>
              <a:t>Servlet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또는 </a:t>
            </a:r>
            <a:r>
              <a:rPr lang="en-US" altLang="ko-KR" sz="1100" dirty="0" smtClean="0"/>
              <a:t>JSP </a:t>
            </a:r>
            <a:r>
              <a:rPr lang="ko-KR" altLang="en-US" sz="1100" dirty="0" smtClean="0"/>
              <a:t>처리 흐름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그리고 </a:t>
            </a:r>
            <a:r>
              <a:rPr lang="ko-KR" altLang="en-US" sz="1100" dirty="0" smtClean="0"/>
              <a:t>삭제 시 </a:t>
            </a:r>
            <a:r>
              <a:rPr lang="en-US" altLang="ko-KR" sz="1100" dirty="0" smtClean="0"/>
              <a:t>DB</a:t>
            </a:r>
            <a:r>
              <a:rPr lang="ko-KR" altLang="en-US" sz="1100" dirty="0" smtClean="0"/>
              <a:t>뿐만 아니라 실제 파일 시스템과 연동될 가능성까지 고려한 구조 설계 등</a:t>
            </a:r>
            <a:r>
              <a:rPr lang="en-US" altLang="ko-KR" sz="1100" dirty="0" smtClean="0"/>
              <a:t>...</a:t>
            </a:r>
            <a:r>
              <a:rPr lang="ko-KR" altLang="en-US" sz="1100" dirty="0" smtClean="0"/>
              <a:t>이 가장 어려웠던 부분이였습니다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628800"/>
            <a:ext cx="2736304" cy="4472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55635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A7BFCAA-2880-846B-9D56-B312B898E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4D00394-2920-02EA-DC50-451EF0E24D95}"/>
              </a:ext>
            </a:extLst>
          </p:cNvPr>
          <p:cNvSpPr/>
          <p:nvPr/>
        </p:nvSpPr>
        <p:spPr>
          <a:xfrm>
            <a:off x="0" y="440668"/>
            <a:ext cx="9144000" cy="5976664"/>
          </a:xfrm>
          <a:prstGeom prst="rect">
            <a:avLst/>
          </a:prstGeom>
          <a:solidFill>
            <a:srgbClr val="F9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 descr="C:\class\code\Server\Lighting\src\main\webapp\images\logo_가로.png">
            <a:extLst>
              <a:ext uri="{FF2B5EF4-FFF2-40B4-BE49-F238E27FC236}">
                <a16:creationId xmlns:a16="http://schemas.microsoft.com/office/drawing/2014/main" xmlns="" id="{8F3B637A-3ED4-2AE9-7ADE-4388DCC20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48680"/>
            <a:ext cx="1656184" cy="454060"/>
          </a:xfrm>
          <a:prstGeom prst="rect">
            <a:avLst/>
          </a:prstGeom>
          <a:noFill/>
        </p:spPr>
      </p:pic>
      <p:sp>
        <p:nvSpPr>
          <p:cNvPr id="8" name="모서리가 둥근 직사각형 40">
            <a:extLst>
              <a:ext uri="{FF2B5EF4-FFF2-40B4-BE49-F238E27FC236}">
                <a16:creationId xmlns:a16="http://schemas.microsoft.com/office/drawing/2014/main" xmlns="" id="{4FAAFF45-626A-1139-DB14-357812C001D6}"/>
              </a:ext>
            </a:extLst>
          </p:cNvPr>
          <p:cNvSpPr/>
          <p:nvPr/>
        </p:nvSpPr>
        <p:spPr>
          <a:xfrm>
            <a:off x="445501" y="1484784"/>
            <a:ext cx="3694451" cy="4752528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1E6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319309E-A595-D909-619F-77E00A4B29C3}"/>
              </a:ext>
            </a:extLst>
          </p:cNvPr>
          <p:cNvSpPr txBox="1"/>
          <p:nvPr/>
        </p:nvSpPr>
        <p:spPr>
          <a:xfrm>
            <a:off x="179512" y="1124744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오늘 어때</a:t>
            </a:r>
            <a:r>
              <a:rPr lang="en-US" altLang="ko-KR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? </a:t>
            </a:r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모임 플랫폼 제작 후기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F2252EB-D0CE-6AA2-FE4B-37A37CF9BB67}"/>
              </a:ext>
            </a:extLst>
          </p:cNvPr>
          <p:cNvSpPr txBox="1"/>
          <p:nvPr/>
        </p:nvSpPr>
        <p:spPr>
          <a:xfrm>
            <a:off x="4283968" y="1568981"/>
            <a:ext cx="4752528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김원중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조원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첫 단추를 잘 꿰야 한다는 말이 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이번 </a:t>
            </a:r>
            <a:r>
              <a:rPr lang="ko-KR" altLang="en-US" sz="1100" dirty="0" smtClean="0"/>
              <a:t>웹 프로젝트를 통해 이 말을 몸소 체감했다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요구분석이 프로젝트의 전 과정에 얼마나 중요한 역할을 하는지 깊게 느끼게 된 계기였다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초기 요구분석이 부족했기 때문에 이후 단계마다 예상치 못한 문제들이 발생했다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예를 들어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화면설계가 명확하지 않다 보니 개발 과정에서 팀원들이 각자의 판단에 따라 문제를 해결하려는 경우가 많아졌고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이는 협업의 효율성을 크게 저하시켰다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이러한 </a:t>
            </a:r>
            <a:r>
              <a:rPr lang="ko-KR" altLang="en-US" sz="1100" dirty="0" smtClean="0"/>
              <a:t>경험은 많은 고민을 낳았지만 동시에 귀중한 교훈도 안겨주었다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요구분석 단계에서 무엇이 부족했는지 구체적으로 살펴보면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핵심 기능 정의의 미흡함과 사용자 요구사항에 대한 충분한 검토가 이루어지지 않은 점을 들 수 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이로 인해 개발 과정에서 예기치 못한 수정 요청과 </a:t>
            </a:r>
            <a:r>
              <a:rPr lang="ko-KR" altLang="en-US" sz="1100" dirty="0" err="1" smtClean="0"/>
              <a:t>재작업이</a:t>
            </a:r>
            <a:r>
              <a:rPr lang="ko-KR" altLang="en-US" sz="1100" dirty="0" smtClean="0"/>
              <a:t> 빈번했다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프로젝트 </a:t>
            </a:r>
            <a:r>
              <a:rPr lang="ko-KR" altLang="en-US" sz="1100" dirty="0" smtClean="0"/>
              <a:t>팀 전체가 이러한 불명확한 요구사항에 의존하면서 불필요한 시간이 소요되었고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결과적으로 최종 완성도에도 영향을 미칠 수밖에 없었다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이런 점에서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단단한 기초를 갖춘 요구분석이 얼마나 중요한지를 절실히 깨달았다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경험의 중요성을 다시금 느낀 순간이었다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설계 과정을 마친 후 실제 프로그램 제작 단계에서 업무 분장이 이루어졌을 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난이도가 높은 </a:t>
            </a:r>
            <a:r>
              <a:rPr lang="ko-KR" altLang="en-US" sz="1100" dirty="0" err="1" smtClean="0"/>
              <a:t>로직에</a:t>
            </a:r>
            <a:r>
              <a:rPr lang="ko-KR" altLang="en-US" sz="1100" dirty="0" smtClean="0"/>
              <a:t> 어려움을 겪을 것이라 예상했지만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그와는 달리 예상 외의 문제가 발생했다</a:t>
            </a:r>
            <a:r>
              <a:rPr lang="en-US" altLang="ko-KR" sz="1100" dirty="0" smtClean="0"/>
              <a:t>. </a:t>
            </a:r>
            <a:r>
              <a:rPr lang="ko-KR" altLang="en-US" sz="1100" dirty="0" err="1" smtClean="0"/>
              <a:t>로직을</a:t>
            </a:r>
            <a:r>
              <a:rPr lang="ko-KR" altLang="en-US" sz="1100" dirty="0" smtClean="0"/>
              <a:t> 짜는 데에는 큰 어려움이 없었지만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방대한 양의 업무를 처리하는 데 상당한 시간이 소요되었다</a:t>
            </a:r>
            <a:r>
              <a:rPr lang="en-US" altLang="ko-KR" sz="1100" dirty="0" smtClean="0"/>
              <a:t>. 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또한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기본적인 </a:t>
            </a:r>
            <a:r>
              <a:rPr lang="en-US" altLang="ko-KR" sz="1100" dirty="0" smtClean="0"/>
              <a:t>CRUD </a:t>
            </a:r>
            <a:r>
              <a:rPr lang="ko-KR" altLang="en-US" sz="1100" dirty="0" smtClean="0"/>
              <a:t>작업조차 충분한 경험이 없어서 어려움을 느끼지는 않았더라도 제한된 시간 내에 처리하기에는 쉽지 않았다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이러한 과정을 통해 경험이 얼마나 중요한지를 절실히 깨달았다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특히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수업에서 배운 내용 중 하나의 대형 프로젝트를 진행하는 것보다 여러 개의 작은 프로젝트를 경험하는 것이 더 유익하다는 교훈을 되새기는 계기가 되었다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작은 프로젝트를 통해 반복적으로 기술을 연습하고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다양한 실수를 통해 배우는 과정이 실질적인 능력을 키우는 데 훨씬 효과적임을 깨닫게 된 것이다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이번 경험은 앞으로의 학습 방향과 실무 준비에 있어 중요한 기준점이 되어줄 것이다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3075" name="Picture 3" descr="C:\Users\user\Desktop\2025-04-07_123848.png"/>
          <p:cNvPicPr>
            <a:picLocks noChangeAspect="1" noChangeArrowheads="1"/>
          </p:cNvPicPr>
          <p:nvPr/>
        </p:nvPicPr>
        <p:blipFill>
          <a:blip r:embed="rId4" cstate="print"/>
          <a:srcRect l="2273" r="6818"/>
          <a:stretch>
            <a:fillRect/>
          </a:stretch>
        </p:blipFill>
        <p:spPr bwMode="auto">
          <a:xfrm>
            <a:off x="755576" y="1700808"/>
            <a:ext cx="3024336" cy="4330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635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A7BFCAA-2880-846B-9D56-B312B898E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4D00394-2920-02EA-DC50-451EF0E24D95}"/>
              </a:ext>
            </a:extLst>
          </p:cNvPr>
          <p:cNvSpPr/>
          <p:nvPr/>
        </p:nvSpPr>
        <p:spPr>
          <a:xfrm>
            <a:off x="0" y="440668"/>
            <a:ext cx="9144000" cy="5976664"/>
          </a:xfrm>
          <a:prstGeom prst="rect">
            <a:avLst/>
          </a:prstGeom>
          <a:solidFill>
            <a:srgbClr val="F9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 descr="C:\class\code\Server\Lighting\src\main\webapp\images\logo_가로.png">
            <a:extLst>
              <a:ext uri="{FF2B5EF4-FFF2-40B4-BE49-F238E27FC236}">
                <a16:creationId xmlns:a16="http://schemas.microsoft.com/office/drawing/2014/main" xmlns="" id="{8F3B637A-3ED4-2AE9-7ADE-4388DCC20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48680"/>
            <a:ext cx="1656184" cy="454060"/>
          </a:xfrm>
          <a:prstGeom prst="rect">
            <a:avLst/>
          </a:prstGeom>
          <a:noFill/>
        </p:spPr>
      </p:pic>
      <p:sp>
        <p:nvSpPr>
          <p:cNvPr id="8" name="모서리가 둥근 직사각형 40">
            <a:extLst>
              <a:ext uri="{FF2B5EF4-FFF2-40B4-BE49-F238E27FC236}">
                <a16:creationId xmlns:a16="http://schemas.microsoft.com/office/drawing/2014/main" xmlns="" id="{4FAAFF45-626A-1139-DB14-357812C001D6}"/>
              </a:ext>
            </a:extLst>
          </p:cNvPr>
          <p:cNvSpPr/>
          <p:nvPr/>
        </p:nvSpPr>
        <p:spPr>
          <a:xfrm>
            <a:off x="445501" y="1484784"/>
            <a:ext cx="3694451" cy="4752528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1E6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319309E-A595-D909-619F-77E00A4B29C3}"/>
              </a:ext>
            </a:extLst>
          </p:cNvPr>
          <p:cNvSpPr txBox="1"/>
          <p:nvPr/>
        </p:nvSpPr>
        <p:spPr>
          <a:xfrm>
            <a:off x="179512" y="1124744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오늘 어때</a:t>
            </a:r>
            <a:r>
              <a:rPr lang="en-US" altLang="ko-KR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? </a:t>
            </a:r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모임 플랫폼 제작 후기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F2252EB-D0CE-6AA2-FE4B-37A37CF9BB67}"/>
              </a:ext>
            </a:extLst>
          </p:cNvPr>
          <p:cNvSpPr txBox="1"/>
          <p:nvPr/>
        </p:nvSpPr>
        <p:spPr>
          <a:xfrm>
            <a:off x="4283968" y="1568981"/>
            <a:ext cx="47525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김두현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조원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 smtClean="0"/>
          </a:p>
          <a:p>
            <a:pPr fontAlgn="base"/>
            <a:r>
              <a:rPr lang="ko-KR" altLang="en-US" sz="1100" dirty="0" smtClean="0"/>
              <a:t>제가 담당했던 </a:t>
            </a:r>
            <a:r>
              <a:rPr lang="ko-KR" altLang="en-US" sz="1100" dirty="0" err="1" smtClean="0"/>
              <a:t>마이페이지는</a:t>
            </a:r>
            <a:r>
              <a:rPr lang="ko-KR" altLang="en-US" sz="1100" dirty="0" smtClean="0"/>
              <a:t> 참여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신청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평가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수정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탈퇴 등 다양한 기능이 유기적으로 연결되어 있어 각 기능 간의 데이터 흐름을 명확하게 설계하는 데 시간이 걸렸지만 좋았던 점은 기능 단위로 구조화된 개발 과정을 통해 각각의 기능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참여 내역 보기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평가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신청자 승인 등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을 모듈별로 나눠 설계하면서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유지보수성과 </a:t>
            </a:r>
            <a:r>
              <a:rPr lang="ko-KR" altLang="en-US" sz="1100" dirty="0" err="1" smtClean="0"/>
              <a:t>확장성을</a:t>
            </a:r>
            <a:r>
              <a:rPr lang="ko-KR" altLang="en-US" sz="1100" dirty="0" smtClean="0"/>
              <a:t> 고려한 설계를 처음부터 직접 해보며 기획 </a:t>
            </a:r>
            <a:r>
              <a:rPr lang="en-US" altLang="ko-KR" sz="1100" dirty="0" smtClean="0"/>
              <a:t>+ </a:t>
            </a:r>
            <a:r>
              <a:rPr lang="ko-KR" altLang="en-US" sz="1100" dirty="0" smtClean="0"/>
              <a:t>개발 </a:t>
            </a:r>
            <a:r>
              <a:rPr lang="en-US" altLang="ko-KR" sz="1100" dirty="0" smtClean="0"/>
              <a:t>+ </a:t>
            </a:r>
            <a:r>
              <a:rPr lang="ko-KR" altLang="en-US" sz="1100" dirty="0" smtClean="0"/>
              <a:t>문서화까지 전 과정을 경험할 수 있었습니다</a:t>
            </a:r>
            <a:r>
              <a:rPr lang="en-US" altLang="ko-KR" sz="1100" dirty="0" smtClean="0"/>
              <a:t>.</a:t>
            </a:r>
          </a:p>
          <a:p>
            <a:pPr fontAlgn="base"/>
            <a:endParaRPr lang="en-US" altLang="ko-KR" sz="1100" dirty="0" smtClean="0"/>
          </a:p>
          <a:p>
            <a:r>
              <a:rPr lang="ko-KR" altLang="en-US" sz="1100" dirty="0" smtClean="0"/>
              <a:t>아쉬운 점 초기 설계 부족으로 인한 구조 변경 </a:t>
            </a:r>
            <a:r>
              <a:rPr lang="ko-KR" altLang="en-US" sz="1100" dirty="0" err="1" smtClean="0"/>
              <a:t>마이페이지</a:t>
            </a:r>
            <a:r>
              <a:rPr lang="ko-KR" altLang="en-US" sz="1100" dirty="0" smtClean="0"/>
              <a:t> 기능이 점점 확장되면서 초기에 정했던 </a:t>
            </a:r>
            <a:r>
              <a:rPr lang="en-US" altLang="ko-KR" sz="1100" dirty="0" smtClean="0"/>
              <a:t>DAO </a:t>
            </a:r>
            <a:r>
              <a:rPr lang="ko-KR" altLang="en-US" sz="1100" dirty="0" smtClean="0"/>
              <a:t>구조와 </a:t>
            </a:r>
            <a:r>
              <a:rPr lang="en-US" altLang="ko-KR" sz="1100" dirty="0" smtClean="0"/>
              <a:t>DB </a:t>
            </a:r>
            <a:r>
              <a:rPr lang="ko-KR" altLang="en-US" sz="1100" dirty="0" smtClean="0"/>
              <a:t>설계가 한계에 부딪혔다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예를 들어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모임과 신청자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평가 기능을 나누는 기준이 명확하지 않아 </a:t>
            </a:r>
            <a:r>
              <a:rPr lang="en-US" altLang="ko-KR" sz="1100" dirty="0" smtClean="0"/>
              <a:t>DAO </a:t>
            </a:r>
            <a:r>
              <a:rPr lang="ko-KR" altLang="en-US" sz="1100" dirty="0" smtClean="0"/>
              <a:t>클래스 내에 기능이 과도하게 몰리게 되었고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이를 리팩토링하는 데 시간이 소요되었다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다음 </a:t>
            </a:r>
            <a:r>
              <a:rPr lang="ko-KR" altLang="en-US" sz="1100" dirty="0" smtClean="0"/>
              <a:t>프로젝트에서는 기능 흐름도 및 </a:t>
            </a:r>
            <a:r>
              <a:rPr lang="en-US" altLang="ko-KR" sz="1100" dirty="0" smtClean="0"/>
              <a:t>ERD</a:t>
            </a:r>
            <a:r>
              <a:rPr lang="ko-KR" altLang="en-US" sz="1100" dirty="0" smtClean="0"/>
              <a:t>를 먼저 정교하게 설계하고 시작해야겠다는 깨달음을 얻었다</a:t>
            </a:r>
            <a:r>
              <a:rPr lang="en-US" altLang="ko-KR" sz="1100" dirty="0" smtClean="0"/>
              <a:t>. JSP/</a:t>
            </a:r>
            <a:r>
              <a:rPr lang="en-US" altLang="ko-KR" sz="1100" dirty="0" err="1" smtClean="0"/>
              <a:t>Servlet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기반의 한계 체감 단순한 페이지라면 괜찮지만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모달을</a:t>
            </a:r>
            <a:r>
              <a:rPr lang="ko-KR" altLang="en-US" sz="1100" dirty="0" smtClean="0"/>
              <a:t> 통한 동적 </a:t>
            </a:r>
            <a:r>
              <a:rPr lang="ko-KR" altLang="en-US" sz="1100" dirty="0" err="1" smtClean="0"/>
              <a:t>인터랙션</a:t>
            </a:r>
            <a:r>
              <a:rPr lang="ko-KR" altLang="en-US" sz="1100" dirty="0" smtClean="0"/>
              <a:t> 처리</a:t>
            </a:r>
            <a:r>
              <a:rPr lang="en-US" altLang="ko-KR" sz="1100" dirty="0" smtClean="0"/>
              <a:t>, AJAX</a:t>
            </a:r>
            <a:r>
              <a:rPr lang="ko-KR" altLang="en-US" sz="1100" dirty="0" smtClean="0"/>
              <a:t>를 활용한 </a:t>
            </a:r>
            <a:r>
              <a:rPr lang="ko-KR" altLang="en-US" sz="1100" dirty="0" err="1" smtClean="0"/>
              <a:t>비동기</a:t>
            </a:r>
            <a:r>
              <a:rPr lang="ko-KR" altLang="en-US" sz="1100" dirty="0" smtClean="0"/>
              <a:t> 요청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프로필 이미지 업로드 후 실시간 반영 등에서 </a:t>
            </a:r>
            <a:r>
              <a:rPr lang="en-US" altLang="ko-KR" sz="1100" dirty="0" smtClean="0"/>
              <a:t>JSP/</a:t>
            </a:r>
            <a:r>
              <a:rPr lang="en-US" altLang="ko-KR" sz="1100" dirty="0" err="1" smtClean="0"/>
              <a:t>Servlet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방식이 한계로 느껴졌다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향후에는 </a:t>
            </a:r>
            <a:r>
              <a:rPr lang="ko-KR" altLang="en-US" sz="1100" dirty="0" smtClean="0"/>
              <a:t>인증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인가 처리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보안 관련 요소도 함께 설계하고 개발할 필요성을 느꼈다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나의 성장 포인트 </a:t>
            </a:r>
            <a:r>
              <a:rPr lang="en-US" altLang="ko-KR" sz="1100" dirty="0" smtClean="0"/>
              <a:t>MVC </a:t>
            </a:r>
            <a:r>
              <a:rPr lang="ko-KR" altLang="en-US" sz="1100" dirty="0" smtClean="0"/>
              <a:t>아키텍처에 대한 이해 </a:t>
            </a:r>
            <a:r>
              <a:rPr lang="en-US" altLang="ko-KR" sz="1100" dirty="0" smtClean="0"/>
              <a:t>JSP/</a:t>
            </a:r>
            <a:r>
              <a:rPr lang="en-US" altLang="ko-KR" sz="1100" dirty="0" err="1" smtClean="0"/>
              <a:t>Servlet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기반 </a:t>
            </a:r>
            <a:r>
              <a:rPr lang="en-US" altLang="ko-KR" sz="1100" dirty="0" smtClean="0"/>
              <a:t>MVC </a:t>
            </a:r>
            <a:r>
              <a:rPr lang="ko-KR" altLang="en-US" sz="1100" dirty="0" smtClean="0"/>
              <a:t>구조에서 </a:t>
            </a:r>
            <a:r>
              <a:rPr lang="en-US" altLang="ko-KR" sz="1100" dirty="0" smtClean="0"/>
              <a:t>Controller </a:t>
            </a:r>
            <a:r>
              <a:rPr lang="ko-KR" altLang="en-US" sz="1100" dirty="0" smtClean="0"/>
              <a:t>역할</a:t>
            </a:r>
            <a:r>
              <a:rPr lang="en-US" altLang="ko-KR" sz="1100" dirty="0" smtClean="0"/>
              <a:t>, DAO-DTO </a:t>
            </a:r>
            <a:r>
              <a:rPr lang="ko-KR" altLang="en-US" sz="1100" dirty="0" smtClean="0"/>
              <a:t>흐름</a:t>
            </a:r>
            <a:r>
              <a:rPr lang="en-US" altLang="ko-KR" sz="1100" dirty="0" smtClean="0"/>
              <a:t>, JSP </a:t>
            </a:r>
            <a:r>
              <a:rPr lang="ko-KR" altLang="en-US" sz="1100" dirty="0" err="1" smtClean="0"/>
              <a:t>렌더링의</a:t>
            </a:r>
            <a:r>
              <a:rPr lang="ko-KR" altLang="en-US" sz="1100" dirty="0" smtClean="0"/>
              <a:t> 전 과정을 체험하면서 아키텍처의 중요성을 실제로 체득할 수 있었습니다</a:t>
            </a:r>
            <a:r>
              <a:rPr lang="en-US" altLang="ko-KR" sz="1100" dirty="0" smtClean="0"/>
              <a:t>. </a:t>
            </a:r>
            <a:r>
              <a:rPr lang="ko-KR" altLang="en-US" sz="1100" dirty="0" err="1" smtClean="0"/>
              <a:t>프론트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백 협업 구조 경험 </a:t>
            </a:r>
            <a:r>
              <a:rPr lang="ko-KR" altLang="en-US" sz="1100" dirty="0" err="1" smtClean="0"/>
              <a:t>프론트에서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form </a:t>
            </a:r>
            <a:r>
              <a:rPr lang="ko-KR" altLang="en-US" sz="1100" dirty="0" smtClean="0"/>
              <a:t>데이터를 넘기고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서버에서 </a:t>
            </a:r>
            <a:r>
              <a:rPr lang="ko-KR" altLang="en-US" sz="1100" dirty="0" err="1" smtClean="0"/>
              <a:t>파라미터를</a:t>
            </a:r>
            <a:r>
              <a:rPr lang="ko-KR" altLang="en-US" sz="1100" dirty="0" smtClean="0"/>
              <a:t> 받고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다시 </a:t>
            </a:r>
            <a:r>
              <a:rPr lang="en-US" altLang="ko-KR" sz="1100" dirty="0" smtClean="0"/>
              <a:t>DB</a:t>
            </a:r>
            <a:r>
              <a:rPr lang="ko-KR" altLang="en-US" sz="1100" dirty="0" smtClean="0"/>
              <a:t>를 거쳐 </a:t>
            </a:r>
            <a:r>
              <a:rPr lang="en-US" altLang="ko-KR" sz="1100" dirty="0" smtClean="0"/>
              <a:t>JSP</a:t>
            </a:r>
            <a:r>
              <a:rPr lang="ko-KR" altLang="en-US" sz="1100" dirty="0" smtClean="0"/>
              <a:t>로 응답을 반환하는 전체 흐름을 설계하고 직접 구현해볼 수 있었다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6146" name="Picture 2" descr="C:\Users\user\Desktop\ima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624" y="2348880"/>
            <a:ext cx="3564051" cy="259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635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A7BFCAA-2880-846B-9D56-B312B898E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4D00394-2920-02EA-DC50-451EF0E24D95}"/>
              </a:ext>
            </a:extLst>
          </p:cNvPr>
          <p:cNvSpPr/>
          <p:nvPr/>
        </p:nvSpPr>
        <p:spPr>
          <a:xfrm>
            <a:off x="0" y="440668"/>
            <a:ext cx="9144000" cy="5976664"/>
          </a:xfrm>
          <a:prstGeom prst="rect">
            <a:avLst/>
          </a:prstGeom>
          <a:solidFill>
            <a:srgbClr val="F9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 descr="C:\class\code\Server\Lighting\src\main\webapp\images\logo_가로.png">
            <a:extLst>
              <a:ext uri="{FF2B5EF4-FFF2-40B4-BE49-F238E27FC236}">
                <a16:creationId xmlns:a16="http://schemas.microsoft.com/office/drawing/2014/main" xmlns="" id="{8F3B637A-3ED4-2AE9-7ADE-4388DCC20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48680"/>
            <a:ext cx="1656184" cy="454060"/>
          </a:xfrm>
          <a:prstGeom prst="rect">
            <a:avLst/>
          </a:prstGeom>
          <a:noFill/>
        </p:spPr>
      </p:pic>
      <p:sp>
        <p:nvSpPr>
          <p:cNvPr id="8" name="모서리가 둥근 직사각형 40">
            <a:extLst>
              <a:ext uri="{FF2B5EF4-FFF2-40B4-BE49-F238E27FC236}">
                <a16:creationId xmlns:a16="http://schemas.microsoft.com/office/drawing/2014/main" xmlns="" id="{4FAAFF45-626A-1139-DB14-357812C001D6}"/>
              </a:ext>
            </a:extLst>
          </p:cNvPr>
          <p:cNvSpPr/>
          <p:nvPr/>
        </p:nvSpPr>
        <p:spPr>
          <a:xfrm>
            <a:off x="445501" y="1484784"/>
            <a:ext cx="3694451" cy="4752528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1E6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319309E-A595-D909-619F-77E00A4B29C3}"/>
              </a:ext>
            </a:extLst>
          </p:cNvPr>
          <p:cNvSpPr txBox="1"/>
          <p:nvPr/>
        </p:nvSpPr>
        <p:spPr>
          <a:xfrm>
            <a:off x="179512" y="1124744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오늘 어때</a:t>
            </a:r>
            <a:r>
              <a:rPr lang="en-US" altLang="ko-KR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? </a:t>
            </a:r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모임 플랫폼 제작 후기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F2252EB-D0CE-6AA2-FE4B-37A37CF9BB67}"/>
              </a:ext>
            </a:extLst>
          </p:cNvPr>
          <p:cNvSpPr txBox="1"/>
          <p:nvPr/>
        </p:nvSpPr>
        <p:spPr>
          <a:xfrm>
            <a:off x="4283968" y="1568981"/>
            <a:ext cx="47525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김예진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조원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코딩에 대한 이해가 전혀 없던 나는 처음에 서버가 무엇인지도 몰랐기에 정말 어려움을 겪었다</a:t>
            </a:r>
            <a:r>
              <a:rPr lang="en-US" altLang="ko-KR" sz="1100" dirty="0" smtClean="0"/>
              <a:t>. </a:t>
            </a:r>
            <a:r>
              <a:rPr lang="ko-KR" altLang="en-US" sz="1100" dirty="0" err="1" smtClean="0"/>
              <a:t>백엔드와의</a:t>
            </a:r>
            <a:r>
              <a:rPr lang="ko-KR" altLang="en-US" sz="1100" dirty="0" smtClean="0"/>
              <a:t> 서버 연결 과정에서 정말 고생했는데</a:t>
            </a:r>
            <a:r>
              <a:rPr lang="en-US" altLang="ko-KR" sz="1100" dirty="0" smtClean="0"/>
              <a:t>, API </a:t>
            </a:r>
            <a:r>
              <a:rPr lang="ko-KR" altLang="en-US" sz="1100" dirty="0" smtClean="0"/>
              <a:t>연동도 쉽지 않았고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데이터베이스와의 연결에서 예상치 못한 오류들이 많이 발생했다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특히 </a:t>
            </a:r>
            <a:r>
              <a:rPr lang="ko-KR" altLang="en-US" sz="1100" dirty="0" err="1" smtClean="0"/>
              <a:t>구글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SMTP API</a:t>
            </a:r>
            <a:r>
              <a:rPr lang="ko-KR" altLang="en-US" sz="1100" dirty="0" smtClean="0"/>
              <a:t>를 연동하는 과정에서 문제가 생겨서 많은 시간을 소비했다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처음엔 이런 오류들이 왜 발생하는지 전혀 알지 못해 답답하고 막막했지만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그 과정에서 차근차근 문제를 해결해 나가면서 하나하나 배우는 재미를 느꼈다</a:t>
            </a:r>
            <a:r>
              <a:rPr lang="en-US" altLang="ko-KR" sz="1100" dirty="0" smtClean="0"/>
              <a:t>. CSS </a:t>
            </a:r>
            <a:r>
              <a:rPr lang="ko-KR" altLang="en-US" sz="1100" dirty="0" smtClean="0"/>
              <a:t>작업도 처음에는 매우 어려웠다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요소를 </a:t>
            </a:r>
            <a:r>
              <a:rPr lang="ko-KR" altLang="en-US" sz="1100" dirty="0" smtClean="0"/>
              <a:t>원하는 위치에 정확히 배치하는 게 생각처럼 되지 않아 정말 힘들었고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구글에서</a:t>
            </a:r>
            <a:r>
              <a:rPr lang="ko-KR" altLang="en-US" sz="1100" dirty="0" smtClean="0"/>
              <a:t> 해결책을 찾으려 노력하기도 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하지만 </a:t>
            </a:r>
            <a:r>
              <a:rPr lang="en-US" altLang="ko-KR" sz="1100" dirty="0" smtClean="0"/>
              <a:t>CSS</a:t>
            </a:r>
            <a:r>
              <a:rPr lang="ko-KR" altLang="en-US" sz="1100" dirty="0" smtClean="0"/>
              <a:t>는 코드 수정 후 바로 결과가 화면에 반영되기 때문에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내가 원하는 대로 배치가 됐을 때 성취감을 느낄 수 있어 </a:t>
            </a:r>
            <a:r>
              <a:rPr lang="ko-KR" altLang="en-US" sz="1100" dirty="0" err="1" smtClean="0"/>
              <a:t>재밌었다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비록 원하는 대로 되지 않았을 때 좌절도 많았지만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한 번에 바로 결과를 확인할 수 있어 점차 재미를 느끼기 시작했다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매번 </a:t>
            </a:r>
            <a:r>
              <a:rPr lang="ko-KR" altLang="en-US" sz="1100" dirty="0" smtClean="0"/>
              <a:t>수정하고 결과를 확인하는 과정에서 조금씩 나아지는 느낌을 받으며 성취감을 맛볼 수 있었다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물론 이 과정에서 제일 힘든 부분은 </a:t>
            </a:r>
            <a:r>
              <a:rPr lang="ko-KR" altLang="en-US" sz="1100" dirty="0" err="1" smtClean="0"/>
              <a:t>백엔드와</a:t>
            </a:r>
            <a:r>
              <a:rPr lang="ko-KR" altLang="en-US" sz="1100" dirty="0" smtClean="0"/>
              <a:t> 서버 연결이었지만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프론트엔드</a:t>
            </a:r>
            <a:r>
              <a:rPr lang="ko-KR" altLang="en-US" sz="1100" dirty="0" smtClean="0"/>
              <a:t> 작업도 어렵긴 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배치와 디자인이 간단해 보일지라도 작은 차이가 큰 영향을 미친다는 걸 깨달았고</a:t>
            </a:r>
            <a:r>
              <a:rPr lang="en-US" altLang="ko-KR" sz="1100" dirty="0" smtClean="0"/>
              <a:t>, HTML</a:t>
            </a:r>
            <a:r>
              <a:rPr lang="ko-KR" altLang="en-US" sz="1100" dirty="0" smtClean="0"/>
              <a:t>과 </a:t>
            </a:r>
            <a:r>
              <a:rPr lang="en-US" altLang="ko-KR" sz="1100" dirty="0" smtClean="0"/>
              <a:t>CSS</a:t>
            </a:r>
            <a:r>
              <a:rPr lang="ko-KR" altLang="en-US" sz="1100" dirty="0" smtClean="0"/>
              <a:t>의 중요성을 다시 한 번 느꼈다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하지만 </a:t>
            </a:r>
            <a:r>
              <a:rPr lang="ko-KR" altLang="en-US" sz="1100" dirty="0" smtClean="0"/>
              <a:t>힘들었던 만큼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그 과정에서 많은 것을 배운 것 같다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내가 처음에는 전혀 몰랐던 부분들을 하나하나 해결해가며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점차 코딩에 대한 이해도가 높아졌고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문제 해결 능력도 </a:t>
            </a:r>
            <a:r>
              <a:rPr lang="ko-KR" altLang="en-US" sz="1100" dirty="0" smtClean="0"/>
              <a:t>향상됐다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</p:txBody>
      </p:sp>
      <p:pic>
        <p:nvPicPr>
          <p:cNvPr id="4098" name="Picture 2" descr="C:\Users\user\Desktop\48eab0c8499498b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460" y="2003294"/>
            <a:ext cx="3590867" cy="38454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635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A7BFCAA-2880-846B-9D56-B312B898E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4D00394-2920-02EA-DC50-451EF0E24D95}"/>
              </a:ext>
            </a:extLst>
          </p:cNvPr>
          <p:cNvSpPr/>
          <p:nvPr/>
        </p:nvSpPr>
        <p:spPr>
          <a:xfrm>
            <a:off x="0" y="440668"/>
            <a:ext cx="9144000" cy="5976664"/>
          </a:xfrm>
          <a:prstGeom prst="rect">
            <a:avLst/>
          </a:prstGeom>
          <a:solidFill>
            <a:srgbClr val="F9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 descr="C:\class\code\Server\Lighting\src\main\webapp\images\logo_가로.png">
            <a:extLst>
              <a:ext uri="{FF2B5EF4-FFF2-40B4-BE49-F238E27FC236}">
                <a16:creationId xmlns:a16="http://schemas.microsoft.com/office/drawing/2014/main" xmlns="" id="{8F3B637A-3ED4-2AE9-7ADE-4388DCC20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48680"/>
            <a:ext cx="1656184" cy="454060"/>
          </a:xfrm>
          <a:prstGeom prst="rect">
            <a:avLst/>
          </a:prstGeom>
          <a:noFill/>
        </p:spPr>
      </p:pic>
      <p:sp>
        <p:nvSpPr>
          <p:cNvPr id="8" name="모서리가 둥근 직사각형 40">
            <a:extLst>
              <a:ext uri="{FF2B5EF4-FFF2-40B4-BE49-F238E27FC236}">
                <a16:creationId xmlns:a16="http://schemas.microsoft.com/office/drawing/2014/main" xmlns="" id="{4FAAFF45-626A-1139-DB14-357812C001D6}"/>
              </a:ext>
            </a:extLst>
          </p:cNvPr>
          <p:cNvSpPr/>
          <p:nvPr/>
        </p:nvSpPr>
        <p:spPr>
          <a:xfrm>
            <a:off x="445501" y="1484784"/>
            <a:ext cx="3694451" cy="4752528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1E6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319309E-A595-D909-619F-77E00A4B29C3}"/>
              </a:ext>
            </a:extLst>
          </p:cNvPr>
          <p:cNvSpPr txBox="1"/>
          <p:nvPr/>
        </p:nvSpPr>
        <p:spPr>
          <a:xfrm>
            <a:off x="179512" y="1124744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오늘 어때</a:t>
            </a:r>
            <a:r>
              <a:rPr lang="en-US" altLang="ko-KR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? </a:t>
            </a:r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모임 플랫폼 제작 후기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F2252EB-D0CE-6AA2-FE4B-37A37CF9BB67}"/>
              </a:ext>
            </a:extLst>
          </p:cNvPr>
          <p:cNvSpPr txBox="1"/>
          <p:nvPr/>
        </p:nvSpPr>
        <p:spPr>
          <a:xfrm>
            <a:off x="4283968" y="1568981"/>
            <a:ext cx="47525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박세</a:t>
            </a:r>
            <a:r>
              <a:rPr lang="ko-KR" altLang="en-US" sz="1100" dirty="0" smtClean="0"/>
              <a:t>원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조원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3</a:t>
            </a:r>
            <a:r>
              <a:rPr lang="ko-KR" altLang="en-US" sz="1100" dirty="0" smtClean="0"/>
              <a:t>주간 진행된 이번 </a:t>
            </a:r>
            <a:r>
              <a:rPr lang="ko-KR" altLang="en-US" sz="1100" dirty="0" err="1" smtClean="0"/>
              <a:t>웹페이지</a:t>
            </a:r>
            <a:r>
              <a:rPr lang="ko-KR" altLang="en-US" sz="1100" dirty="0" smtClean="0"/>
              <a:t> 제작 프로젝트는 단순한 기능 구현을 넘어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기술 간의 연결고리를 고민하고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팀원 간의 협업을 조율하며 전체 프로젝트를 전략적으로 이끌어가는 경험이었습니다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저는 이번 프로젝트에서 팀장을 맡아 전체 일정 관리와 역할 분담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기술 검토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프론트엔드</a:t>
            </a:r>
            <a:r>
              <a:rPr lang="ko-KR" altLang="en-US" sz="1100" dirty="0" smtClean="0"/>
              <a:t> 구현까지 여러 역할을 병행하였습니다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이전에 </a:t>
            </a:r>
            <a:r>
              <a:rPr lang="ko-KR" altLang="en-US" sz="1100" dirty="0" err="1" smtClean="0"/>
              <a:t>웹디자이너로</a:t>
            </a:r>
            <a:r>
              <a:rPr lang="ko-KR" altLang="en-US" sz="1100" dirty="0" smtClean="0"/>
              <a:t> 활동한 경험 덕분에 </a:t>
            </a:r>
            <a:r>
              <a:rPr lang="en-US" altLang="ko-KR" sz="1100" dirty="0" smtClean="0"/>
              <a:t>HTML, CSS, JavaScript</a:t>
            </a:r>
            <a:r>
              <a:rPr lang="ko-KR" altLang="en-US" sz="1100" dirty="0" smtClean="0"/>
              <a:t>를 활용한 </a:t>
            </a:r>
            <a:r>
              <a:rPr lang="ko-KR" altLang="en-US" sz="1100" dirty="0" err="1" smtClean="0"/>
              <a:t>프론트엔드</a:t>
            </a:r>
            <a:r>
              <a:rPr lang="ko-KR" altLang="en-US" sz="1100" dirty="0" smtClean="0"/>
              <a:t> 파트는 익숙하고 빠르게 진행할 수 있었으며</a:t>
            </a:r>
            <a:r>
              <a:rPr lang="en-US" altLang="ko-KR" sz="1100" dirty="0" smtClean="0"/>
              <a:t>, UI/UX </a:t>
            </a:r>
            <a:r>
              <a:rPr lang="ko-KR" altLang="en-US" sz="1100" dirty="0" smtClean="0"/>
              <a:t>구성에도 확신을 가지고 </a:t>
            </a:r>
            <a:r>
              <a:rPr lang="ko-KR" altLang="en-US" sz="1100" dirty="0" err="1" smtClean="0"/>
              <a:t>디렉션을</a:t>
            </a:r>
            <a:r>
              <a:rPr lang="ko-KR" altLang="en-US" sz="1100" dirty="0" smtClean="0"/>
              <a:t> 제시할 수 있었습니다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하지만 프로젝트 후반부에 구현했던 이미지 갤러리 기능은 저에게 가장 높은 기술적 장벽이자 성장의 기회였습니다</a:t>
            </a:r>
            <a:r>
              <a:rPr lang="en-US" altLang="ko-KR" sz="1100" dirty="0" smtClean="0"/>
              <a:t>. </a:t>
            </a:r>
            <a:r>
              <a:rPr lang="ko-KR" altLang="en-US" sz="1100" dirty="0" err="1" smtClean="0"/>
              <a:t>프론트에서는</a:t>
            </a:r>
            <a:r>
              <a:rPr lang="ko-KR" altLang="en-US" sz="1100" dirty="0" smtClean="0"/>
              <a:t> 이미지 업로드 기능을 구현하고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미리보기와</a:t>
            </a:r>
            <a:r>
              <a:rPr lang="ko-KR" altLang="en-US" sz="1100" dirty="0" smtClean="0"/>
              <a:t> 삭제 버튼을 추가하는 작업은 어렵지 않았지만</a:t>
            </a:r>
            <a:r>
              <a:rPr lang="en-US" altLang="ko-KR" sz="1100" dirty="0" smtClean="0"/>
              <a:t>, Oracle DB</a:t>
            </a:r>
            <a:r>
              <a:rPr lang="ko-KR" altLang="en-US" sz="1100" dirty="0" smtClean="0"/>
              <a:t>에 이미지를 저장</a:t>
            </a:r>
            <a:r>
              <a:rPr lang="en-US" altLang="ko-KR" sz="1100" dirty="0" smtClean="0"/>
              <a:t>(BLOB)</a:t>
            </a:r>
            <a:r>
              <a:rPr lang="ko-KR" altLang="en-US" sz="1100" dirty="0" smtClean="0"/>
              <a:t>하고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다시 불러오고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삭제까지 연결하는 </a:t>
            </a:r>
            <a:r>
              <a:rPr lang="ko-KR" altLang="en-US" sz="1100" dirty="0" err="1" smtClean="0"/>
              <a:t>로직을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Java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JSP</a:t>
            </a:r>
            <a:r>
              <a:rPr lang="ko-KR" altLang="en-US" sz="1100" dirty="0" smtClean="0"/>
              <a:t>로 구현하는 과정은 처음 마주한 복잡함이었습니다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이미지 파일을 </a:t>
            </a:r>
            <a:r>
              <a:rPr lang="en-US" altLang="ko-KR" sz="1100" dirty="0" smtClean="0"/>
              <a:t>multipart/form-data</a:t>
            </a:r>
            <a:r>
              <a:rPr lang="ko-KR" altLang="en-US" sz="1100" dirty="0" smtClean="0"/>
              <a:t>로 받아 처리하는 과정에서의 </a:t>
            </a:r>
            <a:r>
              <a:rPr lang="ko-KR" altLang="en-US" sz="1100" dirty="0" err="1" smtClean="0"/>
              <a:t>스트림</a:t>
            </a:r>
            <a:r>
              <a:rPr lang="ko-KR" altLang="en-US" sz="1100" dirty="0" smtClean="0"/>
              <a:t> 처리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PreparedStatement</a:t>
            </a:r>
            <a:r>
              <a:rPr lang="ko-KR" altLang="en-US" sz="1100" dirty="0" smtClean="0"/>
              <a:t>를 통해 </a:t>
            </a:r>
            <a:r>
              <a:rPr lang="en-US" altLang="ko-KR" sz="1100" dirty="0" smtClean="0"/>
              <a:t>BLOB </a:t>
            </a:r>
            <a:r>
              <a:rPr lang="ko-KR" altLang="en-US" sz="1100" dirty="0" smtClean="0"/>
              <a:t>데이터를 </a:t>
            </a:r>
            <a:r>
              <a:rPr lang="en-US" altLang="ko-KR" sz="1100" dirty="0" smtClean="0"/>
              <a:t>Oracle</a:t>
            </a:r>
            <a:r>
              <a:rPr lang="ko-KR" altLang="en-US" sz="1100" dirty="0" smtClean="0"/>
              <a:t>에 저장하는 방식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저장된 </a:t>
            </a:r>
            <a:r>
              <a:rPr lang="ko-KR" altLang="en-US" sz="1100" dirty="0" smtClean="0"/>
              <a:t>이미지 데이터를 다시 </a:t>
            </a:r>
            <a:r>
              <a:rPr lang="ko-KR" altLang="en-US" sz="1100" dirty="0" err="1" smtClean="0"/>
              <a:t>웹페이지에</a:t>
            </a:r>
            <a:r>
              <a:rPr lang="ko-KR" altLang="en-US" sz="1100" dirty="0" smtClean="0"/>
              <a:t> 띄우기 위한 </a:t>
            </a:r>
            <a:r>
              <a:rPr lang="en-US" altLang="ko-KR" sz="1100" dirty="0" err="1" smtClean="0"/>
              <a:t>Servlet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또는 </a:t>
            </a:r>
            <a:r>
              <a:rPr lang="en-US" altLang="ko-KR" sz="1100" dirty="0" smtClean="0"/>
              <a:t>JSP </a:t>
            </a:r>
            <a:r>
              <a:rPr lang="ko-KR" altLang="en-US" sz="1100" dirty="0" smtClean="0"/>
              <a:t>처리 흐름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그리고 </a:t>
            </a:r>
            <a:r>
              <a:rPr lang="ko-KR" altLang="en-US" sz="1100" dirty="0" smtClean="0"/>
              <a:t>삭제 시 </a:t>
            </a:r>
            <a:r>
              <a:rPr lang="en-US" altLang="ko-KR" sz="1100" dirty="0" smtClean="0"/>
              <a:t>DB</a:t>
            </a:r>
            <a:r>
              <a:rPr lang="ko-KR" altLang="en-US" sz="1100" dirty="0" smtClean="0"/>
              <a:t>뿐만 아니라 실제 파일 시스템과 연동될 가능성까지 고려한 구조 설계 등</a:t>
            </a:r>
            <a:r>
              <a:rPr lang="en-US" altLang="ko-KR" sz="1100" dirty="0" smtClean="0"/>
              <a:t>...</a:t>
            </a:r>
            <a:r>
              <a:rPr lang="ko-KR" altLang="en-US" sz="1100" dirty="0" smtClean="0"/>
              <a:t>이 가장 어려웠던 부분이였습니다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037" y="1725156"/>
            <a:ext cx="3154933" cy="4315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5563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423714"/>
            <a:ext cx="9144000" cy="5976664"/>
          </a:xfrm>
          <a:prstGeom prst="rect">
            <a:avLst/>
          </a:prstGeom>
          <a:solidFill>
            <a:srgbClr val="1E6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51920" y="2276872"/>
            <a:ext cx="529208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00"/>
              </a:spcBef>
            </a:pP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다양한 번개 모임을 즉석으로 모집하고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참여할 수 있는 플랫폼으로</a:t>
            </a:r>
            <a:endParaRPr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  <a:p>
            <a:pPr algn="ctr">
              <a:spcBef>
                <a:spcPts val="200"/>
              </a:spcBef>
            </a:pP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번개모임을 즐겨 찾는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20~40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대 직장인 및 대학생들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을 대상으로</a:t>
            </a:r>
            <a:endParaRPr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  <a:p>
            <a:pPr algn="ctr">
              <a:spcBef>
                <a:spcPts val="200"/>
              </a:spcBef>
            </a:pP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회원가입을 진행한 회원의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위치와 날씨를 기반으로 취미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목적 등을</a:t>
            </a:r>
            <a:endParaRPr lang="en-US" altLang="ko-KR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  <a:p>
            <a:pPr algn="ctr">
              <a:spcBef>
                <a:spcPts val="200"/>
              </a:spcBef>
            </a:pP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충족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 시킬 수 있는 서비스를 기획하였습니다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.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 </a:t>
            </a:r>
          </a:p>
        </p:txBody>
      </p:sp>
      <p:pic>
        <p:nvPicPr>
          <p:cNvPr id="10" name="Picture 3" descr="C:\Users\user\Desktop\로고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2977381" cy="2232248"/>
          </a:xfrm>
          <a:prstGeom prst="rect">
            <a:avLst/>
          </a:prstGeom>
          <a:noFill/>
        </p:spPr>
      </p:pic>
      <p:cxnSp>
        <p:nvCxnSpPr>
          <p:cNvPr id="13" name="직선 연결선 12"/>
          <p:cNvCxnSpPr/>
          <p:nvPr/>
        </p:nvCxnSpPr>
        <p:spPr>
          <a:xfrm>
            <a:off x="3851920" y="1052736"/>
            <a:ext cx="0" cy="4752528"/>
          </a:xfrm>
          <a:prstGeom prst="line">
            <a:avLst/>
          </a:prstGeom>
          <a:ln>
            <a:solidFill>
              <a:srgbClr val="F9F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32448" y="1916832"/>
            <a:ext cx="144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대상 및 기획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51920" y="4154016"/>
            <a:ext cx="5292080" cy="697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00"/>
              </a:spcBef>
            </a:pP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JSP Model 2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기반으로 웹 서버를 구축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하고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이를 기반으로</a:t>
            </a:r>
            <a:endParaRPr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  <a:p>
            <a:pPr algn="ctr">
              <a:spcBef>
                <a:spcPts val="200"/>
              </a:spcBef>
            </a:pP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동적 웹페이지 생성 및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클라이언트의 요청에 따라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서버 처리와 </a:t>
            </a:r>
            <a:endParaRPr lang="en-US" altLang="ko-KR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  <a:p>
            <a:pPr algn="ctr">
              <a:spcBef>
                <a:spcPts val="200"/>
              </a:spcBef>
            </a:pP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JDBC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연동으로 데이터 처리를 구현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하였습니다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2448" y="3793976"/>
            <a:ext cx="168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구축 및 구현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452791D-7271-5C8C-1427-2747E03D4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8125410-62D5-3D15-BA7F-317AC2EB3E21}"/>
              </a:ext>
            </a:extLst>
          </p:cNvPr>
          <p:cNvSpPr/>
          <p:nvPr/>
        </p:nvSpPr>
        <p:spPr>
          <a:xfrm>
            <a:off x="0" y="423714"/>
            <a:ext cx="9144000" cy="5976664"/>
          </a:xfrm>
          <a:prstGeom prst="rect">
            <a:avLst/>
          </a:prstGeom>
          <a:solidFill>
            <a:srgbClr val="1E62C8"/>
          </a:solidFill>
          <a:ln>
            <a:solidFill>
              <a:srgbClr val="1E6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7" name="Picture 3" descr="C:\Users\user\Desktop\로고.png">
            <a:extLst>
              <a:ext uri="{FF2B5EF4-FFF2-40B4-BE49-F238E27FC236}">
                <a16:creationId xmlns:a16="http://schemas.microsoft.com/office/drawing/2014/main" xmlns="" id="{21C30D02-ED90-FF5D-577F-4F9BF781F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795846"/>
            <a:ext cx="3024336" cy="2267452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203592A-A4C1-9BEF-BC9C-F3B7956D5C6B}"/>
              </a:ext>
            </a:extLst>
          </p:cNvPr>
          <p:cNvSpPr txBox="1"/>
          <p:nvPr/>
        </p:nvSpPr>
        <p:spPr>
          <a:xfrm>
            <a:off x="2646040" y="4172110"/>
            <a:ext cx="385192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Thank you</a:t>
            </a:r>
            <a:endParaRPr lang="ko-KR" altLang="en-US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294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23714"/>
            <a:ext cx="9144000" cy="5976664"/>
          </a:xfrm>
          <a:prstGeom prst="rect">
            <a:avLst/>
          </a:prstGeom>
          <a:solidFill>
            <a:srgbClr val="F9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84" name="Picture 12" descr="C:\class\code\Server\Lighting\src\main\webapp\images\logo_세로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rcRect l="26470" r="27095" b="38156"/>
          <a:stretch>
            <a:fillRect/>
          </a:stretch>
        </p:blipFill>
        <p:spPr bwMode="auto">
          <a:xfrm>
            <a:off x="4355976" y="1772816"/>
            <a:ext cx="4104456" cy="4176464"/>
          </a:xfrm>
          <a:prstGeom prst="rect">
            <a:avLst/>
          </a:prstGeom>
          <a:noFill/>
        </p:spPr>
      </p:pic>
      <p:pic>
        <p:nvPicPr>
          <p:cNvPr id="3074" name="Picture 2" descr="C:\class\code\Server\Lighting\src\main\webapp\images\logo_가로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0078" y="710281"/>
            <a:ext cx="2363844" cy="648071"/>
          </a:xfrm>
          <a:prstGeom prst="rect">
            <a:avLst/>
          </a:prstGeom>
          <a:noFill/>
        </p:spPr>
      </p:pic>
      <p:pic>
        <p:nvPicPr>
          <p:cNvPr id="3077" name="Picture 5" descr="C:\Users\user\Desktop\순서도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1484784"/>
            <a:ext cx="3600400" cy="466115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139952" y="1988840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오늘 어때</a:t>
            </a:r>
            <a:r>
              <a:rPr lang="en-US" altLang="ko-KR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? </a:t>
            </a:r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모임 플랫폼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3968" y="2366281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개발 기간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4139952" y="2296617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83968" y="2721045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사용 기술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83968" y="2682945"/>
            <a:ext cx="41764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3968" y="3425950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WAS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283968" y="3383087"/>
            <a:ext cx="41764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83968" y="3785990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OS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283968" y="3743127"/>
            <a:ext cx="41764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83968" y="4141267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설계 도구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283968" y="4098404"/>
            <a:ext cx="41764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83968" y="4501307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형상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283968" y="4458444"/>
            <a:ext cx="41764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83968" y="4861347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Tool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283968" y="4818484"/>
            <a:ext cx="41764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20072" y="2359099"/>
            <a:ext cx="3240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2025.03.17 ~ 2025.04.07 (5</a:t>
            </a:r>
            <a:r>
              <a:rPr lang="ko-KR" altLang="en-US" sz="11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인 팀 프로젝트</a:t>
            </a:r>
            <a:r>
              <a:rPr lang="en-US" altLang="ko-KR" sz="11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)</a:t>
            </a:r>
            <a:endParaRPr lang="ko-KR" altLang="en-US" sz="1100" dirty="0">
              <a:solidFill>
                <a:srgbClr val="05003D"/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0072" y="2715965"/>
            <a:ext cx="32403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ko-KR" sz="1100" dirty="0" err="1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Servlet</a:t>
            </a:r>
            <a:r>
              <a:rPr lang="en-US" altLang="ko-KR" sz="11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, JSP Model 2, JSTL, Oracle JDBC, Session</a:t>
            </a:r>
          </a:p>
          <a:p>
            <a:pPr>
              <a:spcBef>
                <a:spcPts val="200"/>
              </a:spcBef>
            </a:pPr>
            <a:r>
              <a:rPr lang="en-US" altLang="ko-KR" sz="11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HTML5, CSS3, JavaScript</a:t>
            </a:r>
          </a:p>
          <a:p>
            <a:pPr>
              <a:spcBef>
                <a:spcPts val="200"/>
              </a:spcBef>
            </a:pPr>
            <a:r>
              <a:rPr lang="en-US" altLang="ko-KR" sz="1100" dirty="0" err="1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Kakao</a:t>
            </a:r>
            <a:r>
              <a:rPr lang="en-US" altLang="ko-KR" sz="11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 Maps API, </a:t>
            </a:r>
            <a:r>
              <a:rPr lang="ko-KR" altLang="en-US" sz="11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공공 데이터 포털</a:t>
            </a:r>
            <a:r>
              <a:rPr lang="en-US" altLang="ko-KR" sz="11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 API </a:t>
            </a:r>
            <a:endParaRPr lang="ko-KR" altLang="en-US" sz="1100" dirty="0">
              <a:solidFill>
                <a:srgbClr val="05003D"/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20072" y="3437067"/>
            <a:ext cx="3240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Apache Tomcat 9.0</a:t>
            </a:r>
            <a:endParaRPr lang="ko-KR" altLang="en-US" sz="1100" dirty="0">
              <a:solidFill>
                <a:srgbClr val="05003D"/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20072" y="3782249"/>
            <a:ext cx="3240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Windows 10/11</a:t>
            </a:r>
            <a:endParaRPr lang="ko-KR" altLang="en-US" sz="1100" dirty="0">
              <a:solidFill>
                <a:srgbClr val="05003D"/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20072" y="4135939"/>
            <a:ext cx="3240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eXERD</a:t>
            </a:r>
            <a:r>
              <a:rPr lang="en-US" altLang="ko-KR" sz="11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, Draw.io  </a:t>
            </a:r>
            <a:endParaRPr lang="ko-KR" altLang="en-US" sz="1100" dirty="0">
              <a:solidFill>
                <a:srgbClr val="05003D"/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20072" y="4495979"/>
            <a:ext cx="3240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Git</a:t>
            </a:r>
            <a:r>
              <a:rPr lang="en-US" altLang="ko-KR" sz="11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, </a:t>
            </a:r>
            <a:r>
              <a:rPr lang="en-US" altLang="ko-KR" sz="1100" dirty="0" err="1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GitHub</a:t>
            </a:r>
            <a:endParaRPr lang="ko-KR" altLang="en-US" sz="1100" dirty="0">
              <a:solidFill>
                <a:srgbClr val="05003D"/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20072" y="4856019"/>
            <a:ext cx="3384376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ko-KR" sz="11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Eclipse, SQL Developer, </a:t>
            </a:r>
            <a:r>
              <a:rPr lang="en-US" altLang="ko-KR" sz="1100" dirty="0" err="1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DisCord</a:t>
            </a:r>
            <a:r>
              <a:rPr lang="en-US" altLang="ko-KR" sz="11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, Google Drive,</a:t>
            </a:r>
          </a:p>
          <a:p>
            <a:pPr>
              <a:spcBef>
                <a:spcPts val="200"/>
              </a:spcBef>
            </a:pPr>
            <a:r>
              <a:rPr lang="en-US" altLang="ko-KR" sz="1100" dirty="0" err="1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Visaul</a:t>
            </a:r>
            <a:r>
              <a:rPr lang="en-US" altLang="ko-KR" sz="11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 Studio, Adobe </a:t>
            </a:r>
            <a:r>
              <a:rPr lang="en-US" altLang="ko-KR" sz="1100" dirty="0" err="1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PhotoShop</a:t>
            </a:r>
            <a:r>
              <a:rPr lang="en-US" altLang="ko-KR" sz="11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, Adobe </a:t>
            </a:r>
            <a:r>
              <a:rPr lang="en-US" altLang="ko-KR" sz="1100" dirty="0" err="1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Illustator</a:t>
            </a:r>
            <a:endParaRPr lang="en-US" altLang="ko-KR" sz="1100" dirty="0">
              <a:solidFill>
                <a:srgbClr val="05003D"/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4139952" y="538456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6EBFD7F-EB18-E4AC-55F2-34639E3A7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B72FC31-8C72-2C45-7076-52171434FD0F}"/>
              </a:ext>
            </a:extLst>
          </p:cNvPr>
          <p:cNvSpPr/>
          <p:nvPr/>
        </p:nvSpPr>
        <p:spPr>
          <a:xfrm>
            <a:off x="0" y="440668"/>
            <a:ext cx="9144000" cy="5976664"/>
          </a:xfrm>
          <a:prstGeom prst="rect">
            <a:avLst/>
          </a:prstGeom>
          <a:solidFill>
            <a:srgbClr val="F9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 descr="C:\class\code\Server\Lighting\src\main\webapp\images\logo_가로.png">
            <a:extLst>
              <a:ext uri="{FF2B5EF4-FFF2-40B4-BE49-F238E27FC236}">
                <a16:creationId xmlns:a16="http://schemas.microsoft.com/office/drawing/2014/main" xmlns="" id="{18AC0B6E-ACE7-4C59-3164-3A69698B4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48680"/>
            <a:ext cx="1656184" cy="454060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B15EE8E-C0E3-85EB-CB15-022B5F316E78}"/>
              </a:ext>
            </a:extLst>
          </p:cNvPr>
          <p:cNvSpPr txBox="1"/>
          <p:nvPr/>
        </p:nvSpPr>
        <p:spPr>
          <a:xfrm>
            <a:off x="179512" y="1124744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오늘 어때</a:t>
            </a:r>
            <a:r>
              <a:rPr lang="en-US" altLang="ko-KR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? </a:t>
            </a:r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모임 조원 소개 및 파트</a:t>
            </a:r>
            <a:endParaRPr lang="en-US" altLang="ko-KR" sz="1400" b="1" dirty="0">
              <a:solidFill>
                <a:srgbClr val="05003D"/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</p:txBody>
      </p:sp>
      <p:grpSp>
        <p:nvGrpSpPr>
          <p:cNvPr id="4" name="그룹 49">
            <a:extLst>
              <a:ext uri="{FF2B5EF4-FFF2-40B4-BE49-F238E27FC236}">
                <a16:creationId xmlns:a16="http://schemas.microsoft.com/office/drawing/2014/main" xmlns="" id="{D33FABEC-2274-6A7D-9278-0ADD5BC892B9}"/>
              </a:ext>
            </a:extLst>
          </p:cNvPr>
          <p:cNvGrpSpPr/>
          <p:nvPr/>
        </p:nvGrpSpPr>
        <p:grpSpPr>
          <a:xfrm>
            <a:off x="-540568" y="1916832"/>
            <a:ext cx="3174425" cy="1821669"/>
            <a:chOff x="571471" y="3238847"/>
            <a:chExt cx="3000397" cy="1547475"/>
          </a:xfrm>
        </p:grpSpPr>
        <p:sp>
          <p:nvSpPr>
            <p:cNvPr id="6" name="부제목 2">
              <a:extLst>
                <a:ext uri="{FF2B5EF4-FFF2-40B4-BE49-F238E27FC236}">
                  <a16:creationId xmlns:a16="http://schemas.microsoft.com/office/drawing/2014/main" xmlns="" id="{6389558D-F047-7D6B-952F-D1C813C59D02}"/>
                </a:ext>
              </a:extLst>
            </p:cNvPr>
            <p:cNvSpPr txBox="1">
              <a:spLocks/>
            </p:cNvSpPr>
            <p:nvPr/>
          </p:nvSpPr>
          <p:spPr>
            <a:xfrm>
              <a:off x="1357290" y="3238847"/>
              <a:ext cx="1428760" cy="38100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400" dirty="0">
                  <a:solidFill>
                    <a:srgbClr val="05003D"/>
                  </a:solidFill>
                </a:rPr>
                <a:t>Leader.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5003D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부제목 2">
              <a:extLst>
                <a:ext uri="{FF2B5EF4-FFF2-40B4-BE49-F238E27FC236}">
                  <a16:creationId xmlns:a16="http://schemas.microsoft.com/office/drawing/2014/main" xmlns="" id="{A40F1501-ED4D-34FF-ADD2-9AC79071B46A}"/>
                </a:ext>
              </a:extLst>
            </p:cNvPr>
            <p:cNvSpPr txBox="1">
              <a:spLocks/>
            </p:cNvSpPr>
            <p:nvPr/>
          </p:nvSpPr>
          <p:spPr>
            <a:xfrm>
              <a:off x="2500296" y="3238847"/>
              <a:ext cx="1071570" cy="38100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5003D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이 승진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5003D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부제목 2">
              <a:extLst>
                <a:ext uri="{FF2B5EF4-FFF2-40B4-BE49-F238E27FC236}">
                  <a16:creationId xmlns:a16="http://schemas.microsoft.com/office/drawing/2014/main" xmlns="" id="{D1121D61-AF5B-8FC7-A000-C9D5B89F6463}"/>
                </a:ext>
              </a:extLst>
            </p:cNvPr>
            <p:cNvSpPr txBox="1">
              <a:spLocks/>
            </p:cNvSpPr>
            <p:nvPr/>
          </p:nvSpPr>
          <p:spPr>
            <a:xfrm>
              <a:off x="571471" y="3619850"/>
              <a:ext cx="3000397" cy="116647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lvl="0" algn="r">
                <a:spcBef>
                  <a:spcPct val="20000"/>
                </a:spcBef>
                <a:defRPr/>
              </a:pPr>
              <a:r>
                <a:rPr lang="ko-KR" altLang="en-US" sz="1000" b="1" dirty="0" smtClean="0"/>
                <a:t> </a:t>
              </a:r>
              <a:r>
                <a:rPr lang="en-US" altLang="ko-KR" sz="1000" b="1" dirty="0" smtClean="0"/>
                <a:t>- </a:t>
              </a:r>
              <a:r>
                <a:rPr lang="ko-KR" altLang="en-US" sz="1000" b="1" dirty="0" smtClean="0"/>
                <a:t>요구분석서 제작 지원</a:t>
              </a:r>
              <a:endParaRPr lang="en-US" altLang="ko-KR" sz="1000" b="1" dirty="0" smtClean="0"/>
            </a:p>
            <a:p>
              <a:pPr lvl="0" algn="r">
                <a:spcBef>
                  <a:spcPct val="20000"/>
                </a:spcBef>
                <a:defRPr/>
              </a:pPr>
              <a:r>
                <a:rPr lang="ko-KR" altLang="en-US" sz="1000" b="1" dirty="0" smtClean="0"/>
                <a:t> </a:t>
              </a:r>
              <a:r>
                <a:rPr lang="en-US" altLang="ko-KR" sz="1000" b="1" dirty="0" smtClean="0"/>
                <a:t>- </a:t>
              </a:r>
              <a:r>
                <a:rPr lang="ko-KR" altLang="en-US" sz="1000" b="1" dirty="0" smtClean="0"/>
                <a:t>스토리보드 제작</a:t>
              </a:r>
              <a:endParaRPr lang="en-US" altLang="ko-KR" sz="1000" b="1" dirty="0" smtClean="0"/>
            </a:p>
            <a:p>
              <a:pPr marL="342900" lvl="0" indent="-342900" algn="r">
                <a:spcBef>
                  <a:spcPct val="20000"/>
                </a:spcBef>
                <a:defRPr/>
              </a:pPr>
              <a:r>
                <a:rPr lang="en-US" altLang="ko-KR" sz="1000" b="1" dirty="0" smtClean="0"/>
                <a:t>- </a:t>
              </a:r>
              <a:r>
                <a:rPr lang="ko-KR" altLang="en-US" sz="1000" b="1" dirty="0" smtClean="0"/>
                <a:t>프로젝트 파트 분배 및 기획</a:t>
              </a:r>
              <a:r>
                <a:rPr lang="en-US" altLang="ko-KR" sz="1000" b="1" dirty="0" smtClean="0"/>
                <a:t> </a:t>
              </a:r>
            </a:p>
            <a:p>
              <a:pPr marL="171450" lvl="0" indent="-171450" algn="r">
                <a:spcBef>
                  <a:spcPct val="20000"/>
                </a:spcBef>
                <a:buFontTx/>
                <a:buChar char="-"/>
                <a:defRPr/>
              </a:pPr>
              <a:r>
                <a:rPr lang="ko-KR" altLang="en-US" sz="1000" b="1" dirty="0" err="1" smtClean="0"/>
                <a:t>프론트엔드</a:t>
              </a:r>
              <a:r>
                <a:rPr lang="ko-KR" altLang="en-US" sz="1000" b="1" dirty="0" smtClean="0"/>
                <a:t> 디자인 제작 및 기획</a:t>
              </a:r>
              <a:endParaRPr lang="en-US" altLang="ko-KR" sz="1000" b="1" dirty="0" smtClean="0"/>
            </a:p>
            <a:p>
              <a:pPr lvl="0" algn="r">
                <a:spcBef>
                  <a:spcPct val="20000"/>
                </a:spcBef>
                <a:defRPr/>
              </a:pPr>
              <a:r>
                <a:rPr lang="en-US" altLang="ko-KR" sz="1000" b="1" dirty="0" smtClean="0"/>
                <a:t>- </a:t>
              </a:r>
              <a:r>
                <a:rPr lang="ko-KR" altLang="en-US" sz="1000" b="1" dirty="0" err="1" smtClean="0"/>
                <a:t>프론트엔드</a:t>
              </a:r>
              <a:r>
                <a:rPr lang="ko-KR" altLang="en-US" sz="1000" b="1" dirty="0" smtClean="0"/>
                <a:t> 총괄 진행</a:t>
              </a:r>
              <a:endParaRPr lang="en-US" altLang="ko-KR" sz="1000" b="1" dirty="0" smtClean="0"/>
            </a:p>
            <a:p>
              <a:pPr marL="171450" lvl="0" indent="-171450" algn="r">
                <a:spcBef>
                  <a:spcPct val="20000"/>
                </a:spcBef>
                <a:buFontTx/>
                <a:buChar char="-"/>
                <a:defRPr/>
              </a:pPr>
              <a:r>
                <a:rPr lang="ko-KR" altLang="en-US" sz="1000" b="1" dirty="0" err="1" smtClean="0"/>
                <a:t>백엔드</a:t>
              </a:r>
              <a:r>
                <a:rPr lang="ko-KR" altLang="en-US" sz="1000" b="1" dirty="0" smtClean="0"/>
                <a:t> 이미지 갤러리 파트 제작</a:t>
              </a:r>
              <a:endParaRPr lang="en-US" altLang="ko-KR" sz="1000" b="1" dirty="0" smtClean="0"/>
            </a:p>
            <a:p>
              <a:pPr lvl="0" algn="r">
                <a:spcBef>
                  <a:spcPct val="20000"/>
                </a:spcBef>
                <a:defRPr/>
              </a:pPr>
              <a:r>
                <a:rPr lang="en-US" altLang="ko-KR" sz="1000" b="1" dirty="0" smtClean="0"/>
                <a:t>- PPT </a:t>
              </a:r>
              <a:r>
                <a:rPr lang="ko-KR" altLang="en-US" sz="1000" b="1" dirty="0" smtClean="0"/>
                <a:t>제작</a:t>
              </a:r>
              <a:endParaRPr lang="en-US" altLang="ko-KR" sz="1000" b="1" dirty="0" smtClean="0"/>
            </a:p>
            <a:p>
              <a:pPr marL="171450" lvl="0" indent="-171450" algn="r">
                <a:spcBef>
                  <a:spcPct val="20000"/>
                </a:spcBef>
                <a:buFontTx/>
                <a:buChar char="-"/>
                <a:defRPr/>
              </a:pPr>
              <a:endParaRPr lang="en-US" altLang="ko-KR" sz="1000" b="1" dirty="0"/>
            </a:p>
          </p:txBody>
        </p:sp>
      </p:grpSp>
      <p:grpSp>
        <p:nvGrpSpPr>
          <p:cNvPr id="15" name="그룹 49">
            <a:extLst>
              <a:ext uri="{FF2B5EF4-FFF2-40B4-BE49-F238E27FC236}">
                <a16:creationId xmlns:a16="http://schemas.microsoft.com/office/drawing/2014/main" xmlns="" id="{4A3E3536-53DC-63F3-C484-CFB519D53541}"/>
              </a:ext>
            </a:extLst>
          </p:cNvPr>
          <p:cNvGrpSpPr/>
          <p:nvPr/>
        </p:nvGrpSpPr>
        <p:grpSpPr>
          <a:xfrm>
            <a:off x="2466715" y="1916832"/>
            <a:ext cx="3174425" cy="1821669"/>
            <a:chOff x="571471" y="3238847"/>
            <a:chExt cx="3000397" cy="1547475"/>
          </a:xfrm>
        </p:grpSpPr>
        <p:sp>
          <p:nvSpPr>
            <p:cNvPr id="20" name="부제목 2">
              <a:extLst>
                <a:ext uri="{FF2B5EF4-FFF2-40B4-BE49-F238E27FC236}">
                  <a16:creationId xmlns:a16="http://schemas.microsoft.com/office/drawing/2014/main" xmlns="" id="{2860A2F8-9719-FEB0-E4F0-0942029BC968}"/>
                </a:ext>
              </a:extLst>
            </p:cNvPr>
            <p:cNvSpPr txBox="1">
              <a:spLocks/>
            </p:cNvSpPr>
            <p:nvPr/>
          </p:nvSpPr>
          <p:spPr>
            <a:xfrm>
              <a:off x="1357290" y="3238847"/>
              <a:ext cx="1428760" cy="38100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altLang="ko-KR" sz="1400" dirty="0">
                  <a:solidFill>
                    <a:srgbClr val="05003D"/>
                  </a:solidFill>
                </a:rPr>
                <a:t>Member</a:t>
              </a:r>
              <a:r>
                <a:rPr lang="en-US" altLang="ko-KR" sz="1400" dirty="0">
                  <a:solidFill>
                    <a:schemeClr val="tx2"/>
                  </a:solidFill>
                </a:rPr>
                <a:t>.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부제목 2">
              <a:extLst>
                <a:ext uri="{FF2B5EF4-FFF2-40B4-BE49-F238E27FC236}">
                  <a16:creationId xmlns:a16="http://schemas.microsoft.com/office/drawing/2014/main" xmlns="" id="{67378FFE-F3A6-5333-28A8-4536D5398DBA}"/>
                </a:ext>
              </a:extLst>
            </p:cNvPr>
            <p:cNvSpPr txBox="1">
              <a:spLocks/>
            </p:cNvSpPr>
            <p:nvPr/>
          </p:nvSpPr>
          <p:spPr>
            <a:xfrm>
              <a:off x="2500296" y="3238847"/>
              <a:ext cx="1071570" cy="38100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5003D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김 </a:t>
              </a:r>
              <a:r>
                <a:rPr kumimoji="0" lang="ko-KR" alt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5003D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원중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5003D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부제목 2">
              <a:extLst>
                <a:ext uri="{FF2B5EF4-FFF2-40B4-BE49-F238E27FC236}">
                  <a16:creationId xmlns:a16="http://schemas.microsoft.com/office/drawing/2014/main" xmlns="" id="{7E9C70EB-8D5D-14A6-69BD-C17E8DAFA791}"/>
                </a:ext>
              </a:extLst>
            </p:cNvPr>
            <p:cNvSpPr txBox="1">
              <a:spLocks/>
            </p:cNvSpPr>
            <p:nvPr/>
          </p:nvSpPr>
          <p:spPr>
            <a:xfrm>
              <a:off x="571471" y="3619850"/>
              <a:ext cx="3000397" cy="116647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lvl="0" algn="r">
                <a:spcBef>
                  <a:spcPct val="20000"/>
                </a:spcBef>
                <a:defRPr/>
              </a:pPr>
              <a:r>
                <a:rPr lang="en-US" altLang="ko-KR" sz="1000" b="1" dirty="0" smtClean="0"/>
                <a:t>DB</a:t>
              </a:r>
              <a:r>
                <a:rPr lang="ko-KR" altLang="en-US" sz="1000" b="1" dirty="0" err="1" smtClean="0"/>
                <a:t>총작업</a:t>
              </a:r>
              <a:r>
                <a:rPr lang="ko-KR" altLang="en-US" sz="1000" b="1" dirty="0" smtClean="0"/>
                <a:t> </a:t>
              </a:r>
              <a:r>
                <a:rPr lang="en-US" altLang="ko-KR" sz="1000" b="1" dirty="0" smtClean="0"/>
                <a:t>(DDL, DML, ERD) </a:t>
              </a:r>
              <a:r>
                <a:rPr lang="ko-KR" altLang="en-US" sz="1000" b="1" dirty="0" err="1" smtClean="0"/>
                <a:t>마이페이지</a:t>
              </a:r>
              <a:endParaRPr lang="en-US" altLang="ko-KR" sz="1000" b="1" dirty="0" smtClean="0"/>
            </a:p>
            <a:p>
              <a:pPr lvl="0" algn="r">
                <a:spcBef>
                  <a:spcPct val="20000"/>
                </a:spcBef>
                <a:defRPr/>
              </a:pPr>
              <a:r>
                <a:rPr lang="ko-KR" altLang="en-US" sz="1000" b="1" dirty="0" smtClean="0"/>
                <a:t>모임 </a:t>
              </a:r>
              <a:r>
                <a:rPr lang="ko-KR" altLang="en-US" sz="1000" b="1" dirty="0" err="1" smtClean="0"/>
                <a:t>게시글</a:t>
              </a:r>
              <a:r>
                <a:rPr lang="ko-KR" altLang="en-US" sz="1000" b="1" dirty="0" smtClean="0"/>
                <a:t> </a:t>
              </a:r>
              <a:r>
                <a:rPr lang="ko-KR" altLang="en-US" sz="1000" b="1" dirty="0" smtClean="0"/>
                <a:t>작성</a:t>
              </a:r>
              <a:endParaRPr lang="en-US" altLang="ko-KR" sz="1000" b="1" dirty="0" smtClean="0"/>
            </a:p>
            <a:p>
              <a:pPr lvl="0" algn="r">
                <a:spcBef>
                  <a:spcPct val="20000"/>
                </a:spcBef>
                <a:defRPr/>
              </a:pPr>
              <a:r>
                <a:rPr lang="ko-KR" altLang="en-US" sz="1000" b="1" dirty="0" smtClean="0"/>
                <a:t>모임 </a:t>
              </a:r>
              <a:r>
                <a:rPr lang="ko-KR" altLang="en-US" sz="1000" b="1" dirty="0" err="1" smtClean="0"/>
                <a:t>게시글</a:t>
              </a:r>
              <a:r>
                <a:rPr lang="ko-KR" altLang="en-US" sz="1000" b="1" dirty="0" smtClean="0"/>
                <a:t> </a:t>
              </a:r>
              <a:r>
                <a:rPr lang="ko-KR" altLang="en-US" sz="1000" b="1" dirty="0" err="1" smtClean="0"/>
                <a:t>프론트엔드</a:t>
              </a:r>
              <a:r>
                <a:rPr lang="ko-KR" altLang="en-US" sz="1000" b="1" dirty="0" smtClean="0"/>
                <a:t> 작업 모임 </a:t>
              </a:r>
              <a:r>
                <a:rPr lang="ko-KR" altLang="en-US" sz="1000" b="1" dirty="0" err="1" smtClean="0"/>
                <a:t>게시글</a:t>
              </a:r>
              <a:r>
                <a:rPr lang="ko-KR" altLang="en-US" sz="1000" b="1" dirty="0" smtClean="0"/>
                <a:t> </a:t>
              </a:r>
              <a:r>
                <a:rPr lang="ko-KR" altLang="en-US" sz="1000" b="1" dirty="0" smtClean="0"/>
                <a:t>작성</a:t>
              </a:r>
              <a:endParaRPr lang="en-US" altLang="ko-KR" sz="1000" b="1" dirty="0" smtClean="0"/>
            </a:p>
            <a:p>
              <a:pPr lvl="0" algn="r">
                <a:spcBef>
                  <a:spcPct val="20000"/>
                </a:spcBef>
                <a:defRPr/>
              </a:pPr>
              <a:r>
                <a:rPr lang="ko-KR" altLang="en-US" sz="1000" b="1" dirty="0" smtClean="0"/>
                <a:t>조회</a:t>
              </a:r>
              <a:r>
                <a:rPr lang="en-US" altLang="ko-KR" sz="1000" b="1" dirty="0" smtClean="0"/>
                <a:t>, </a:t>
              </a:r>
              <a:r>
                <a:rPr lang="ko-KR" altLang="en-US" sz="1000" b="1" dirty="0" smtClean="0"/>
                <a:t>수정</a:t>
              </a:r>
              <a:r>
                <a:rPr lang="en-US" altLang="ko-KR" sz="1000" b="1" dirty="0" smtClean="0"/>
                <a:t>, </a:t>
              </a:r>
              <a:r>
                <a:rPr lang="ko-KR" altLang="en-US" sz="1000" b="1" dirty="0" smtClean="0"/>
                <a:t>삭제 </a:t>
              </a:r>
              <a:r>
                <a:rPr lang="ko-KR" altLang="en-US" sz="1000" b="1" dirty="0" err="1" smtClean="0"/>
                <a:t>백엔드</a:t>
              </a:r>
              <a:r>
                <a:rPr lang="ko-KR" altLang="en-US" sz="1000" b="1" dirty="0" smtClean="0"/>
                <a:t> 작업 친구 신청</a:t>
              </a:r>
              <a:r>
                <a:rPr lang="en-US" altLang="ko-KR" sz="1000" b="1" dirty="0" smtClean="0"/>
                <a:t>&amp;</a:t>
              </a:r>
              <a:r>
                <a:rPr lang="ko-KR" altLang="en-US" sz="1000" b="1" dirty="0" smtClean="0"/>
                <a:t>수락</a:t>
              </a:r>
              <a:r>
                <a:rPr lang="en-US" altLang="ko-KR" sz="1000" b="1" dirty="0" smtClean="0"/>
                <a:t>, </a:t>
              </a:r>
              <a:endParaRPr lang="en-US" altLang="ko-KR" sz="1000" b="1" dirty="0" smtClean="0"/>
            </a:p>
            <a:p>
              <a:pPr lvl="0" algn="r">
                <a:spcBef>
                  <a:spcPct val="20000"/>
                </a:spcBef>
                <a:defRPr/>
              </a:pPr>
              <a:r>
                <a:rPr lang="ko-KR" altLang="en-US" sz="1000" b="1" dirty="0" smtClean="0"/>
                <a:t>차단</a:t>
              </a:r>
              <a:r>
                <a:rPr lang="en-US" altLang="ko-KR" sz="1000" b="1" dirty="0" smtClean="0"/>
                <a:t>&amp;</a:t>
              </a:r>
              <a:r>
                <a:rPr lang="ko-KR" altLang="en-US" sz="1000" b="1" dirty="0" smtClean="0"/>
                <a:t>해제</a:t>
              </a:r>
              <a:r>
                <a:rPr lang="en-US" altLang="ko-KR" sz="1000" b="1" dirty="0" smtClean="0"/>
                <a:t>, </a:t>
              </a:r>
              <a:r>
                <a:rPr lang="ko-KR" altLang="en-US" sz="1000" b="1" dirty="0" smtClean="0"/>
                <a:t>모임 참가 신청</a:t>
              </a:r>
              <a:r>
                <a:rPr lang="en-US" altLang="ko-KR" sz="1000" b="1" dirty="0" smtClean="0"/>
                <a:t>&amp;</a:t>
              </a:r>
              <a:r>
                <a:rPr lang="ko-KR" altLang="en-US" sz="1000" b="1" dirty="0" smtClean="0"/>
                <a:t>취소 </a:t>
              </a:r>
              <a:r>
                <a:rPr lang="ko-KR" altLang="en-US" sz="1000" b="1" dirty="0" err="1" smtClean="0"/>
                <a:t>백엔드</a:t>
              </a:r>
              <a:r>
                <a:rPr lang="ko-KR" altLang="en-US" sz="1000" b="1" dirty="0" smtClean="0"/>
                <a:t> 작업</a:t>
              </a:r>
              <a:endParaRPr lang="en-US" altLang="ko-KR" sz="1000" b="1" dirty="0"/>
            </a:p>
          </p:txBody>
        </p:sp>
      </p:grpSp>
      <p:grpSp>
        <p:nvGrpSpPr>
          <p:cNvPr id="31" name="그룹 49">
            <a:extLst>
              <a:ext uri="{FF2B5EF4-FFF2-40B4-BE49-F238E27FC236}">
                <a16:creationId xmlns:a16="http://schemas.microsoft.com/office/drawing/2014/main" xmlns="" id="{6184DFAE-B942-D6E1-6659-5BD819D2E945}"/>
              </a:ext>
            </a:extLst>
          </p:cNvPr>
          <p:cNvGrpSpPr/>
          <p:nvPr/>
        </p:nvGrpSpPr>
        <p:grpSpPr>
          <a:xfrm>
            <a:off x="5521640" y="1916832"/>
            <a:ext cx="3174425" cy="1821669"/>
            <a:chOff x="571471" y="3238847"/>
            <a:chExt cx="3000397" cy="1547475"/>
          </a:xfrm>
        </p:grpSpPr>
        <p:sp>
          <p:nvSpPr>
            <p:cNvPr id="32" name="부제목 2">
              <a:extLst>
                <a:ext uri="{FF2B5EF4-FFF2-40B4-BE49-F238E27FC236}">
                  <a16:creationId xmlns:a16="http://schemas.microsoft.com/office/drawing/2014/main" xmlns="" id="{490E0841-EC79-3CA8-78E1-7B23FA012D2C}"/>
                </a:ext>
              </a:extLst>
            </p:cNvPr>
            <p:cNvSpPr txBox="1">
              <a:spLocks/>
            </p:cNvSpPr>
            <p:nvPr/>
          </p:nvSpPr>
          <p:spPr>
            <a:xfrm>
              <a:off x="1357290" y="3238847"/>
              <a:ext cx="1428760" cy="38100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altLang="ko-KR" sz="1400" dirty="0">
                  <a:solidFill>
                    <a:srgbClr val="05003D"/>
                  </a:solidFill>
                </a:rPr>
                <a:t>Member</a:t>
              </a:r>
              <a:r>
                <a:rPr lang="en-US" altLang="ko-KR" sz="1400" dirty="0">
                  <a:solidFill>
                    <a:schemeClr val="tx2"/>
                  </a:solidFill>
                </a:rPr>
                <a:t>.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부제목 2">
              <a:extLst>
                <a:ext uri="{FF2B5EF4-FFF2-40B4-BE49-F238E27FC236}">
                  <a16:creationId xmlns:a16="http://schemas.microsoft.com/office/drawing/2014/main" xmlns="" id="{12C61723-753C-A9F1-EBA8-202CE5959E47}"/>
                </a:ext>
              </a:extLst>
            </p:cNvPr>
            <p:cNvSpPr txBox="1">
              <a:spLocks/>
            </p:cNvSpPr>
            <p:nvPr/>
          </p:nvSpPr>
          <p:spPr>
            <a:xfrm>
              <a:off x="2500296" y="3238847"/>
              <a:ext cx="1071570" cy="38100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5003D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김 두현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5003D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부제목 2">
              <a:extLst>
                <a:ext uri="{FF2B5EF4-FFF2-40B4-BE49-F238E27FC236}">
                  <a16:creationId xmlns:a16="http://schemas.microsoft.com/office/drawing/2014/main" xmlns="" id="{4624841D-F5FD-81E2-15CC-73CE40A66BF1}"/>
                </a:ext>
              </a:extLst>
            </p:cNvPr>
            <p:cNvSpPr txBox="1">
              <a:spLocks/>
            </p:cNvSpPr>
            <p:nvPr/>
          </p:nvSpPr>
          <p:spPr>
            <a:xfrm>
              <a:off x="571471" y="3619850"/>
              <a:ext cx="3000397" cy="116647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algn="r" fontAlgn="base"/>
              <a:r>
                <a:rPr lang="ko-KR" altLang="en-US" sz="1000" b="1" dirty="0" smtClean="0"/>
                <a:t>요구분석서 제작 지원</a:t>
              </a:r>
            </a:p>
            <a:p>
              <a:pPr algn="r" fontAlgn="base"/>
              <a:r>
                <a:rPr lang="ko-KR" altLang="en-US" sz="1000" b="1" dirty="0" err="1" smtClean="0"/>
                <a:t>모달창</a:t>
              </a:r>
              <a:r>
                <a:rPr lang="en-US" altLang="ko-KR" sz="1000" b="1" dirty="0" smtClean="0"/>
                <a:t>, </a:t>
              </a:r>
              <a:r>
                <a:rPr lang="ko-KR" altLang="en-US" sz="1000" b="1" dirty="0" err="1" smtClean="0"/>
                <a:t>채팅창</a:t>
              </a:r>
              <a:r>
                <a:rPr lang="ko-KR" altLang="en-US" sz="1000" b="1" dirty="0" smtClean="0"/>
                <a:t> 및 사진 </a:t>
              </a:r>
              <a:r>
                <a:rPr lang="ko-KR" altLang="en-US" sz="1000" b="1" dirty="0" smtClean="0"/>
                <a:t>갤러리 스토리보드 </a:t>
              </a:r>
              <a:r>
                <a:rPr lang="ko-KR" altLang="en-US" sz="1000" b="1" dirty="0" smtClean="0"/>
                <a:t>제작</a:t>
              </a:r>
            </a:p>
            <a:p>
              <a:pPr algn="r" fontAlgn="base"/>
              <a:r>
                <a:rPr lang="ko-KR" altLang="en-US" sz="1000" b="1" dirty="0" err="1" smtClean="0"/>
                <a:t>모달창</a:t>
              </a:r>
              <a:r>
                <a:rPr lang="en-US" altLang="ko-KR" sz="1000" b="1" dirty="0" smtClean="0"/>
                <a:t>, </a:t>
              </a:r>
              <a:r>
                <a:rPr lang="ko-KR" altLang="en-US" sz="1000" b="1" dirty="0" err="1" smtClean="0"/>
                <a:t>마이페이지</a:t>
              </a:r>
              <a:r>
                <a:rPr lang="ko-KR" altLang="en-US" sz="1000" b="1" dirty="0" smtClean="0"/>
                <a:t> </a:t>
              </a:r>
              <a:r>
                <a:rPr lang="ko-KR" altLang="en-US" sz="1000" b="1" dirty="0" err="1" smtClean="0"/>
                <a:t>프론트엔드</a:t>
              </a:r>
              <a:r>
                <a:rPr lang="ko-KR" altLang="en-US" sz="1000" b="1" dirty="0" smtClean="0"/>
                <a:t> 화면구현</a:t>
              </a:r>
            </a:p>
            <a:p>
              <a:pPr algn="r" fontAlgn="base"/>
              <a:r>
                <a:rPr lang="ko-KR" altLang="en-US" sz="1000" b="1" dirty="0" err="1" smtClean="0"/>
                <a:t>백엔드</a:t>
              </a:r>
              <a:r>
                <a:rPr lang="ko-KR" altLang="en-US" sz="1000" b="1" dirty="0" smtClean="0"/>
                <a:t> </a:t>
              </a:r>
              <a:r>
                <a:rPr lang="ko-KR" altLang="en-US" sz="1000" b="1" dirty="0" err="1" smtClean="0"/>
                <a:t>마이페이지</a:t>
              </a:r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프로필 이미지 변경</a:t>
              </a:r>
              <a:r>
                <a:rPr lang="en-US" altLang="ko-KR" sz="1000" b="1" dirty="0" smtClean="0"/>
                <a:t>,</a:t>
              </a:r>
            </a:p>
            <a:p>
              <a:pPr algn="r" fontAlgn="base"/>
              <a:r>
                <a:rPr lang="ko-KR" altLang="en-US" sz="1000" b="1" dirty="0" smtClean="0"/>
                <a:t>개인정보 </a:t>
              </a:r>
              <a:r>
                <a:rPr lang="ko-KR" altLang="en-US" sz="1000" b="1" dirty="0" smtClean="0"/>
                <a:t>수정</a:t>
              </a:r>
              <a:r>
                <a:rPr lang="en-US" altLang="ko-KR" sz="1000" b="1" dirty="0" smtClean="0"/>
                <a:t>, </a:t>
              </a:r>
              <a:r>
                <a:rPr lang="ko-KR" altLang="en-US" sz="1000" b="1" dirty="0" smtClean="0"/>
                <a:t>모임 관련 조회기능</a:t>
              </a:r>
              <a:r>
                <a:rPr lang="en-US" altLang="ko-KR" sz="1000" b="1" dirty="0" smtClean="0"/>
                <a:t>,</a:t>
              </a:r>
            </a:p>
            <a:p>
              <a:pPr algn="r" fontAlgn="base"/>
              <a:r>
                <a:rPr lang="ko-KR" altLang="en-US" sz="1000" b="1" dirty="0" smtClean="0"/>
                <a:t>회원 </a:t>
              </a:r>
              <a:r>
                <a:rPr lang="ko-KR" altLang="en-US" sz="1000" b="1" dirty="0" smtClean="0"/>
                <a:t>평가 등</a:t>
              </a:r>
              <a:r>
                <a:rPr lang="en-US" altLang="ko-KR" sz="1000" b="1" dirty="0" smtClean="0"/>
                <a:t>) </a:t>
              </a:r>
              <a:r>
                <a:rPr lang="ko-KR" altLang="en-US" sz="1000" b="1" dirty="0" smtClean="0"/>
                <a:t>파트 제작</a:t>
              </a:r>
            </a:p>
            <a:p>
              <a:pPr algn="r" fontAlgn="base"/>
              <a:r>
                <a:rPr lang="ko-KR" altLang="en-US" sz="1000" b="1" dirty="0" smtClean="0"/>
                <a:t>순서도 제작</a:t>
              </a:r>
              <a:endParaRPr lang="ko-KR" altLang="en-US" sz="1000" b="1" dirty="0"/>
            </a:p>
          </p:txBody>
        </p:sp>
      </p:grpSp>
      <p:grpSp>
        <p:nvGrpSpPr>
          <p:cNvPr id="43" name="그룹 49">
            <a:extLst>
              <a:ext uri="{FF2B5EF4-FFF2-40B4-BE49-F238E27FC236}">
                <a16:creationId xmlns:a16="http://schemas.microsoft.com/office/drawing/2014/main" xmlns="" id="{3143D049-DF7C-6ED6-AB4B-728694D83AED}"/>
              </a:ext>
            </a:extLst>
          </p:cNvPr>
          <p:cNvGrpSpPr/>
          <p:nvPr/>
        </p:nvGrpSpPr>
        <p:grpSpPr>
          <a:xfrm>
            <a:off x="2477695" y="4199619"/>
            <a:ext cx="3174425" cy="1821669"/>
            <a:chOff x="571471" y="3238847"/>
            <a:chExt cx="3000397" cy="1547475"/>
          </a:xfrm>
        </p:grpSpPr>
        <p:sp>
          <p:nvSpPr>
            <p:cNvPr id="44" name="부제목 2">
              <a:extLst>
                <a:ext uri="{FF2B5EF4-FFF2-40B4-BE49-F238E27FC236}">
                  <a16:creationId xmlns:a16="http://schemas.microsoft.com/office/drawing/2014/main" xmlns="" id="{A79A9D7B-535B-EEFA-B601-D5F5CDB466C2}"/>
                </a:ext>
              </a:extLst>
            </p:cNvPr>
            <p:cNvSpPr txBox="1">
              <a:spLocks/>
            </p:cNvSpPr>
            <p:nvPr/>
          </p:nvSpPr>
          <p:spPr>
            <a:xfrm>
              <a:off x="1357290" y="3238847"/>
              <a:ext cx="1428760" cy="38100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altLang="ko-KR" sz="1400" dirty="0">
                  <a:solidFill>
                    <a:srgbClr val="05003D"/>
                  </a:solidFill>
                </a:rPr>
                <a:t>Member</a:t>
              </a:r>
              <a:r>
                <a:rPr lang="en-US" altLang="ko-KR" sz="1400" dirty="0">
                  <a:solidFill>
                    <a:schemeClr val="tx2"/>
                  </a:solidFill>
                </a:rPr>
                <a:t>.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부제목 2">
              <a:extLst>
                <a:ext uri="{FF2B5EF4-FFF2-40B4-BE49-F238E27FC236}">
                  <a16:creationId xmlns:a16="http://schemas.microsoft.com/office/drawing/2014/main" xmlns="" id="{33C043BE-BCE6-97EE-368A-118C1576D7EC}"/>
                </a:ext>
              </a:extLst>
            </p:cNvPr>
            <p:cNvSpPr txBox="1">
              <a:spLocks/>
            </p:cNvSpPr>
            <p:nvPr/>
          </p:nvSpPr>
          <p:spPr>
            <a:xfrm>
              <a:off x="2500296" y="3238847"/>
              <a:ext cx="1071570" cy="38100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5003D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김 예진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5003D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부제목 2">
              <a:extLst>
                <a:ext uri="{FF2B5EF4-FFF2-40B4-BE49-F238E27FC236}">
                  <a16:creationId xmlns:a16="http://schemas.microsoft.com/office/drawing/2014/main" xmlns="" id="{E1056F19-C1CF-BE0B-65DD-886D969206F0}"/>
                </a:ext>
              </a:extLst>
            </p:cNvPr>
            <p:cNvSpPr txBox="1">
              <a:spLocks/>
            </p:cNvSpPr>
            <p:nvPr/>
          </p:nvSpPr>
          <p:spPr>
            <a:xfrm>
              <a:off x="571471" y="3619850"/>
              <a:ext cx="3000397" cy="116647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lvl="0" algn="r">
                <a:spcBef>
                  <a:spcPct val="20000"/>
                </a:spcBef>
                <a:defRPr/>
              </a:pPr>
              <a:r>
                <a:rPr lang="ko-KR" altLang="en-US" sz="1000" b="1" dirty="0" smtClean="0"/>
                <a:t>순서도 제작 스토리보드 </a:t>
              </a:r>
              <a:r>
                <a:rPr lang="ko-KR" altLang="en-US" sz="1000" b="1" dirty="0" smtClean="0"/>
                <a:t>제작</a:t>
              </a:r>
              <a:endParaRPr lang="en-US" altLang="ko-KR" sz="1000" b="1" dirty="0" smtClean="0"/>
            </a:p>
            <a:p>
              <a:pPr lvl="0" algn="r">
                <a:spcBef>
                  <a:spcPct val="20000"/>
                </a:spcBef>
                <a:defRPr/>
              </a:pPr>
              <a:r>
                <a:rPr lang="ko-KR" altLang="en-US" sz="1000" b="1" dirty="0" smtClean="0"/>
                <a:t>회원가입 </a:t>
              </a:r>
              <a:r>
                <a:rPr lang="ko-KR" altLang="en-US" sz="1000" b="1" dirty="0" err="1" smtClean="0"/>
                <a:t>프론트엔드</a:t>
              </a:r>
              <a:endParaRPr lang="en-US" altLang="ko-KR" sz="1000" b="1" dirty="0" smtClean="0"/>
            </a:p>
            <a:p>
              <a:pPr lvl="0" algn="r">
                <a:spcBef>
                  <a:spcPct val="20000"/>
                </a:spcBef>
                <a:defRPr/>
              </a:pPr>
              <a:r>
                <a:rPr lang="ko-KR" altLang="en-US" sz="1000" b="1" dirty="0" err="1" smtClean="0"/>
                <a:t>백엔드</a:t>
              </a:r>
              <a:r>
                <a:rPr lang="ko-KR" altLang="en-US" sz="1000" b="1" dirty="0" smtClean="0"/>
                <a:t> </a:t>
              </a:r>
              <a:r>
                <a:rPr lang="ko-KR" altLang="en-US" sz="1000" b="1" dirty="0" smtClean="0"/>
                <a:t>화면 </a:t>
              </a:r>
              <a:r>
                <a:rPr lang="ko-KR" altLang="en-US" sz="1000" b="1" dirty="0" smtClean="0"/>
                <a:t>구현</a:t>
              </a:r>
              <a:endParaRPr lang="en-US" altLang="ko-KR" sz="1000" b="1" dirty="0" smtClean="0"/>
            </a:p>
            <a:p>
              <a:pPr lvl="0" algn="r">
                <a:spcBef>
                  <a:spcPct val="20000"/>
                </a:spcBef>
                <a:defRPr/>
              </a:pPr>
              <a:r>
                <a:rPr lang="ko-KR" altLang="en-US" sz="1000" b="1" dirty="0" smtClean="0"/>
                <a:t>비밀번호 </a:t>
              </a:r>
              <a:r>
                <a:rPr lang="ko-KR" altLang="en-US" sz="1000" b="1" dirty="0" smtClean="0"/>
                <a:t>찾기</a:t>
              </a:r>
              <a:r>
                <a:rPr lang="en-US" altLang="ko-KR" sz="1000" b="1" dirty="0" smtClean="0"/>
                <a:t>, </a:t>
              </a:r>
              <a:r>
                <a:rPr lang="ko-KR" altLang="en-US" sz="1000" b="1" dirty="0" smtClean="0"/>
                <a:t>아이디 찾기 화면 제작</a:t>
              </a:r>
              <a:endParaRPr lang="en-US" altLang="ko-KR" sz="1000" b="1" dirty="0"/>
            </a:p>
          </p:txBody>
        </p:sp>
      </p:grpSp>
      <p:grpSp>
        <p:nvGrpSpPr>
          <p:cNvPr id="47" name="그룹 49">
            <a:extLst>
              <a:ext uri="{FF2B5EF4-FFF2-40B4-BE49-F238E27FC236}">
                <a16:creationId xmlns:a16="http://schemas.microsoft.com/office/drawing/2014/main" xmlns="" id="{9C956216-6980-AC06-A472-5DD8941B1262}"/>
              </a:ext>
            </a:extLst>
          </p:cNvPr>
          <p:cNvGrpSpPr/>
          <p:nvPr/>
        </p:nvGrpSpPr>
        <p:grpSpPr>
          <a:xfrm>
            <a:off x="5532620" y="4199619"/>
            <a:ext cx="3174425" cy="1821669"/>
            <a:chOff x="571471" y="3238847"/>
            <a:chExt cx="3000397" cy="1547475"/>
          </a:xfrm>
        </p:grpSpPr>
        <p:sp>
          <p:nvSpPr>
            <p:cNvPr id="48" name="부제목 2">
              <a:extLst>
                <a:ext uri="{FF2B5EF4-FFF2-40B4-BE49-F238E27FC236}">
                  <a16:creationId xmlns:a16="http://schemas.microsoft.com/office/drawing/2014/main" xmlns="" id="{A0A85CCA-2339-9103-EACD-2F7B4C7B553E}"/>
                </a:ext>
              </a:extLst>
            </p:cNvPr>
            <p:cNvSpPr txBox="1">
              <a:spLocks/>
            </p:cNvSpPr>
            <p:nvPr/>
          </p:nvSpPr>
          <p:spPr>
            <a:xfrm>
              <a:off x="1357290" y="3238847"/>
              <a:ext cx="1428760" cy="38100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altLang="ko-KR" sz="1400" dirty="0">
                  <a:solidFill>
                    <a:srgbClr val="05003D"/>
                  </a:solidFill>
                </a:rPr>
                <a:t>Member</a:t>
              </a:r>
              <a:r>
                <a:rPr lang="en-US" altLang="ko-KR" sz="1400" dirty="0">
                  <a:solidFill>
                    <a:schemeClr val="tx2"/>
                  </a:solidFill>
                </a:rPr>
                <a:t>.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부제목 2">
              <a:extLst>
                <a:ext uri="{FF2B5EF4-FFF2-40B4-BE49-F238E27FC236}">
                  <a16:creationId xmlns:a16="http://schemas.microsoft.com/office/drawing/2014/main" xmlns="" id="{1335E28E-901A-9C40-EC48-4815D6878785}"/>
                </a:ext>
              </a:extLst>
            </p:cNvPr>
            <p:cNvSpPr txBox="1">
              <a:spLocks/>
            </p:cNvSpPr>
            <p:nvPr/>
          </p:nvSpPr>
          <p:spPr>
            <a:xfrm>
              <a:off x="2500296" y="3238847"/>
              <a:ext cx="1071570" cy="38100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5003D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박 세원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5003D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부제목 2">
              <a:extLst>
                <a:ext uri="{FF2B5EF4-FFF2-40B4-BE49-F238E27FC236}">
                  <a16:creationId xmlns:a16="http://schemas.microsoft.com/office/drawing/2014/main" xmlns="" id="{37D2B2C0-3635-1332-5472-9C2BA20FE7A3}"/>
                </a:ext>
              </a:extLst>
            </p:cNvPr>
            <p:cNvSpPr txBox="1">
              <a:spLocks/>
            </p:cNvSpPr>
            <p:nvPr/>
          </p:nvSpPr>
          <p:spPr>
            <a:xfrm>
              <a:off x="571471" y="3619850"/>
              <a:ext cx="3000397" cy="116647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algn="r" fontAlgn="base"/>
              <a:r>
                <a:rPr lang="ko-KR" altLang="en-US" sz="1000" b="1" dirty="0" smtClean="0"/>
                <a:t>회원 가입페이지 화면 제작</a:t>
              </a:r>
            </a:p>
            <a:p>
              <a:pPr algn="r" fontAlgn="base"/>
              <a:r>
                <a:rPr lang="ko-KR" altLang="en-US" sz="1000" b="1" dirty="0" smtClean="0"/>
                <a:t>회원정보 공개여부 설정 화면 </a:t>
              </a:r>
              <a:r>
                <a:rPr lang="ko-KR" altLang="en-US" sz="1000" b="1" dirty="0" err="1" smtClean="0"/>
                <a:t>모달</a:t>
              </a:r>
              <a:endParaRPr lang="ko-KR" altLang="en-US" sz="1000" b="1" dirty="0" smtClean="0"/>
            </a:p>
            <a:p>
              <a:pPr algn="r" fontAlgn="base"/>
              <a:r>
                <a:rPr lang="ko-KR" altLang="en-US" sz="1000" b="1" dirty="0" smtClean="0"/>
                <a:t>프로필 이미지 변경 </a:t>
              </a:r>
              <a:r>
                <a:rPr lang="ko-KR" altLang="en-US" sz="1000" b="1" dirty="0" err="1" smtClean="0"/>
                <a:t>모달</a:t>
              </a:r>
              <a:endParaRPr lang="ko-KR" altLang="en-US" sz="1000" b="1" dirty="0" smtClean="0"/>
            </a:p>
            <a:p>
              <a:pPr algn="r" fontAlgn="base"/>
              <a:r>
                <a:rPr lang="ko-KR" altLang="en-US" sz="1000" b="1" dirty="0" smtClean="0"/>
                <a:t>거부사유 페이지 </a:t>
              </a:r>
              <a:r>
                <a:rPr lang="ko-KR" altLang="en-US" sz="1000" b="1" dirty="0" err="1" smtClean="0"/>
                <a:t>모달</a:t>
              </a:r>
              <a:endParaRPr lang="ko-KR" altLang="en-US" sz="1000" b="1" dirty="0" smtClean="0"/>
            </a:p>
            <a:p>
              <a:pPr algn="r" fontAlgn="base"/>
              <a:r>
                <a:rPr lang="ko-KR" altLang="en-US" sz="1000" b="1" dirty="0" err="1" smtClean="0"/>
                <a:t>메인화면</a:t>
              </a:r>
              <a:r>
                <a:rPr lang="en-US" altLang="ko-KR" sz="1000" b="1" dirty="0" smtClean="0"/>
                <a:t>(</a:t>
              </a:r>
              <a:r>
                <a:rPr lang="ko-KR" altLang="en-US" sz="1000" b="1" dirty="0" err="1" smtClean="0"/>
                <a:t>회원별</a:t>
              </a:r>
              <a:r>
                <a:rPr lang="ko-KR" altLang="en-US" sz="1000" b="1" dirty="0" smtClean="0"/>
                <a:t> 조회</a:t>
              </a:r>
              <a:r>
                <a:rPr lang="en-US" altLang="ko-KR" sz="1000" b="1" dirty="0" smtClean="0"/>
                <a:t>, </a:t>
              </a:r>
              <a:r>
                <a:rPr lang="ko-KR" altLang="en-US" sz="1000" b="1" dirty="0" err="1" smtClean="0"/>
                <a:t>날씨별</a:t>
              </a:r>
              <a:r>
                <a:rPr lang="ko-KR" altLang="en-US" sz="1000" b="1" dirty="0" smtClean="0"/>
                <a:t> 활동 추천 배너</a:t>
              </a:r>
              <a:r>
                <a:rPr lang="en-US" altLang="ko-KR" sz="1000" b="1" dirty="0" smtClean="0"/>
                <a:t>)</a:t>
              </a:r>
            </a:p>
            <a:p>
              <a:pPr algn="r" fontAlgn="base"/>
              <a:r>
                <a:rPr lang="ko-KR" altLang="en-US" sz="1000" b="1" dirty="0" smtClean="0"/>
                <a:t>검색</a:t>
              </a:r>
            </a:p>
            <a:p>
              <a:pPr algn="r" fontAlgn="base"/>
              <a:r>
                <a:rPr lang="ko-KR" altLang="en-US" sz="1000" b="1" dirty="0" smtClean="0"/>
                <a:t>로그인</a:t>
              </a:r>
            </a:p>
            <a:p>
              <a:pPr algn="r" fontAlgn="base"/>
              <a:r>
                <a:rPr lang="ko-KR" altLang="en-US" sz="1000" b="1" dirty="0" smtClean="0"/>
                <a:t>채팅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22900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23714"/>
            <a:ext cx="9144000" cy="5976664"/>
          </a:xfrm>
          <a:prstGeom prst="rect">
            <a:avLst/>
          </a:prstGeom>
          <a:solidFill>
            <a:srgbClr val="F9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45501" y="1484784"/>
            <a:ext cx="8252999" cy="4752528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1E6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class\code\Server\Lighting\src\main\webapp\images\logo_가로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48680"/>
            <a:ext cx="1656184" cy="45406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79512" y="1124744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오늘 어때</a:t>
            </a:r>
            <a:r>
              <a:rPr lang="en-US" altLang="ko-KR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? </a:t>
            </a:r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모임 플랫폼 아키텍처 설계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1C478288-6F3B-2282-4337-EE6C4C56728C}"/>
              </a:ext>
            </a:extLst>
          </p:cNvPr>
          <p:cNvGrpSpPr/>
          <p:nvPr/>
        </p:nvGrpSpPr>
        <p:grpSpPr>
          <a:xfrm>
            <a:off x="4639234" y="1575235"/>
            <a:ext cx="864677" cy="1062256"/>
            <a:chOff x="4597856" y="1668150"/>
            <a:chExt cx="694224" cy="852855"/>
          </a:xfrm>
        </p:grpSpPr>
        <p:sp>
          <p:nvSpPr>
            <p:cNvPr id="28" name="TextBox 27"/>
            <p:cNvSpPr txBox="1"/>
            <p:nvPr/>
          </p:nvSpPr>
          <p:spPr>
            <a:xfrm>
              <a:off x="4659502" y="1668150"/>
              <a:ext cx="576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05003D"/>
                  </a:solidFill>
                  <a:latin typeface="맑은 고딕" pitchFamily="50" charset="-127"/>
                  <a:ea typeface="맑은 고딕" pitchFamily="50" charset="-127"/>
                  <a:cs typeface="Pretendard Medium" pitchFamily="50" charset="-127"/>
                </a:rPr>
                <a:t>User</a:t>
              </a:r>
              <a:endParaRPr lang="ko-KR" altLang="en-US" sz="11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endParaRPr>
            </a:p>
          </p:txBody>
        </p:sp>
        <p:pic>
          <p:nvPicPr>
            <p:cNvPr id="19461" name="Picture 5" descr="C:\Users\user\Desktop\ico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97856" y="1826781"/>
              <a:ext cx="694224" cy="694224"/>
            </a:xfrm>
            <a:prstGeom prst="rect">
              <a:avLst/>
            </a:prstGeom>
            <a:noFill/>
          </p:spPr>
        </p:pic>
      </p:grpSp>
      <p:cxnSp>
        <p:nvCxnSpPr>
          <p:cNvPr id="46" name="직선 화살표 연결선 45"/>
          <p:cNvCxnSpPr>
            <a:cxnSpLocks/>
          </p:cNvCxnSpPr>
          <p:nvPr/>
        </p:nvCxnSpPr>
        <p:spPr>
          <a:xfrm flipH="1">
            <a:off x="4139952" y="2309447"/>
            <a:ext cx="456718" cy="197457"/>
          </a:xfrm>
          <a:prstGeom prst="straightConnector1">
            <a:avLst/>
          </a:prstGeom>
          <a:ln w="12700">
            <a:solidFill>
              <a:srgbClr val="1E62C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29108" y="2309447"/>
            <a:ext cx="1118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웹 접속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6372200" y="1681475"/>
            <a:ext cx="2016224" cy="825429"/>
            <a:chOff x="323528" y="1595459"/>
            <a:chExt cx="2016224" cy="825429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323528" y="1844824"/>
              <a:ext cx="2016224" cy="576064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1E62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463" name="Picture 7" descr="C:\Users\user\Downloads\CSS - 나무위키\window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9444" y="1913300"/>
              <a:ext cx="1008112" cy="444724"/>
            </a:xfrm>
            <a:prstGeom prst="rect">
              <a:avLst/>
            </a:prstGeom>
            <a:noFill/>
          </p:spPr>
        </p:pic>
        <p:sp>
          <p:nvSpPr>
            <p:cNvPr id="56" name="TextBox 55"/>
            <p:cNvSpPr txBox="1"/>
            <p:nvPr/>
          </p:nvSpPr>
          <p:spPr>
            <a:xfrm>
              <a:off x="323528" y="1595459"/>
              <a:ext cx="11182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05003D"/>
                  </a:solidFill>
                  <a:latin typeface="맑은 고딕" pitchFamily="50" charset="-127"/>
                  <a:ea typeface="맑은 고딕" pitchFamily="50" charset="-127"/>
                  <a:cs typeface="Pretendard Medium" pitchFamily="50" charset="-127"/>
                </a:rPr>
                <a:t>개발 환경</a:t>
              </a:r>
            </a:p>
          </p:txBody>
        </p:sp>
        <p:pic>
          <p:nvPicPr>
            <p:cNvPr id="19465" name="Picture 9" descr="C:\Users\user\Downloads\CSS - 나무위키\java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69306" y="1863874"/>
              <a:ext cx="800571" cy="491902"/>
            </a:xfrm>
            <a:prstGeom prst="rect">
              <a:avLst/>
            </a:prstGeom>
            <a:noFill/>
          </p:spPr>
        </p:pic>
      </p:grpSp>
      <p:sp>
        <p:nvSpPr>
          <p:cNvPr id="19468" name="AutoShape 12" descr="카카오맵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470" name="AutoShape 14" descr="카카오맵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6372200" y="2780928"/>
            <a:ext cx="2016224" cy="825429"/>
            <a:chOff x="323528" y="2531563"/>
            <a:chExt cx="2016224" cy="825429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323528" y="2780928"/>
              <a:ext cx="2016224" cy="576064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1E62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3528" y="2531563"/>
              <a:ext cx="11182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05003D"/>
                  </a:solidFill>
                  <a:latin typeface="맑은 고딕" pitchFamily="50" charset="-127"/>
                  <a:ea typeface="맑은 고딕" pitchFamily="50" charset="-127"/>
                  <a:cs typeface="Pretendard Medium" pitchFamily="50" charset="-127"/>
                </a:rPr>
                <a:t>외부 </a:t>
              </a:r>
              <a:r>
                <a:rPr lang="en-US" altLang="ko-KR" sz="1000" dirty="0">
                  <a:solidFill>
                    <a:srgbClr val="05003D"/>
                  </a:solidFill>
                  <a:latin typeface="맑은 고딕" pitchFamily="50" charset="-127"/>
                  <a:ea typeface="맑은 고딕" pitchFamily="50" charset="-127"/>
                  <a:cs typeface="Pretendard Medium" pitchFamily="50" charset="-127"/>
                </a:rPr>
                <a:t>API</a:t>
              </a:r>
              <a:endParaRPr lang="ko-KR" altLang="en-US" sz="10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endParaRPr>
            </a:p>
          </p:txBody>
        </p:sp>
        <p:pic>
          <p:nvPicPr>
            <p:cNvPr id="19471" name="Picture 15" descr="C:\Users\user\Downloads\CSS - 나무위키\카카오맵.png"/>
            <p:cNvPicPr>
              <a:picLocks noChangeAspect="1" noChangeArrowheads="1"/>
            </p:cNvPicPr>
            <p:nvPr/>
          </p:nvPicPr>
          <p:blipFill>
            <a:blip r:embed="rId7" cstate="print"/>
            <a:srcRect l="14477" t="27884" r="14649" b="28710"/>
            <a:stretch>
              <a:fillRect/>
            </a:stretch>
          </p:blipFill>
          <p:spPr bwMode="auto">
            <a:xfrm>
              <a:off x="467544" y="2924944"/>
              <a:ext cx="936104" cy="299553"/>
            </a:xfrm>
            <a:prstGeom prst="rect">
              <a:avLst/>
            </a:prstGeom>
            <a:noFill/>
          </p:spPr>
        </p:pic>
        <p:pic>
          <p:nvPicPr>
            <p:cNvPr id="19472" name="Picture 16" descr="C:\Users\user\Downloads\CSS - 나무위키\image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512232" y="2852936"/>
              <a:ext cx="648072" cy="434411"/>
            </a:xfrm>
            <a:prstGeom prst="rect">
              <a:avLst/>
            </a:prstGeom>
            <a:noFill/>
          </p:spPr>
        </p:pic>
      </p:grpSp>
      <p:grpSp>
        <p:nvGrpSpPr>
          <p:cNvPr id="91" name="그룹 90"/>
          <p:cNvGrpSpPr/>
          <p:nvPr/>
        </p:nvGrpSpPr>
        <p:grpSpPr>
          <a:xfrm>
            <a:off x="2074159" y="2310776"/>
            <a:ext cx="2016224" cy="825429"/>
            <a:chOff x="323528" y="3467667"/>
            <a:chExt cx="2016224" cy="825429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323528" y="3717032"/>
              <a:ext cx="2016224" cy="576064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1E62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3528" y="3467667"/>
              <a:ext cx="11182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>
                  <a:solidFill>
                    <a:srgbClr val="05003D"/>
                  </a:solidFill>
                  <a:latin typeface="맑은 고딕" pitchFamily="50" charset="-127"/>
                  <a:ea typeface="맑은 고딕" pitchFamily="50" charset="-127"/>
                  <a:cs typeface="Pretendard Medium" pitchFamily="50" charset="-127"/>
                </a:rPr>
                <a:t>Servlet</a:t>
              </a:r>
              <a:endParaRPr lang="ko-KR" altLang="en-US" sz="10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520502" y="3748782"/>
              <a:ext cx="1531641" cy="504056"/>
              <a:chOff x="5166356" y="2730349"/>
              <a:chExt cx="3752185" cy="1234827"/>
            </a:xfrm>
          </p:grpSpPr>
          <p:pic>
            <p:nvPicPr>
              <p:cNvPr id="19473" name="Picture 17" descr="C:\Users\user\Downloads\CSS - 나무위키\js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5166356" y="2730349"/>
                <a:ext cx="1234827" cy="1234827"/>
              </a:xfrm>
              <a:prstGeom prst="rect">
                <a:avLst/>
              </a:prstGeom>
              <a:noFill/>
            </p:spPr>
          </p:pic>
          <p:pic>
            <p:nvPicPr>
              <p:cNvPr id="19474" name="Picture 18" descr="C:\Users\user\Downloads\CSS - 나무위키\html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6516216" y="2773785"/>
                <a:ext cx="1170799" cy="1170799"/>
              </a:xfrm>
              <a:prstGeom prst="rect">
                <a:avLst/>
              </a:prstGeom>
              <a:noFill/>
            </p:spPr>
          </p:pic>
          <p:pic>
            <p:nvPicPr>
              <p:cNvPr id="19475" name="Picture 19" descr="C:\Users\user\Downloads\CSS - 나무위키\css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8082154" y="2774577"/>
                <a:ext cx="836387" cy="1180018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96" name="그룹 95"/>
          <p:cNvGrpSpPr/>
          <p:nvPr/>
        </p:nvGrpSpPr>
        <p:grpSpPr>
          <a:xfrm>
            <a:off x="908556" y="3962197"/>
            <a:ext cx="2016224" cy="1031929"/>
            <a:chOff x="2483768" y="1595459"/>
            <a:chExt cx="2016224" cy="1031929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2483768" y="1844824"/>
              <a:ext cx="2016224" cy="576064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1E62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483768" y="1595459"/>
              <a:ext cx="16561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05003D"/>
                  </a:solidFill>
                  <a:latin typeface="맑은 고딕" pitchFamily="50" charset="-127"/>
                  <a:ea typeface="맑은 고딕" pitchFamily="50" charset="-127"/>
                  <a:cs typeface="Pretendard Medium" pitchFamily="50" charset="-127"/>
                </a:rPr>
                <a:t>Server &amp; </a:t>
              </a:r>
              <a:r>
                <a:rPr lang="en-US" altLang="ko-KR" sz="1000" dirty="0" err="1">
                  <a:solidFill>
                    <a:srgbClr val="05003D"/>
                  </a:solidFill>
                  <a:latin typeface="맑은 고딕" pitchFamily="50" charset="-127"/>
                  <a:ea typeface="맑은 고딕" pitchFamily="50" charset="-127"/>
                  <a:cs typeface="Pretendard Medium" pitchFamily="50" charset="-127"/>
                </a:rPr>
                <a:t>DataBase</a:t>
              </a:r>
              <a:endParaRPr lang="ko-KR" altLang="en-US" sz="10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endParaRPr>
            </a:p>
          </p:txBody>
        </p:sp>
        <p:pic>
          <p:nvPicPr>
            <p:cNvPr id="19477" name="Picture 21" descr="C:\Users\user\Downloads\CSS - 나무위키\oracle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554364" y="1691284"/>
              <a:ext cx="936104" cy="936104"/>
            </a:xfrm>
            <a:prstGeom prst="rect">
              <a:avLst/>
            </a:prstGeom>
            <a:noFill/>
          </p:spPr>
        </p:pic>
        <p:grpSp>
          <p:nvGrpSpPr>
            <p:cNvPr id="78" name="그룹 77"/>
            <p:cNvGrpSpPr/>
            <p:nvPr/>
          </p:nvGrpSpPr>
          <p:grpSpPr>
            <a:xfrm>
              <a:off x="2533711" y="1971276"/>
              <a:ext cx="1171812" cy="358556"/>
              <a:chOff x="5006206" y="2439938"/>
              <a:chExt cx="2410718" cy="737642"/>
            </a:xfrm>
          </p:grpSpPr>
          <p:pic>
            <p:nvPicPr>
              <p:cNvPr id="19476" name="Picture 20" descr="C:\Users\user\Downloads\CSS - 나무위키\apche.png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t="4080" b="34716"/>
              <a:stretch>
                <a:fillRect/>
              </a:stretch>
            </p:blipFill>
            <p:spPr bwMode="auto">
              <a:xfrm>
                <a:off x="5006206" y="2439938"/>
                <a:ext cx="1080120" cy="661071"/>
              </a:xfrm>
              <a:prstGeom prst="rect">
                <a:avLst/>
              </a:prstGeom>
              <a:noFill/>
            </p:spPr>
          </p:pic>
          <p:pic>
            <p:nvPicPr>
              <p:cNvPr id="77" name="Picture 20" descr="C:\Users\user\Downloads\CSS - 나무위키\apche.png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 t="61203"/>
              <a:stretch>
                <a:fillRect/>
              </a:stretch>
            </p:blipFill>
            <p:spPr bwMode="auto">
              <a:xfrm>
                <a:off x="5652120" y="2492896"/>
                <a:ext cx="1764804" cy="684684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97" name="그룹 96"/>
          <p:cNvGrpSpPr/>
          <p:nvPr/>
        </p:nvGrpSpPr>
        <p:grpSpPr>
          <a:xfrm>
            <a:off x="2339752" y="5157192"/>
            <a:ext cx="5832648" cy="882196"/>
            <a:chOff x="323528" y="4691803"/>
            <a:chExt cx="5832648" cy="882196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323528" y="4941168"/>
              <a:ext cx="5832648" cy="576064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1E62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528" y="4691803"/>
              <a:ext cx="11182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05003D"/>
                  </a:solidFill>
                  <a:latin typeface="맑은 고딕" pitchFamily="50" charset="-127"/>
                  <a:ea typeface="맑은 고딕" pitchFamily="50" charset="-127"/>
                  <a:cs typeface="Pretendard Medium" pitchFamily="50" charset="-127"/>
                </a:rPr>
                <a:t>개발 </a:t>
              </a:r>
              <a:r>
                <a:rPr lang="en-US" altLang="ko-KR" sz="1000" dirty="0">
                  <a:solidFill>
                    <a:srgbClr val="05003D"/>
                  </a:solidFill>
                  <a:latin typeface="맑은 고딕" pitchFamily="50" charset="-127"/>
                  <a:ea typeface="맑은 고딕" pitchFamily="50" charset="-127"/>
                  <a:cs typeface="Pretendard Medium" pitchFamily="50" charset="-127"/>
                </a:rPr>
                <a:t>Tool</a:t>
              </a:r>
              <a:endParaRPr lang="ko-KR" altLang="en-US" sz="10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endParaRPr>
            </a:p>
          </p:txBody>
        </p:sp>
        <p:pic>
          <p:nvPicPr>
            <p:cNvPr id="19478" name="Picture 22" descr="C:\Users\user\Downloads\CSS - 나무위키\eclipse.pn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12680" y="4895448"/>
              <a:ext cx="1233280" cy="656722"/>
            </a:xfrm>
            <a:prstGeom prst="rect">
              <a:avLst/>
            </a:prstGeom>
            <a:noFill/>
          </p:spPr>
        </p:pic>
        <p:grpSp>
          <p:nvGrpSpPr>
            <p:cNvPr id="84" name="그룹 83"/>
            <p:cNvGrpSpPr/>
            <p:nvPr/>
          </p:nvGrpSpPr>
          <p:grpSpPr>
            <a:xfrm>
              <a:off x="1763689" y="4758670"/>
              <a:ext cx="1656183" cy="815329"/>
              <a:chOff x="1763689" y="4740384"/>
              <a:chExt cx="1755243" cy="864096"/>
            </a:xfrm>
          </p:grpSpPr>
          <p:pic>
            <p:nvPicPr>
              <p:cNvPr id="19479" name="Picture 23" descr="C:\Users\user\Downloads\CSS - 나무위키\sql.png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1763689" y="4985745"/>
                <a:ext cx="504056" cy="504056"/>
              </a:xfrm>
              <a:prstGeom prst="rect">
                <a:avLst/>
              </a:prstGeom>
              <a:noFill/>
            </p:spPr>
          </p:pic>
          <p:pic>
            <p:nvPicPr>
              <p:cNvPr id="19480" name="Picture 24" descr="C:\Users\user\Downloads\CSS - 나무위키\oracle2.png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2316892" y="4740384"/>
                <a:ext cx="864096" cy="864096"/>
              </a:xfrm>
              <a:prstGeom prst="rect">
                <a:avLst/>
              </a:prstGeom>
              <a:noFill/>
            </p:spPr>
          </p:pic>
          <p:sp>
            <p:nvSpPr>
              <p:cNvPr id="82" name="TextBox 81"/>
              <p:cNvSpPr txBox="1"/>
              <p:nvPr/>
            </p:nvSpPr>
            <p:spPr>
              <a:xfrm>
                <a:off x="2222788" y="5172432"/>
                <a:ext cx="129614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rgbClr val="05003D"/>
                    </a:solidFill>
                    <a:latin typeface="맑은 고딕" pitchFamily="50" charset="-127"/>
                    <a:ea typeface="맑은 고딕" pitchFamily="50" charset="-127"/>
                    <a:cs typeface="Pretendard Medium" pitchFamily="50" charset="-127"/>
                  </a:rPr>
                  <a:t>SQLdeveloper</a:t>
                </a:r>
                <a:endParaRPr lang="ko-KR" altLang="en-US" sz="1100" dirty="0">
                  <a:solidFill>
                    <a:srgbClr val="05003D"/>
                  </a:solidFill>
                  <a:latin typeface="맑은 고딕" pitchFamily="50" charset="-127"/>
                  <a:ea typeface="맑은 고딕" pitchFamily="50" charset="-127"/>
                  <a:cs typeface="Pretendard Medium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3347864" y="5054704"/>
              <a:ext cx="1368152" cy="309770"/>
              <a:chOff x="5148064" y="2348880"/>
              <a:chExt cx="3816424" cy="864096"/>
            </a:xfrm>
          </p:grpSpPr>
          <p:pic>
            <p:nvPicPr>
              <p:cNvPr id="19481" name="Picture 25" descr="C:\Users\user\Downloads\CSS - 나무위키\vscode.png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 l="35959" r="33476" b="38869"/>
              <a:stretch>
                <a:fillRect/>
              </a:stretch>
            </p:blipFill>
            <p:spPr bwMode="auto">
              <a:xfrm>
                <a:off x="5148064" y="2348880"/>
                <a:ext cx="864096" cy="864096"/>
              </a:xfrm>
              <a:prstGeom prst="rect">
                <a:avLst/>
              </a:prstGeom>
              <a:noFill/>
            </p:spPr>
          </p:pic>
          <p:pic>
            <p:nvPicPr>
              <p:cNvPr id="86" name="Picture 25" descr="C:\Users\user\Downloads\CSS - 나무위키\vscode.png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 l="14610" t="57535" r="9876" b="10102"/>
              <a:stretch>
                <a:fillRect/>
              </a:stretch>
            </p:blipFill>
            <p:spPr bwMode="auto">
              <a:xfrm>
                <a:off x="5940152" y="2492896"/>
                <a:ext cx="3024336" cy="648072"/>
              </a:xfrm>
              <a:prstGeom prst="rect">
                <a:avLst/>
              </a:prstGeom>
              <a:noFill/>
            </p:spPr>
          </p:pic>
        </p:grpSp>
        <p:grpSp>
          <p:nvGrpSpPr>
            <p:cNvPr id="90" name="그룹 89"/>
            <p:cNvGrpSpPr/>
            <p:nvPr/>
          </p:nvGrpSpPr>
          <p:grpSpPr>
            <a:xfrm>
              <a:off x="4860032" y="4941168"/>
              <a:ext cx="1152128" cy="576064"/>
              <a:chOff x="6228184" y="3933056"/>
              <a:chExt cx="1440160" cy="720080"/>
            </a:xfrm>
          </p:grpSpPr>
          <p:pic>
            <p:nvPicPr>
              <p:cNvPr id="19482" name="Picture 26" descr="C:\Users\user\Downloads\CSS - 나무위키\photo.png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6948264" y="3933056"/>
                <a:ext cx="720080" cy="720080"/>
              </a:xfrm>
              <a:prstGeom prst="rect">
                <a:avLst/>
              </a:prstGeom>
              <a:noFill/>
            </p:spPr>
          </p:pic>
          <p:pic>
            <p:nvPicPr>
              <p:cNvPr id="19483" name="Picture 27" descr="C:\Users\user\Downloads\CSS - 나무위키\illler.png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>
                <a:off x="6228184" y="4005064"/>
                <a:ext cx="576064" cy="576064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19485" name="Picture 29" descr="C:\Users\user\Downloads\pngegg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3563888" y="2887784"/>
            <a:ext cx="2016224" cy="1549328"/>
          </a:xfrm>
          <a:prstGeom prst="rect">
            <a:avLst/>
          </a:prstGeom>
          <a:noFill/>
        </p:spPr>
      </p:pic>
      <p:cxnSp>
        <p:nvCxnSpPr>
          <p:cNvPr id="108" name="직선 화살표 연결선 107"/>
          <p:cNvCxnSpPr/>
          <p:nvPr/>
        </p:nvCxnSpPr>
        <p:spPr>
          <a:xfrm flipH="1" flipV="1">
            <a:off x="4716016" y="4509120"/>
            <a:ext cx="72008" cy="792088"/>
          </a:xfrm>
          <a:prstGeom prst="straightConnector1">
            <a:avLst/>
          </a:prstGeom>
          <a:ln w="12700">
            <a:solidFill>
              <a:srgbClr val="1E62C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3851920" y="3284984"/>
            <a:ext cx="288032" cy="288032"/>
          </a:xfrm>
          <a:prstGeom prst="straightConnector1">
            <a:avLst/>
          </a:prstGeom>
          <a:ln w="12700">
            <a:solidFill>
              <a:srgbClr val="1E62C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cxnSpLocks/>
          </p:cNvCxnSpPr>
          <p:nvPr/>
        </p:nvCxnSpPr>
        <p:spPr>
          <a:xfrm flipH="1">
            <a:off x="3023268" y="4077072"/>
            <a:ext cx="612628" cy="210698"/>
          </a:xfrm>
          <a:prstGeom prst="straightConnector1">
            <a:avLst/>
          </a:prstGeom>
          <a:ln w="12700">
            <a:solidFill>
              <a:srgbClr val="1E62C8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627784" y="3902859"/>
            <a:ext cx="1118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Server </a:t>
            </a:r>
            <a:r>
              <a:rPr lang="ko-KR" altLang="en-US" sz="10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접속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882195" y="4335424"/>
            <a:ext cx="111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회원 정보</a:t>
            </a:r>
            <a:endParaRPr lang="en-US" altLang="ko-KR" sz="1000" b="1" dirty="0">
              <a:solidFill>
                <a:srgbClr val="05003D"/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  <a:p>
            <a:r>
              <a:rPr lang="en-US" altLang="ko-KR" sz="1000" b="1" dirty="0" err="1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DataBese</a:t>
            </a:r>
            <a:r>
              <a:rPr lang="en-US" altLang="ko-KR" sz="10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 </a:t>
            </a:r>
            <a:r>
              <a:rPr lang="ko-KR" altLang="en-US" sz="10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저장</a:t>
            </a:r>
          </a:p>
        </p:txBody>
      </p:sp>
      <p:cxnSp>
        <p:nvCxnSpPr>
          <p:cNvPr id="124" name="직선 화살표 연결선 123"/>
          <p:cNvCxnSpPr>
            <a:endCxn id="19485" idx="3"/>
          </p:cNvCxnSpPr>
          <p:nvPr/>
        </p:nvCxnSpPr>
        <p:spPr>
          <a:xfrm flipH="1">
            <a:off x="5580112" y="3356992"/>
            <a:ext cx="720080" cy="305456"/>
          </a:xfrm>
          <a:prstGeom prst="straightConnector1">
            <a:avLst/>
          </a:prstGeom>
          <a:ln w="12700">
            <a:solidFill>
              <a:srgbClr val="1E62C8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974056" y="3819237"/>
            <a:ext cx="1118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날씨 </a:t>
            </a:r>
            <a:r>
              <a:rPr lang="en-US" altLang="ko-KR" sz="10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API </a:t>
            </a:r>
            <a:r>
              <a:rPr lang="ko-KR" altLang="en-US" sz="10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연동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974056" y="3645024"/>
            <a:ext cx="1118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위치 </a:t>
            </a:r>
            <a:r>
              <a:rPr lang="en-US" altLang="ko-KR" sz="10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API </a:t>
            </a:r>
            <a:r>
              <a:rPr lang="ko-KR" altLang="en-US" sz="10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연동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860032" y="5085184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홈페이지 </a:t>
            </a:r>
            <a:r>
              <a:rPr lang="en-US" altLang="ko-KR" sz="10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&amp; </a:t>
            </a:r>
            <a:r>
              <a:rPr lang="ko-KR" altLang="en-US" sz="10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서버 구축</a:t>
            </a: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4408932" y="3222502"/>
            <a:ext cx="936104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4192908" y="324491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오늘 어때</a:t>
            </a:r>
            <a:endParaRPr lang="en-US" altLang="ko-KR" sz="1000" b="1" dirty="0">
              <a:solidFill>
                <a:srgbClr val="05003D"/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  <a:p>
            <a:pPr algn="ctr"/>
            <a:r>
              <a:rPr lang="ko-KR" altLang="en-US" sz="10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홈페이지 </a:t>
            </a:r>
          </a:p>
        </p:txBody>
      </p:sp>
      <p:pic>
        <p:nvPicPr>
          <p:cNvPr id="19486" name="Picture 30" descr="C:\Users\user\Downloads\CSS - 나무위키\jsp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5057004" y="4077072"/>
            <a:ext cx="720080" cy="3780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23714"/>
            <a:ext cx="9144000" cy="5976664"/>
          </a:xfrm>
          <a:prstGeom prst="rect">
            <a:avLst/>
          </a:prstGeom>
          <a:solidFill>
            <a:srgbClr val="F9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45501" y="1484784"/>
            <a:ext cx="8252999" cy="4752528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1E6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class\code\Server\Lighting\src\main\webapp\images\logo_가로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48680"/>
            <a:ext cx="1656184" cy="454060"/>
          </a:xfrm>
          <a:prstGeom prst="rect">
            <a:avLst/>
          </a:prstGeom>
          <a:noFill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255" y="1772816"/>
            <a:ext cx="7703491" cy="39604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179512" y="1124744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오늘 어때</a:t>
            </a:r>
            <a:r>
              <a:rPr lang="en-US" altLang="ko-KR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? </a:t>
            </a:r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모임 플랫폼 데이터 설계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99592" y="5785519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총 테이블 </a:t>
            </a:r>
            <a:r>
              <a:rPr lang="en-US" altLang="ko-KR" sz="14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: 22</a:t>
            </a:r>
            <a:r>
              <a:rPr lang="ko-KR" altLang="en-US" sz="14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개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FC79BA5-5FBD-5BFC-F302-1432EB33A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209B492-65BC-E3EB-B6E7-8C9E3A0A2007}"/>
              </a:ext>
            </a:extLst>
          </p:cNvPr>
          <p:cNvSpPr/>
          <p:nvPr/>
        </p:nvSpPr>
        <p:spPr>
          <a:xfrm>
            <a:off x="0" y="440668"/>
            <a:ext cx="9144000" cy="5976664"/>
          </a:xfrm>
          <a:prstGeom prst="rect">
            <a:avLst/>
          </a:prstGeom>
          <a:solidFill>
            <a:srgbClr val="F9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 descr="C:\class\code\Server\Lighting\src\main\webapp\images\logo_가로.png">
            <a:extLst>
              <a:ext uri="{FF2B5EF4-FFF2-40B4-BE49-F238E27FC236}">
                <a16:creationId xmlns:a16="http://schemas.microsoft.com/office/drawing/2014/main" xmlns="" id="{6D92C9B1-2173-594E-2727-977AAC9C7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48680"/>
            <a:ext cx="1656184" cy="454060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3AF49A2-0F1F-C7A9-2423-00352E1FE38F}"/>
              </a:ext>
            </a:extLst>
          </p:cNvPr>
          <p:cNvSpPr txBox="1"/>
          <p:nvPr/>
        </p:nvSpPr>
        <p:spPr>
          <a:xfrm>
            <a:off x="179512" y="1124744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오늘 어때</a:t>
            </a:r>
            <a:r>
              <a:rPr lang="en-US" altLang="ko-KR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? </a:t>
            </a:r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모임 플랫폼 기능 프로세스</a:t>
            </a:r>
          </a:p>
        </p:txBody>
      </p:sp>
      <p:sp>
        <p:nvSpPr>
          <p:cNvPr id="2" name="모서리가 둥근 직사각형 40">
            <a:extLst>
              <a:ext uri="{FF2B5EF4-FFF2-40B4-BE49-F238E27FC236}">
                <a16:creationId xmlns:a16="http://schemas.microsoft.com/office/drawing/2014/main" xmlns="" id="{ED52C22F-B66C-DF5C-F96A-26A02494DC54}"/>
              </a:ext>
            </a:extLst>
          </p:cNvPr>
          <p:cNvSpPr/>
          <p:nvPr/>
        </p:nvSpPr>
        <p:spPr>
          <a:xfrm>
            <a:off x="445501" y="1484784"/>
            <a:ext cx="8252999" cy="4752528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1E6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A4D1B529-111A-1A94-48D0-1E45BDE9282F}"/>
              </a:ext>
            </a:extLst>
          </p:cNvPr>
          <p:cNvGrpSpPr/>
          <p:nvPr/>
        </p:nvGrpSpPr>
        <p:grpSpPr>
          <a:xfrm>
            <a:off x="683568" y="2060848"/>
            <a:ext cx="3685548" cy="3685548"/>
            <a:chOff x="827584" y="2116597"/>
            <a:chExt cx="3547990" cy="354799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2D7E8972-B91B-A264-5D56-6087CC353152}"/>
                </a:ext>
              </a:extLst>
            </p:cNvPr>
            <p:cNvGrpSpPr/>
            <p:nvPr/>
          </p:nvGrpSpPr>
          <p:grpSpPr>
            <a:xfrm>
              <a:off x="827584" y="2116597"/>
              <a:ext cx="3547990" cy="3547990"/>
              <a:chOff x="2578489" y="1435489"/>
              <a:chExt cx="3951021" cy="3951021"/>
            </a:xfrm>
          </p:grpSpPr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xmlns="" id="{5D94E2D5-1F9C-3343-275F-31CF9340C836}"/>
                  </a:ext>
                </a:extLst>
              </p:cNvPr>
              <p:cNvSpPr/>
              <p:nvPr/>
            </p:nvSpPr>
            <p:spPr>
              <a:xfrm>
                <a:off x="2904422" y="1646817"/>
                <a:ext cx="3413760" cy="3413760"/>
              </a:xfrm>
              <a:custGeom>
                <a:avLst/>
                <a:gdLst>
                  <a:gd name="connsiteX0" fmla="*/ 1706880 w 3413760"/>
                  <a:gd name="connsiteY0" fmla="*/ 0 h 3413760"/>
                  <a:gd name="connsiteX1" fmla="*/ 3413760 w 3413760"/>
                  <a:gd name="connsiteY1" fmla="*/ 1706880 h 3413760"/>
                  <a:gd name="connsiteX2" fmla="*/ 1706880 w 3413760"/>
                  <a:gd name="connsiteY2" fmla="*/ 1706880 h 3413760"/>
                  <a:gd name="connsiteX3" fmla="*/ 1706880 w 3413760"/>
                  <a:gd name="connsiteY3" fmla="*/ 0 h 341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3760" h="3413760">
                    <a:moveTo>
                      <a:pt x="1706880" y="0"/>
                    </a:moveTo>
                    <a:cubicBezTo>
                      <a:pt x="2649564" y="0"/>
                      <a:pt x="3413760" y="764196"/>
                      <a:pt x="3413760" y="1706880"/>
                    </a:cubicBezTo>
                    <a:lnTo>
                      <a:pt x="1706880" y="1706880"/>
                    </a:lnTo>
                    <a:lnTo>
                      <a:pt x="1706880" y="0"/>
                    </a:lnTo>
                    <a:close/>
                  </a:path>
                </a:pathLst>
              </a:custGeom>
              <a:solidFill>
                <a:srgbClr val="1E62C8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29918" tIns="725323" rIns="359562" bIns="1789277" numCol="1" spcCol="1270" anchor="ctr" anchorCtr="0">
                <a:noAutofit/>
              </a:bodyPr>
              <a:lstStyle/>
              <a:p>
                <a:pPr marL="0" lvl="0" indent="0" algn="ctr" defTabSz="622300" latinLnBrk="1">
                  <a:lnSpc>
                    <a:spcPct val="150000"/>
                  </a:lnSpc>
                  <a:spcBef>
                    <a:spcPts val="600"/>
                  </a:spcBef>
                  <a:spcAft>
                    <a:spcPct val="35000"/>
                  </a:spcAft>
                  <a:buNone/>
                </a:pPr>
                <a:r>
                  <a:rPr lang="en-US" altLang="ko-KR" sz="1000" kern="1200" dirty="0"/>
                  <a:t>2. </a:t>
                </a:r>
                <a:r>
                  <a:rPr lang="ko-KR" altLang="en-US" sz="1000" kern="1200" dirty="0"/>
                  <a:t>모임 검색</a:t>
                </a:r>
                <a:r>
                  <a:rPr lang="en-US" altLang="ko-KR" sz="1000" dirty="0"/>
                  <a:t> </a:t>
                </a:r>
                <a:r>
                  <a:rPr lang="ko-KR" altLang="en-US" sz="1000" kern="1200" dirty="0"/>
                  <a:t>및</a:t>
                </a:r>
                <a:r>
                  <a:rPr lang="en-US" altLang="ko-KR" sz="1000" kern="1200" dirty="0"/>
                  <a:t/>
                </a:r>
                <a:br>
                  <a:rPr lang="en-US" altLang="ko-KR" sz="1000" kern="1200" dirty="0"/>
                </a:br>
                <a:r>
                  <a:rPr lang="ko-KR" altLang="en-US" sz="1000" kern="1200" dirty="0"/>
                  <a:t>참가 신청</a:t>
                </a:r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xmlns="" id="{67C01A9F-D679-15C2-35FF-0486A91E343B}"/>
                  </a:ext>
                </a:extLst>
              </p:cNvPr>
              <p:cNvSpPr/>
              <p:nvPr/>
            </p:nvSpPr>
            <p:spPr>
              <a:xfrm>
                <a:off x="2904422" y="1761422"/>
                <a:ext cx="3413760" cy="3413760"/>
              </a:xfrm>
              <a:custGeom>
                <a:avLst/>
                <a:gdLst>
                  <a:gd name="connsiteX0" fmla="*/ 3413760 w 3413760"/>
                  <a:gd name="connsiteY0" fmla="*/ 1706880 h 3413760"/>
                  <a:gd name="connsiteX1" fmla="*/ 1706880 w 3413760"/>
                  <a:gd name="connsiteY1" fmla="*/ 3413760 h 3413760"/>
                  <a:gd name="connsiteX2" fmla="*/ 1706880 w 3413760"/>
                  <a:gd name="connsiteY2" fmla="*/ 1706880 h 3413760"/>
                  <a:gd name="connsiteX3" fmla="*/ 3413760 w 3413760"/>
                  <a:gd name="connsiteY3" fmla="*/ 1706880 h 341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3760" h="3413760">
                    <a:moveTo>
                      <a:pt x="3413760" y="1706880"/>
                    </a:moveTo>
                    <a:cubicBezTo>
                      <a:pt x="3413760" y="2649564"/>
                      <a:pt x="2649564" y="3413760"/>
                      <a:pt x="1706880" y="3413760"/>
                    </a:cubicBezTo>
                    <a:lnTo>
                      <a:pt x="1706880" y="1706880"/>
                    </a:lnTo>
                    <a:lnTo>
                      <a:pt x="3413760" y="1706880"/>
                    </a:lnTo>
                    <a:close/>
                  </a:path>
                </a:pathLst>
              </a:custGeom>
              <a:solidFill>
                <a:srgbClr val="1E62C8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29918" tIns="1789278" rIns="359562" bIns="725322" numCol="1" spcCol="1270" anchor="ctr" anchorCtr="0">
                <a:noAutofit/>
              </a:bodyPr>
              <a:lstStyle/>
              <a:p>
                <a:pPr marL="0" lvl="0" indent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000" kern="1200" dirty="0"/>
                  <a:t>3. </a:t>
                </a:r>
                <a:r>
                  <a:rPr lang="ko-KR" altLang="en-US" sz="1000" kern="1200" dirty="0"/>
                  <a:t>번개 모임 생성</a:t>
                </a:r>
              </a:p>
            </p:txBody>
          </p:sp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xmlns="" id="{2CBB4704-57FB-8161-1618-323CA242F362}"/>
                  </a:ext>
                </a:extLst>
              </p:cNvPr>
              <p:cNvSpPr/>
              <p:nvPr/>
            </p:nvSpPr>
            <p:spPr>
              <a:xfrm>
                <a:off x="2789817" y="1761422"/>
                <a:ext cx="3413760" cy="3413760"/>
              </a:xfrm>
              <a:custGeom>
                <a:avLst/>
                <a:gdLst>
                  <a:gd name="connsiteX0" fmla="*/ 1706880 w 3413760"/>
                  <a:gd name="connsiteY0" fmla="*/ 3413760 h 3413760"/>
                  <a:gd name="connsiteX1" fmla="*/ 0 w 3413760"/>
                  <a:gd name="connsiteY1" fmla="*/ 1706880 h 3413760"/>
                  <a:gd name="connsiteX2" fmla="*/ 1706880 w 3413760"/>
                  <a:gd name="connsiteY2" fmla="*/ 1706880 h 3413760"/>
                  <a:gd name="connsiteX3" fmla="*/ 1706880 w 3413760"/>
                  <a:gd name="connsiteY3" fmla="*/ 3413760 h 341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3760" h="3413760">
                    <a:moveTo>
                      <a:pt x="1706880" y="3413760"/>
                    </a:moveTo>
                    <a:cubicBezTo>
                      <a:pt x="764196" y="3413760"/>
                      <a:pt x="0" y="2649564"/>
                      <a:pt x="0" y="1706880"/>
                    </a:cubicBezTo>
                    <a:lnTo>
                      <a:pt x="1706880" y="1706880"/>
                    </a:lnTo>
                    <a:lnTo>
                      <a:pt x="1706880" y="3413760"/>
                    </a:lnTo>
                    <a:close/>
                  </a:path>
                </a:pathLst>
              </a:custGeom>
              <a:solidFill>
                <a:srgbClr val="1E62C8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9563" tIns="1789278" rIns="1829917" bIns="725322" numCol="1" spcCol="1270" anchor="ctr" anchorCtr="0">
                <a:noAutofit/>
              </a:bodyPr>
              <a:lstStyle/>
              <a:p>
                <a:pPr marL="0" lvl="0" indent="0" algn="ctr" defTabSz="62230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000" kern="1200" dirty="0"/>
                  <a:t>4. </a:t>
                </a:r>
                <a:r>
                  <a:rPr lang="ko-KR" altLang="en-US" sz="1000" kern="1200" dirty="0"/>
                  <a:t>모임 확정</a:t>
                </a:r>
                <a:r>
                  <a:rPr lang="en-US" altLang="ko-KR" sz="1000" dirty="0"/>
                  <a:t> </a:t>
                </a:r>
                <a:r>
                  <a:rPr lang="ko-KR" altLang="en-US" sz="1000" kern="1200" dirty="0"/>
                  <a:t>및</a:t>
                </a:r>
                <a:r>
                  <a:rPr lang="en-US" altLang="ko-KR" sz="1000" kern="1200" dirty="0"/>
                  <a:t/>
                </a:r>
                <a:br>
                  <a:rPr lang="en-US" altLang="ko-KR" sz="1000" kern="1200" dirty="0"/>
                </a:br>
                <a:r>
                  <a:rPr lang="ko-KR" altLang="en-US" sz="1000" kern="1200" dirty="0"/>
                  <a:t>후기 작성</a:t>
                </a:r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xmlns="" id="{3A98C4A3-2857-6C61-818A-10846E0DE343}"/>
                  </a:ext>
                </a:extLst>
              </p:cNvPr>
              <p:cNvSpPr/>
              <p:nvPr/>
            </p:nvSpPr>
            <p:spPr>
              <a:xfrm>
                <a:off x="2789817" y="1646817"/>
                <a:ext cx="3413760" cy="3413760"/>
              </a:xfrm>
              <a:custGeom>
                <a:avLst/>
                <a:gdLst>
                  <a:gd name="connsiteX0" fmla="*/ 0 w 3413760"/>
                  <a:gd name="connsiteY0" fmla="*/ 1706880 h 3413760"/>
                  <a:gd name="connsiteX1" fmla="*/ 1706880 w 3413760"/>
                  <a:gd name="connsiteY1" fmla="*/ 0 h 3413760"/>
                  <a:gd name="connsiteX2" fmla="*/ 1706880 w 3413760"/>
                  <a:gd name="connsiteY2" fmla="*/ 1706880 h 3413760"/>
                  <a:gd name="connsiteX3" fmla="*/ 0 w 3413760"/>
                  <a:gd name="connsiteY3" fmla="*/ 1706880 h 341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3760" h="3413760">
                    <a:moveTo>
                      <a:pt x="0" y="1706880"/>
                    </a:moveTo>
                    <a:cubicBezTo>
                      <a:pt x="0" y="764196"/>
                      <a:pt x="764196" y="0"/>
                      <a:pt x="1706880" y="0"/>
                    </a:cubicBezTo>
                    <a:lnTo>
                      <a:pt x="1706880" y="1706880"/>
                    </a:lnTo>
                    <a:lnTo>
                      <a:pt x="0" y="1706880"/>
                    </a:lnTo>
                    <a:close/>
                  </a:path>
                </a:pathLst>
              </a:custGeom>
              <a:solidFill>
                <a:srgbClr val="1E62C8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9563" tIns="725323" rIns="1829917" bIns="1789277" numCol="1" spcCol="1270" anchor="ctr" anchorCtr="0">
                <a:noAutofit/>
              </a:bodyPr>
              <a:lstStyle/>
              <a:p>
                <a:pPr marL="0" lvl="0" indent="0" algn="ctr" defTabSz="622300" latinLnBrk="1">
                  <a:lnSpc>
                    <a:spcPct val="150000"/>
                  </a:lnSpc>
                  <a:spcBef>
                    <a:spcPts val="600"/>
                  </a:spcBef>
                  <a:spcAft>
                    <a:spcPct val="35000"/>
                  </a:spcAft>
                  <a:buNone/>
                </a:pPr>
                <a:r>
                  <a:rPr lang="en-US" altLang="ko-KR" sz="1000" kern="1200" dirty="0"/>
                  <a:t>1. </a:t>
                </a:r>
                <a:r>
                  <a:rPr lang="ko-KR" altLang="en-US" sz="1000" kern="1200" dirty="0"/>
                  <a:t>사용자 로그인 및 </a:t>
                </a:r>
                <a:r>
                  <a:rPr lang="en-US" altLang="ko-KR" sz="1000" kern="1200" dirty="0"/>
                  <a:t/>
                </a:r>
                <a:br>
                  <a:rPr lang="en-US" altLang="ko-KR" sz="1000" kern="1200" dirty="0"/>
                </a:br>
                <a:r>
                  <a:rPr lang="ko-KR" altLang="en-US" sz="1000" kern="1200" dirty="0"/>
                  <a:t>회원가입</a:t>
                </a:r>
              </a:p>
            </p:txBody>
          </p:sp>
          <p:sp>
            <p:nvSpPr>
              <p:cNvPr id="11" name="화살표: 원형 10">
                <a:extLst>
                  <a:ext uri="{FF2B5EF4-FFF2-40B4-BE49-F238E27FC236}">
                    <a16:creationId xmlns:a16="http://schemas.microsoft.com/office/drawing/2014/main" xmlns="" id="{1467176B-A14C-5FA6-CC7D-4605089D9475}"/>
                  </a:ext>
                </a:extLst>
              </p:cNvPr>
              <p:cNvSpPr/>
              <p:nvPr/>
            </p:nvSpPr>
            <p:spPr>
              <a:xfrm>
                <a:off x="2693094" y="1435489"/>
                <a:ext cx="3836416" cy="3836416"/>
              </a:xfrm>
              <a:prstGeom prst="circularArrow">
                <a:avLst>
                  <a:gd name="adj1" fmla="val 5085"/>
                  <a:gd name="adj2" fmla="val 327528"/>
                  <a:gd name="adj3" fmla="val 21272472"/>
                  <a:gd name="adj4" fmla="val 16200000"/>
                  <a:gd name="adj5" fmla="val 5932"/>
                </a:avLst>
              </a:prstGeom>
              <a:solidFill>
                <a:srgbClr val="05003D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100" dirty="0"/>
              </a:p>
            </p:txBody>
          </p:sp>
          <p:sp>
            <p:nvSpPr>
              <p:cNvPr id="12" name="화살표: 원형 11">
                <a:extLst>
                  <a:ext uri="{FF2B5EF4-FFF2-40B4-BE49-F238E27FC236}">
                    <a16:creationId xmlns:a16="http://schemas.microsoft.com/office/drawing/2014/main" xmlns="" id="{0CE675C7-9439-8C01-CAB1-B325FCEA7B93}"/>
                  </a:ext>
                </a:extLst>
              </p:cNvPr>
              <p:cNvSpPr/>
              <p:nvPr/>
            </p:nvSpPr>
            <p:spPr>
              <a:xfrm>
                <a:off x="2693094" y="1550094"/>
                <a:ext cx="3836416" cy="3836416"/>
              </a:xfrm>
              <a:prstGeom prst="circularArrow">
                <a:avLst>
                  <a:gd name="adj1" fmla="val 5085"/>
                  <a:gd name="adj2" fmla="val 327528"/>
                  <a:gd name="adj3" fmla="val 5072472"/>
                  <a:gd name="adj4" fmla="val 0"/>
                  <a:gd name="adj5" fmla="val 5932"/>
                </a:avLst>
              </a:prstGeom>
              <a:solidFill>
                <a:srgbClr val="05003D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100" dirty="0"/>
              </a:p>
            </p:txBody>
          </p:sp>
          <p:sp>
            <p:nvSpPr>
              <p:cNvPr id="13" name="화살표: 원형 12">
                <a:extLst>
                  <a:ext uri="{FF2B5EF4-FFF2-40B4-BE49-F238E27FC236}">
                    <a16:creationId xmlns:a16="http://schemas.microsoft.com/office/drawing/2014/main" xmlns="" id="{D6CD8D0B-47F1-8C08-B6BC-B7C555C2D991}"/>
                  </a:ext>
                </a:extLst>
              </p:cNvPr>
              <p:cNvSpPr/>
              <p:nvPr/>
            </p:nvSpPr>
            <p:spPr>
              <a:xfrm>
                <a:off x="2578489" y="1550094"/>
                <a:ext cx="3836416" cy="3836416"/>
              </a:xfrm>
              <a:prstGeom prst="circularArrow">
                <a:avLst>
                  <a:gd name="adj1" fmla="val 5085"/>
                  <a:gd name="adj2" fmla="val 327528"/>
                  <a:gd name="adj3" fmla="val 10472472"/>
                  <a:gd name="adj4" fmla="val 5400000"/>
                  <a:gd name="adj5" fmla="val 5932"/>
                </a:avLst>
              </a:prstGeom>
              <a:solidFill>
                <a:srgbClr val="05003D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100" dirty="0"/>
              </a:p>
            </p:txBody>
          </p:sp>
          <p:sp>
            <p:nvSpPr>
              <p:cNvPr id="14" name="화살표: 원형 13">
                <a:extLst>
                  <a:ext uri="{FF2B5EF4-FFF2-40B4-BE49-F238E27FC236}">
                    <a16:creationId xmlns:a16="http://schemas.microsoft.com/office/drawing/2014/main" xmlns="" id="{0E68C307-B5CE-C40E-3516-A5128E3A7D00}"/>
                  </a:ext>
                </a:extLst>
              </p:cNvPr>
              <p:cNvSpPr/>
              <p:nvPr/>
            </p:nvSpPr>
            <p:spPr>
              <a:xfrm>
                <a:off x="2578489" y="1435489"/>
                <a:ext cx="3836416" cy="3836416"/>
              </a:xfrm>
              <a:prstGeom prst="circularArrow">
                <a:avLst>
                  <a:gd name="adj1" fmla="val 5085"/>
                  <a:gd name="adj2" fmla="val 327528"/>
                  <a:gd name="adj3" fmla="val 15872472"/>
                  <a:gd name="adj4" fmla="val 10800000"/>
                  <a:gd name="adj5" fmla="val 5932"/>
                </a:avLst>
              </a:prstGeom>
              <a:solidFill>
                <a:srgbClr val="05003D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100" dirty="0"/>
              </a:p>
            </p:txBody>
          </p:sp>
        </p:grp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E630F3F4-D7D0-F9B5-616D-47849F1D6CCB}"/>
                </a:ext>
              </a:extLst>
            </p:cNvPr>
            <p:cNvSpPr/>
            <p:nvPr/>
          </p:nvSpPr>
          <p:spPr>
            <a:xfrm>
              <a:off x="2127067" y="3416080"/>
              <a:ext cx="949024" cy="949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D6F52DA-E6AF-FC09-4C0E-9C39FBABEE7A}"/>
              </a:ext>
            </a:extLst>
          </p:cNvPr>
          <p:cNvSpPr txBox="1"/>
          <p:nvPr/>
        </p:nvSpPr>
        <p:spPr>
          <a:xfrm>
            <a:off x="4509606" y="1863296"/>
            <a:ext cx="396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1. </a:t>
            </a:r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사용자 로그인 </a:t>
            </a:r>
            <a:r>
              <a:rPr lang="en-US" altLang="ko-KR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/ </a:t>
            </a:r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회원가입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30F0513-A6B2-6A36-8A55-8E245CD44A7B}"/>
              </a:ext>
            </a:extLst>
          </p:cNvPr>
          <p:cNvSpPr txBox="1"/>
          <p:nvPr/>
        </p:nvSpPr>
        <p:spPr>
          <a:xfrm>
            <a:off x="4869647" y="2106664"/>
            <a:ext cx="368554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사용자 인증 및 프로필 설정 가능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F6D920C-7BA0-9101-0A60-14B8F622E6DF}"/>
              </a:ext>
            </a:extLst>
          </p:cNvPr>
          <p:cNvSpPr txBox="1"/>
          <p:nvPr/>
        </p:nvSpPr>
        <p:spPr>
          <a:xfrm>
            <a:off x="4509228" y="2583376"/>
            <a:ext cx="396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2. </a:t>
            </a:r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모임 검색 및 참가 신청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82665FA-F09D-2BDF-3A0E-90264B2759BC}"/>
              </a:ext>
            </a:extLst>
          </p:cNvPr>
          <p:cNvSpPr txBox="1"/>
          <p:nvPr/>
        </p:nvSpPr>
        <p:spPr>
          <a:xfrm>
            <a:off x="4869268" y="2826744"/>
            <a:ext cx="368592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4800"/>
              </a:spcBef>
            </a:pPr>
            <a:r>
              <a:rPr lang="ko-KR" altLang="en-US" sz="12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취미와 특정 목적을 충족 시킬 수 있는 모임을 검색하여 참여 가능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1D691C3-E5AE-1A8A-667D-2387573C68A4}"/>
              </a:ext>
            </a:extLst>
          </p:cNvPr>
          <p:cNvSpPr txBox="1"/>
          <p:nvPr/>
        </p:nvSpPr>
        <p:spPr>
          <a:xfrm>
            <a:off x="4509228" y="3519480"/>
            <a:ext cx="396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3.</a:t>
            </a:r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 번개 모임 생성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A145947-FF67-22A2-73CD-496A84A433AD}"/>
              </a:ext>
            </a:extLst>
          </p:cNvPr>
          <p:cNvSpPr txBox="1"/>
          <p:nvPr/>
        </p:nvSpPr>
        <p:spPr>
          <a:xfrm>
            <a:off x="4869268" y="3762848"/>
            <a:ext cx="3739085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4800"/>
              </a:spcBef>
            </a:pPr>
            <a:r>
              <a:rPr lang="ko-KR" altLang="en-US" sz="12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내가 원하는 모임이 없을 시 모임을 생성 가능하며</a:t>
            </a:r>
            <a:r>
              <a:rPr lang="en-US" altLang="ko-KR" sz="12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, </a:t>
            </a:r>
            <a:r>
              <a:rPr lang="ko-KR" altLang="en-US" sz="12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원하는 인원을 선택할 수 권한 부여</a:t>
            </a:r>
            <a:r>
              <a:rPr lang="en-US" altLang="ko-KR" sz="12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 </a:t>
            </a:r>
            <a:r>
              <a:rPr lang="ko-KR" altLang="en-US" sz="12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하여 </a:t>
            </a:r>
            <a:r>
              <a:rPr lang="ko-KR" altLang="en-US" sz="1200" dirty="0"/>
              <a:t>일시</a:t>
            </a:r>
            <a:r>
              <a:rPr lang="en-US" altLang="ko-KR" sz="1200" dirty="0"/>
              <a:t>, </a:t>
            </a:r>
            <a:r>
              <a:rPr lang="ko-KR" altLang="en-US" sz="1200" dirty="0"/>
              <a:t>장소</a:t>
            </a:r>
            <a:r>
              <a:rPr lang="en-US" altLang="ko-KR" sz="1200" dirty="0"/>
              <a:t>, </a:t>
            </a:r>
            <a:r>
              <a:rPr lang="ko-KR" altLang="en-US" sz="1200" dirty="0"/>
              <a:t>인원 설정</a:t>
            </a:r>
            <a:r>
              <a:rPr lang="en-US" altLang="ko-KR" sz="12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 </a:t>
            </a:r>
            <a:r>
              <a:rPr lang="ko-KR" altLang="en-US" sz="12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가능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6B318A5-5752-0D5A-13B2-27C385B9AD1B}"/>
              </a:ext>
            </a:extLst>
          </p:cNvPr>
          <p:cNvSpPr txBox="1"/>
          <p:nvPr/>
        </p:nvSpPr>
        <p:spPr>
          <a:xfrm>
            <a:off x="4509228" y="4743616"/>
            <a:ext cx="396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4.</a:t>
            </a:r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 모임 확정 및 후기 작성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6084E31-69CB-CE61-79C9-591E5D1CE657}"/>
              </a:ext>
            </a:extLst>
          </p:cNvPr>
          <p:cNvSpPr txBox="1"/>
          <p:nvPr/>
        </p:nvSpPr>
        <p:spPr>
          <a:xfrm>
            <a:off x="4869269" y="4986984"/>
            <a:ext cx="3685926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4800"/>
              </a:spcBef>
            </a:pPr>
            <a:r>
              <a:rPr lang="ko-KR" altLang="en-US" sz="12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모임의 생성하여 인원이 참가 했을 때 모임을 확정하여 모임을 가질 수 있고</a:t>
            </a:r>
            <a:r>
              <a:rPr lang="en-US" altLang="ko-KR" sz="12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, </a:t>
            </a:r>
            <a:r>
              <a:rPr lang="ko-KR" altLang="en-US" sz="12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모임 종료 후 모임에 참가한 인원을 평가 가능 </a:t>
            </a:r>
            <a:endParaRPr lang="en-US" altLang="ko-KR" sz="1200" dirty="0">
              <a:solidFill>
                <a:srgbClr val="05003D"/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468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FEC66B-40F9-9CFA-B757-299482299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C154892-4573-9FD4-AB15-47E3EB55E2A3}"/>
              </a:ext>
            </a:extLst>
          </p:cNvPr>
          <p:cNvSpPr/>
          <p:nvPr/>
        </p:nvSpPr>
        <p:spPr>
          <a:xfrm>
            <a:off x="0" y="440668"/>
            <a:ext cx="9144000" cy="5976664"/>
          </a:xfrm>
          <a:prstGeom prst="rect">
            <a:avLst/>
          </a:prstGeom>
          <a:solidFill>
            <a:srgbClr val="F9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 descr="C:\class\code\Server\Lighting\src\main\webapp\images\logo_가로.png">
            <a:extLst>
              <a:ext uri="{FF2B5EF4-FFF2-40B4-BE49-F238E27FC236}">
                <a16:creationId xmlns:a16="http://schemas.microsoft.com/office/drawing/2014/main" xmlns="" id="{E43DDB9B-A27E-9888-1DC7-47CBB8E58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48680"/>
            <a:ext cx="1656184" cy="454060"/>
          </a:xfrm>
          <a:prstGeom prst="rect">
            <a:avLst/>
          </a:prstGeom>
          <a:noFill/>
        </p:spPr>
      </p:pic>
      <p:sp>
        <p:nvSpPr>
          <p:cNvPr id="8" name="모서리가 둥근 직사각형 40">
            <a:extLst>
              <a:ext uri="{FF2B5EF4-FFF2-40B4-BE49-F238E27FC236}">
                <a16:creationId xmlns:a16="http://schemas.microsoft.com/office/drawing/2014/main" xmlns="" id="{34628BFC-9B36-E801-01F9-077BB23E6F16}"/>
              </a:ext>
            </a:extLst>
          </p:cNvPr>
          <p:cNvSpPr/>
          <p:nvPr/>
        </p:nvSpPr>
        <p:spPr>
          <a:xfrm>
            <a:off x="445501" y="1484784"/>
            <a:ext cx="8252999" cy="4752528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1E6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D9EA6DF-D734-C675-F0C9-777149A01F1D}"/>
              </a:ext>
            </a:extLst>
          </p:cNvPr>
          <p:cNvSpPr txBox="1"/>
          <p:nvPr/>
        </p:nvSpPr>
        <p:spPr>
          <a:xfrm>
            <a:off x="179512" y="1124744"/>
            <a:ext cx="604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오늘 어때</a:t>
            </a:r>
            <a:r>
              <a:rPr lang="en-US" altLang="ko-KR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? </a:t>
            </a:r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모임 플랫폼 기능 프로세스 </a:t>
            </a:r>
            <a:r>
              <a:rPr lang="en-US" altLang="ko-KR" sz="1400" b="1" dirty="0" smtClean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#1 </a:t>
            </a:r>
            <a:r>
              <a:rPr lang="ko-KR" altLang="en-US" sz="1400" b="1" dirty="0" smtClean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회원가입</a:t>
            </a:r>
            <a:endParaRPr lang="ko-KR" altLang="en-US" sz="1400" b="1" dirty="0">
              <a:solidFill>
                <a:srgbClr val="05003D"/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805F39A-8164-6E51-7867-0293D2C31DD1}"/>
              </a:ext>
            </a:extLst>
          </p:cNvPr>
          <p:cNvSpPr txBox="1"/>
          <p:nvPr/>
        </p:nvSpPr>
        <p:spPr>
          <a:xfrm>
            <a:off x="5093296" y="1124744"/>
            <a:ext cx="3672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김예진 </a:t>
            </a:r>
            <a:r>
              <a:rPr lang="ko-KR" altLang="en-US" sz="10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제작 파트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97684" y="3027400"/>
            <a:ext cx="1112513" cy="4563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아이디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중복 검사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9712" y="3027399"/>
            <a:ext cx="1112513" cy="4563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이메일 인증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72848" y="3849675"/>
            <a:ext cx="1112513" cy="4563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주소 선택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30862" y="3846234"/>
            <a:ext cx="1112513" cy="4563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회원가입 버튼 활성화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1153940" y="2665560"/>
            <a:ext cx="2" cy="361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37176" y="2717823"/>
            <a:ext cx="720080" cy="2326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3818" y="2717823"/>
            <a:ext cx="1099804" cy="233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사이트 접속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직선 화살표 연결선 16"/>
          <p:cNvCxnSpPr>
            <a:endCxn id="11" idx="1"/>
          </p:cNvCxnSpPr>
          <p:nvPr/>
        </p:nvCxnSpPr>
        <p:spPr>
          <a:xfrm>
            <a:off x="1717060" y="3255585"/>
            <a:ext cx="26265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529104" y="3483772"/>
            <a:ext cx="0" cy="365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907704" y="3513477"/>
            <a:ext cx="1177657" cy="19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907704" y="3510395"/>
            <a:ext cx="127890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Google SMTP API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직선 화살표 연결선 20"/>
          <p:cNvCxnSpPr>
            <a:stCxn id="12" idx="3"/>
            <a:endCxn id="13" idx="1"/>
          </p:cNvCxnSpPr>
          <p:nvPr/>
        </p:nvCxnSpPr>
        <p:spPr>
          <a:xfrm flipV="1">
            <a:off x="3085361" y="4074421"/>
            <a:ext cx="445501" cy="3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61007" y="3675573"/>
            <a:ext cx="1094208" cy="186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서울시 선택 경우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4170" y="3846232"/>
            <a:ext cx="1112513" cy="4563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 DTO 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클래스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373244" y="3846233"/>
            <a:ext cx="937930" cy="456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HttpSession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85655" y="3846233"/>
            <a:ext cx="1112513" cy="4563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Servlet Controller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285951" y="4844835"/>
            <a:ext cx="1112513" cy="4563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 DAO 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클래스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62804" y="4819663"/>
            <a:ext cx="1095244" cy="422646"/>
          </a:xfrm>
          <a:prstGeom prst="rect">
            <a:avLst/>
          </a:prstGeom>
        </p:spPr>
      </p:pic>
      <p:cxnSp>
        <p:nvCxnSpPr>
          <p:cNvPr id="28" name="직선 연결선 27"/>
          <p:cNvCxnSpPr/>
          <p:nvPr/>
        </p:nvCxnSpPr>
        <p:spPr>
          <a:xfrm>
            <a:off x="1153720" y="3612717"/>
            <a:ext cx="0" cy="1425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153720" y="5038291"/>
            <a:ext cx="293339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087118" y="4437112"/>
            <a:ext cx="0" cy="601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153720" y="5136342"/>
            <a:ext cx="2986232" cy="1093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작성한 양식을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session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 담아 전달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직선 화살표 연결선 31"/>
          <p:cNvCxnSpPr>
            <a:endCxn id="25" idx="1"/>
          </p:cNvCxnSpPr>
          <p:nvPr/>
        </p:nvCxnSpPr>
        <p:spPr>
          <a:xfrm flipV="1">
            <a:off x="4646091" y="4074420"/>
            <a:ext cx="339564" cy="3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24" idx="1"/>
          </p:cNvCxnSpPr>
          <p:nvPr/>
        </p:nvCxnSpPr>
        <p:spPr>
          <a:xfrm flipV="1">
            <a:off x="6107789" y="4074420"/>
            <a:ext cx="265455" cy="3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3" idx="1"/>
          </p:cNvCxnSpPr>
          <p:nvPr/>
        </p:nvCxnSpPr>
        <p:spPr>
          <a:xfrm>
            <a:off x="7320795" y="4074418"/>
            <a:ext cx="2333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4" idx="2"/>
            <a:endCxn id="26" idx="0"/>
          </p:cNvCxnSpPr>
          <p:nvPr/>
        </p:nvCxnSpPr>
        <p:spPr>
          <a:xfrm flipH="1">
            <a:off x="6842208" y="4302606"/>
            <a:ext cx="1" cy="542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465692" y="3670349"/>
            <a:ext cx="677760" cy="192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644002" y="3632815"/>
            <a:ext cx="1198206" cy="228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세션 정보 합치기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3569" y="3625431"/>
            <a:ext cx="1198206" cy="228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담기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73244" y="4495712"/>
            <a:ext cx="954256" cy="15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저장 요청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직선 연결선 5"/>
          <p:cNvCxnSpPr>
            <a:stCxn id="26" idx="1"/>
          </p:cNvCxnSpPr>
          <p:nvPr/>
        </p:nvCxnSpPr>
        <p:spPr>
          <a:xfrm flipH="1" flipV="1">
            <a:off x="5508104" y="5069583"/>
            <a:ext cx="777847" cy="3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5508104" y="4302605"/>
            <a:ext cx="0" cy="766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030976" y="4516024"/>
            <a:ext cx="954256" cy="15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응답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6" name="직선 화살표 연결선 45"/>
          <p:cNvCxnSpPr>
            <a:stCxn id="27" idx="1"/>
          </p:cNvCxnSpPr>
          <p:nvPr/>
        </p:nvCxnSpPr>
        <p:spPr>
          <a:xfrm flipH="1">
            <a:off x="7398464" y="5030986"/>
            <a:ext cx="164340" cy="7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7156170" y="4662943"/>
            <a:ext cx="954256" cy="15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처리 결과 반환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직선 연결선 49"/>
          <p:cNvCxnSpPr>
            <a:stCxn id="26" idx="2"/>
          </p:cNvCxnSpPr>
          <p:nvPr/>
        </p:nvCxnSpPr>
        <p:spPr>
          <a:xfrm flipH="1">
            <a:off x="6842207" y="5301208"/>
            <a:ext cx="1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842207" y="5661248"/>
            <a:ext cx="1268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27" idx="2"/>
          </p:cNvCxnSpPr>
          <p:nvPr/>
        </p:nvCxnSpPr>
        <p:spPr>
          <a:xfrm flipV="1">
            <a:off x="8110426" y="5242309"/>
            <a:ext cx="0" cy="418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7020272" y="5706178"/>
            <a:ext cx="954256" cy="15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쿼리 실행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 flipV="1">
            <a:off x="5541911" y="2284594"/>
            <a:ext cx="0" cy="1561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5" name="직선 화살표 연결선 3074"/>
          <p:cNvCxnSpPr/>
          <p:nvPr/>
        </p:nvCxnSpPr>
        <p:spPr>
          <a:xfrm flipH="1">
            <a:off x="1619672" y="2284594"/>
            <a:ext cx="3922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3011983" y="2040095"/>
            <a:ext cx="1094208" cy="186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응답 전달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완료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2673F59D-2086-697C-B22D-C5FDE79379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1104" y="1953244"/>
            <a:ext cx="676016" cy="67601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59C9B78-CC9D-D2E3-6A3D-65EF072FD092}"/>
              </a:ext>
            </a:extLst>
          </p:cNvPr>
          <p:cNvSpPr txBox="1"/>
          <p:nvPr/>
        </p:nvSpPr>
        <p:spPr>
          <a:xfrm>
            <a:off x="765751" y="1710061"/>
            <a:ext cx="786721" cy="285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User</a:t>
            </a:r>
            <a:endParaRPr lang="ko-KR" altLang="en-US" sz="1100" dirty="0">
              <a:solidFill>
                <a:srgbClr val="05003D"/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630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FEC66B-40F9-9CFA-B757-299482299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C154892-4573-9FD4-AB15-47E3EB55E2A3}"/>
              </a:ext>
            </a:extLst>
          </p:cNvPr>
          <p:cNvSpPr/>
          <p:nvPr/>
        </p:nvSpPr>
        <p:spPr>
          <a:xfrm>
            <a:off x="0" y="440668"/>
            <a:ext cx="9144000" cy="5976664"/>
          </a:xfrm>
          <a:prstGeom prst="rect">
            <a:avLst/>
          </a:prstGeom>
          <a:solidFill>
            <a:srgbClr val="F9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 descr="C:\class\code\Server\Lighting\src\main\webapp\images\logo_가로.png">
            <a:extLst>
              <a:ext uri="{FF2B5EF4-FFF2-40B4-BE49-F238E27FC236}">
                <a16:creationId xmlns:a16="http://schemas.microsoft.com/office/drawing/2014/main" xmlns="" id="{E43DDB9B-A27E-9888-1DC7-47CBB8E58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48680"/>
            <a:ext cx="1656184" cy="454060"/>
          </a:xfrm>
          <a:prstGeom prst="rect">
            <a:avLst/>
          </a:prstGeom>
          <a:noFill/>
        </p:spPr>
      </p:pic>
      <p:sp>
        <p:nvSpPr>
          <p:cNvPr id="8" name="모서리가 둥근 직사각형 40">
            <a:extLst>
              <a:ext uri="{FF2B5EF4-FFF2-40B4-BE49-F238E27FC236}">
                <a16:creationId xmlns:a16="http://schemas.microsoft.com/office/drawing/2014/main" xmlns="" id="{34628BFC-9B36-E801-01F9-077BB23E6F16}"/>
              </a:ext>
            </a:extLst>
          </p:cNvPr>
          <p:cNvSpPr/>
          <p:nvPr/>
        </p:nvSpPr>
        <p:spPr>
          <a:xfrm>
            <a:off x="445501" y="1484784"/>
            <a:ext cx="8252999" cy="4752528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1E6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D9EA6DF-D734-C675-F0C9-777149A01F1D}"/>
              </a:ext>
            </a:extLst>
          </p:cNvPr>
          <p:cNvSpPr txBox="1"/>
          <p:nvPr/>
        </p:nvSpPr>
        <p:spPr>
          <a:xfrm>
            <a:off x="179512" y="1124744"/>
            <a:ext cx="604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오늘 어때</a:t>
            </a:r>
            <a:r>
              <a:rPr lang="en-US" altLang="ko-KR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? </a:t>
            </a:r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모임 플랫폼 기능 프로세스 </a:t>
            </a:r>
            <a:r>
              <a:rPr lang="en-US" altLang="ko-KR" sz="1400" b="1" dirty="0" smtClean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#2 </a:t>
            </a:r>
            <a:r>
              <a:rPr lang="ko-KR" altLang="en-US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마이페이지</a:t>
            </a:r>
            <a:r>
              <a:rPr lang="en-US" altLang="ko-KR" sz="1400" b="1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 </a:t>
            </a:r>
            <a:endParaRPr lang="ko-KR" altLang="en-US" sz="1400" b="1" dirty="0">
              <a:solidFill>
                <a:srgbClr val="05003D"/>
              </a:solidFill>
              <a:latin typeface="맑은 고딕" pitchFamily="50" charset="-127"/>
              <a:ea typeface="맑은 고딕" pitchFamily="50" charset="-127"/>
              <a:cs typeface="Pretendard Medium" pitchFamily="50" charset="-127"/>
            </a:endParaRPr>
          </a:p>
        </p:txBody>
      </p:sp>
      <p:pic>
        <p:nvPicPr>
          <p:cNvPr id="3" name="pasted-movie.png" descr="pasted-movie.png">
            <a:extLst>
              <a:ext uri="{FF2B5EF4-FFF2-40B4-BE49-F238E27FC236}">
                <a16:creationId xmlns:a16="http://schemas.microsoft.com/office/drawing/2014/main" xmlns="" id="{268444A9-EA18-F35C-27B4-00CB2CD3A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63663" y="1509713"/>
            <a:ext cx="6916737" cy="47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35EFE3-31C1-7306-6365-6184315C1534}"/>
              </a:ext>
            </a:extLst>
          </p:cNvPr>
          <p:cNvSpPr txBox="1"/>
          <p:nvPr/>
        </p:nvSpPr>
        <p:spPr>
          <a:xfrm>
            <a:off x="5093296" y="1181944"/>
            <a:ext cx="3672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rgbClr val="05003D"/>
                </a:solidFill>
                <a:latin typeface="맑은 고딕" pitchFamily="50" charset="-127"/>
                <a:ea typeface="맑은 고딕" pitchFamily="50" charset="-127"/>
                <a:cs typeface="Pretendard Medium" pitchFamily="50" charset="-127"/>
              </a:rPr>
              <a:t>김두현 제작 파트</a:t>
            </a:r>
          </a:p>
        </p:txBody>
      </p:sp>
    </p:spTree>
    <p:extLst>
      <p:ext uri="{BB962C8B-B14F-4D97-AF65-F5344CB8AC3E}">
        <p14:creationId xmlns:p14="http://schemas.microsoft.com/office/powerpoint/2010/main" xmlns="" val="229630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1902</Words>
  <Application>Microsoft Office PowerPoint</Application>
  <PresentationFormat>화면 슬라이드 쇼(4:3)</PresentationFormat>
  <Paragraphs>236</Paragraphs>
  <Slides>20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140</cp:revision>
  <dcterms:created xsi:type="dcterms:W3CDTF">2025-04-04T00:46:40Z</dcterms:created>
  <dcterms:modified xsi:type="dcterms:W3CDTF">2025-04-07T03:44:51Z</dcterms:modified>
</cp:coreProperties>
</file>