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3"/>
    <p:restoredTop sz="94567"/>
  </p:normalViewPr>
  <p:slideViewPr>
    <p:cSldViewPr snapToGrid="0" snapToObjects="1">
      <p:cViewPr>
        <p:scale>
          <a:sx n="120" d="100"/>
          <a:sy n="120" d="100"/>
        </p:scale>
        <p:origin x="44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1.10928" TargetMode="External"/><Relationship Id="rId2" Type="http://schemas.openxmlformats.org/officeDocument/2006/relationships/hyperlink" Target="https://arxiv.org/pdf/2211.095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409.160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57E0397F-8D67-5683-5628-B0331BB5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03" r="5018" b="2"/>
          <a:stretch>
            <a:fillRect/>
          </a:stretch>
        </p:blipFill>
        <p:spPr>
          <a:xfrm>
            <a:off x="-7794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EE4EA-9D76-CE81-51A2-76C1BED6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442" y="325009"/>
            <a:ext cx="6534046" cy="353213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Week 2 Progress Report: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 Quantum-Enhanced Graph Optimization for Trustworthy Multi-Agent Coordination in Digital Twin Robotics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293F7-9898-2F12-7755-839D3DBB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68" y="3857139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Student: Joseph Ko 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Mentor: Yugyung Lee</a:t>
            </a:r>
          </a:p>
          <a:p>
            <a:pPr algn="l">
              <a:lnSpc>
                <a:spcPct val="90000"/>
              </a:lnSpc>
            </a:pP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June 9</a:t>
            </a:r>
            <a:r>
              <a:rPr lang="en-US" sz="1400" baseline="30000" dirty="0">
                <a:solidFill>
                  <a:srgbClr val="FFFFFF"/>
                </a:solidFill>
              </a:rPr>
              <a:t>th</a:t>
            </a:r>
            <a:r>
              <a:rPr lang="en-US" sz="1400" dirty="0">
                <a:solidFill>
                  <a:srgbClr val="FFFFFF"/>
                </a:solidFill>
              </a:rPr>
              <a:t>,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2D0457DF-DEE9-F1F9-27F9-0E0112B86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784" y="3350368"/>
            <a:ext cx="2726006" cy="272600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 Overview</a:t>
            </a:r>
          </a:p>
        </p:txBody>
      </p: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537" y="446567"/>
            <a:ext cx="4130493" cy="5773257"/>
          </a:xfrm>
        </p:spPr>
        <p:txBody>
          <a:bodyPr>
            <a:normAutofit/>
          </a:bodyPr>
          <a:lstStyle/>
          <a:p>
            <a:pPr>
              <a:defRPr sz="1600"/>
            </a:pPr>
            <a:r>
              <a:rPr lang="en-US" sz="2000" dirty="0">
                <a:solidFill>
                  <a:schemeClr val="bg1"/>
                </a:solidFill>
              </a:rPr>
              <a:t>Real-time digital twins (DTS) mirror physical robots and environments for simulation and monitoring.</a:t>
            </a:r>
          </a:p>
          <a:p>
            <a:pPr>
              <a:defRPr sz="1600"/>
            </a:pPr>
            <a:r>
              <a:rPr lang="en-US" sz="2000" dirty="0">
                <a:solidFill>
                  <a:schemeClr val="bg1"/>
                </a:solidFill>
              </a:rPr>
              <a:t>However, attacks such as sensor spoofing, message tampering, and desynchronization can compromise system safety and coordination.</a:t>
            </a:r>
          </a:p>
          <a:p>
            <a:pPr>
              <a:defRPr sz="1600"/>
            </a:pPr>
            <a:r>
              <a:rPr lang="en-US" sz="2000" b="1" dirty="0">
                <a:solidFill>
                  <a:schemeClr val="bg1"/>
                </a:solidFill>
              </a:rPr>
              <a:t>Goal: </a:t>
            </a:r>
            <a:r>
              <a:rPr lang="en-US" sz="2000" dirty="0">
                <a:solidFill>
                  <a:schemeClr val="bg1"/>
                </a:solidFill>
              </a:rPr>
              <a:t>Build a quantum-enhanced, trust-aware AI framework for detecting and responding to such attacks.</a:t>
            </a:r>
          </a:p>
          <a:p>
            <a:pPr>
              <a:defRPr sz="1600"/>
            </a:pPr>
            <a:r>
              <a:rPr lang="en-US" sz="2000" dirty="0">
                <a:solidFill>
                  <a:schemeClr val="bg1"/>
                </a:solidFill>
              </a:rPr>
              <a:t>I learned that trust modeling must be dynamic and responsive—part of the control loop, not just a monitoring layer.</a:t>
            </a:r>
          </a:p>
          <a:p>
            <a:pPr>
              <a:defRPr sz="1600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Building trust between humans and robots when managing conflicting  objectives">
            <a:extLst>
              <a:ext uri="{FF2B5EF4-FFF2-40B4-BE49-F238E27FC236}">
                <a16:creationId xmlns:a16="http://schemas.microsoft.com/office/drawing/2014/main" id="{E9C388D2-61BA-4B87-9890-C0AB2791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6" r="5512" b="2"/>
          <a:stretch>
            <a:fillRect/>
          </a:stretch>
        </p:blipFill>
        <p:spPr bwMode="auto">
          <a:xfrm>
            <a:off x="0" y="-8467"/>
            <a:ext cx="9143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2" y="202018"/>
            <a:ext cx="3603793" cy="29340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>
                <a:solidFill>
                  <a:srgbClr val="FFFFFF"/>
                </a:solidFill>
              </a:rPr>
              <a:t>Related Work &amp; Key Insights</a:t>
            </a:r>
          </a:p>
        </p:txBody>
      </p:sp>
      <p:sp>
        <p:nvSpPr>
          <p:cNvPr id="3098" name="Arc 309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D5BEE9-6496-FF46-F86B-78E22C24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530" y="948883"/>
            <a:ext cx="5510807" cy="5947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ECT Model (Obi et al. 2025): Trust evolves by comparing agent performance vs. expectations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- I can use ECT to maintain adaptive trust scores for each robot in the twin—helping to decide when a robot should or should not be assigned critical tasks.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TIP Model (Guo et al. 2023): Trust combines direct experiences with indirect observations of others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- I can use TIP to propagate trust updates through the team graph, so trust of a compromised robot spreads realistically to human operators and teammates.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PitM Attacks (Carr et al. 2022): Shows ROS-based twins can be compromised; attacks on velocity or joint commands can cause physical harm.</a:t>
            </a: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- I can try and test similar attack patterns to simulate adversarial conditions and test whether my trust + anomaly system detects them.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3E115-0EE0-154E-4BD8-1BC4D5E6E7E9}"/>
              </a:ext>
            </a:extLst>
          </p:cNvPr>
          <p:cNvSpPr txBox="1"/>
          <p:nvPr/>
        </p:nvSpPr>
        <p:spPr>
          <a:xfrm>
            <a:off x="202663" y="6156251"/>
            <a:ext cx="1411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techxplore,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owards a European large-scale initiative on Artificial Intelligence - CEPS">
            <a:extLst>
              <a:ext uri="{FF2B5EF4-FFF2-40B4-BE49-F238E27FC236}">
                <a16:creationId xmlns:a16="http://schemas.microsoft.com/office/drawing/2014/main" id="{E3C1FD8C-1737-94A1-0F98-94DE6494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6" r="18366" b="-1"/>
          <a:stretch>
            <a:fillRect/>
          </a:stretch>
        </p:blipFill>
        <p:spPr bwMode="auto">
          <a:xfrm>
            <a:off x="1891767" y="10"/>
            <a:ext cx="72522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51" y="-6480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 dirty="0"/>
              <a:t>AI Methods and Plans for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25" y="1695564"/>
            <a:ext cx="3705529" cy="442379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 dirty="0"/>
              <a:t>AI Methods: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 dirty="0"/>
              <a:t>- Quantum Approximate Optimization Algorithm (QAOA) for trust-aware task allocation: Robots with higher trust should get critical or sensitive tasks.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 dirty="0"/>
              <a:t>- Use TIP + ECT trust updates embedded in a live knowledge graph (robots, tasks, sensors, humans).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 dirty="0"/>
              <a:t>- Graph-based anomaly detection for spotting subtle attack signatures.</a:t>
            </a:r>
          </a:p>
          <a:p>
            <a:pPr>
              <a:lnSpc>
                <a:spcPct val="90000"/>
              </a:lnSpc>
              <a:defRPr sz="1600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 dirty="0"/>
              <a:t>Initial Setup: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 dirty="0"/>
              <a:t>- Use ROS/Gazebo/other simulation with 2H–2R digital twin testbed.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 dirty="0"/>
              <a:t>- Define initial PitM attack scenarios (velocity and joint manipulation).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 dirty="0"/>
              <a:t>Learning: Trust must directly influence which agents are trusted to take on which tasks, especially under attack.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65C5C-4526-CF8E-1AEF-D26299C5B316}"/>
              </a:ext>
            </a:extLst>
          </p:cNvPr>
          <p:cNvSpPr txBox="1"/>
          <p:nvPr/>
        </p:nvSpPr>
        <p:spPr>
          <a:xfrm>
            <a:off x="7870956" y="620442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CEPS, 2024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Common Challenges Startups Will Encounter and How to Persevere | Startups  Magazine">
            <a:extLst>
              <a:ext uri="{FF2B5EF4-FFF2-40B4-BE49-F238E27FC236}">
                <a16:creationId xmlns:a16="http://schemas.microsoft.com/office/drawing/2014/main" id="{1E574D44-64C7-D474-928F-262D356B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r="28030" b="1"/>
          <a:stretch>
            <a:fillRect/>
          </a:stretch>
        </p:blipFill>
        <p:spPr bwMode="auto">
          <a:xfrm>
            <a:off x="20" y="0"/>
            <a:ext cx="9143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Next Steps, Challenges, Reflections</a:t>
            </a:r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0912" y="-8467"/>
            <a:ext cx="5858539" cy="668787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1600"/>
            </a:pPr>
            <a:r>
              <a:rPr lang="en-US" sz="1800" dirty="0">
                <a:solidFill>
                  <a:srgbClr val="FFFFFF"/>
                </a:solidFill>
              </a:rPr>
              <a:t>Next Steps:</a:t>
            </a:r>
          </a:p>
          <a:p>
            <a:pPr>
              <a:defRPr sz="1600"/>
            </a:pPr>
            <a:r>
              <a:rPr lang="en-US" sz="1800" dirty="0">
                <a:solidFill>
                  <a:srgbClr val="FFFFFF"/>
                </a:solidFill>
              </a:rPr>
              <a:t>Guidance on the use of resources,  project collaboration, and learning with mentors and other students</a:t>
            </a:r>
          </a:p>
          <a:p>
            <a:pPr>
              <a:defRPr sz="1600"/>
            </a:pPr>
            <a:r>
              <a:rPr lang="en-US" sz="1800" dirty="0">
                <a:solidFill>
                  <a:srgbClr val="FFFFFF"/>
                </a:solidFill>
              </a:rPr>
              <a:t>Updates with mentor and mentee group</a:t>
            </a:r>
          </a:p>
          <a:p>
            <a:pPr marL="0" indent="0">
              <a:buNone/>
              <a:defRPr sz="1600"/>
            </a:pPr>
            <a:r>
              <a:rPr lang="en-US" sz="1800" dirty="0">
                <a:solidFill>
                  <a:srgbClr val="FFFFFF"/>
                </a:solidFill>
              </a:rPr>
              <a:t>Hope to:</a:t>
            </a:r>
          </a:p>
          <a:p>
            <a:pPr>
              <a:defRPr sz="1600"/>
            </a:pPr>
            <a:r>
              <a:rPr lang="en-US" sz="1800" dirty="0">
                <a:solidFill>
                  <a:srgbClr val="FFFFFF"/>
                </a:solidFill>
              </a:rPr>
              <a:t>- Implement TIP and ECT trust updates in a graph structure.</a:t>
            </a:r>
          </a:p>
          <a:p>
            <a:pPr>
              <a:defRPr sz="1600"/>
            </a:pPr>
            <a:r>
              <a:rPr lang="en-US" sz="1800" dirty="0">
                <a:solidFill>
                  <a:srgbClr val="FFFFFF"/>
                </a:solidFill>
              </a:rPr>
              <a:t>- Integrate QAOA-based task allocation (or a different Quantum AI source) with real-time trust scoring.</a:t>
            </a:r>
          </a:p>
          <a:p>
            <a:pPr>
              <a:defRPr sz="1600"/>
            </a:pPr>
            <a:r>
              <a:rPr lang="en-US" sz="1800" dirty="0">
                <a:solidFill>
                  <a:srgbClr val="FFFFFF"/>
                </a:solidFill>
              </a:rPr>
              <a:t>- Run controlled attack simulations (e.g., PitM) and analyze trust and anomaly responses.</a:t>
            </a:r>
          </a:p>
          <a:p>
            <a:pPr marL="0" indent="0">
              <a:buNone/>
              <a:defRPr sz="1600"/>
            </a:pPr>
            <a:r>
              <a:rPr lang="en-US" sz="1800" dirty="0">
                <a:solidFill>
                  <a:srgbClr val="FFFFFF"/>
                </a:solidFill>
              </a:rPr>
              <a:t>Current Challenges:</a:t>
            </a:r>
          </a:p>
          <a:p>
            <a:pPr>
              <a:defRPr sz="1600"/>
            </a:pPr>
            <a:r>
              <a:rPr lang="en-US" sz="1800" dirty="0">
                <a:solidFill>
                  <a:srgbClr val="FFFFFF"/>
                </a:solidFill>
              </a:rPr>
              <a:t>- Getting the correct materials and equipment </a:t>
            </a:r>
          </a:p>
          <a:p>
            <a:pPr>
              <a:defRPr sz="1600"/>
            </a:pPr>
            <a:r>
              <a:rPr lang="en-US" sz="1800" dirty="0">
                <a:solidFill>
                  <a:srgbClr val="FFFFFF"/>
                </a:solidFill>
              </a:rPr>
              <a:t>- Gaining a solid grasp of key concepts and skills needed for the project</a:t>
            </a:r>
          </a:p>
          <a:p>
            <a:pPr marL="0" indent="0">
              <a:buNone/>
              <a:defRPr sz="1600"/>
            </a:pPr>
            <a:r>
              <a:rPr lang="en-US" sz="1800" dirty="0">
                <a:solidFill>
                  <a:srgbClr val="FFFFFF"/>
                </a:solidFill>
              </a:rPr>
              <a:t>Reflection: </a:t>
            </a:r>
          </a:p>
          <a:p>
            <a:pPr marL="0" indent="0">
              <a:buNone/>
              <a:defRPr sz="1600"/>
            </a:pPr>
            <a:r>
              <a:rPr lang="en-US" sz="1800" dirty="0">
                <a:solidFill>
                  <a:srgbClr val="FFFFFF"/>
                </a:solidFill>
              </a:rPr>
              <a:t>- I now see that trust modeling is not an add-on—it must drive the entire coordination logic if the system is to remain safe and efficient under adversarial conditions.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F0179-4A4D-E08D-8F60-6F51621115E1}"/>
              </a:ext>
            </a:extLst>
          </p:cNvPr>
          <p:cNvSpPr txBox="1"/>
          <p:nvPr/>
        </p:nvSpPr>
        <p:spPr>
          <a:xfrm>
            <a:off x="148856" y="6185430"/>
            <a:ext cx="255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Startups Magazine, 2019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7F729-AC1F-34CE-5D62-E7C9524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D73D-43B3-4F76-6C3B-E8B09745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Carr, Christopher, et al. </a:t>
            </a:r>
            <a:r>
              <a:rPr lang="en-US" sz="2200" i="1" dirty="0"/>
              <a:t>Attacking Digital Twins of Robotic Systems to Compromise Security and Safety.</a:t>
            </a:r>
            <a:r>
              <a:rPr lang="en-US" sz="2200" dirty="0"/>
              <a:t> </a:t>
            </a:r>
            <a:r>
              <a:rPr lang="en-US" sz="2200" dirty="0" err="1"/>
              <a:t>arXiv</a:t>
            </a:r>
            <a:r>
              <a:rPr lang="en-US" sz="2200" dirty="0"/>
              <a:t>, 17 Nov. 2022, </a:t>
            </a:r>
            <a:r>
              <a:rPr lang="en-US" sz="2200" dirty="0">
                <a:hlinkClick r:id="rId2"/>
              </a:rPr>
              <a:t>https://arxiv.org/pdf/2211.09507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Guo, </a:t>
            </a:r>
            <a:r>
              <a:rPr lang="en-US" sz="2200" dirty="0" err="1"/>
              <a:t>Yaohui</a:t>
            </a:r>
            <a:r>
              <a:rPr lang="en-US" sz="2200" dirty="0"/>
              <a:t>, X. Jessie Yang, and Cong Shi. </a:t>
            </a:r>
            <a:r>
              <a:rPr lang="en-US" sz="2200" i="1" dirty="0"/>
              <a:t>TIP: A Trust Inference and Propagation Model in Multi-Human Multi-Robot Teams.</a:t>
            </a:r>
            <a:r>
              <a:rPr lang="en-US" sz="2200" dirty="0"/>
              <a:t> </a:t>
            </a:r>
            <a:r>
              <a:rPr lang="en-US" sz="2200" dirty="0" err="1"/>
              <a:t>arXiv</a:t>
            </a:r>
            <a:r>
              <a:rPr lang="en-US" sz="2200" dirty="0"/>
              <a:t>, 26 Jan. 2023, </a:t>
            </a:r>
            <a:r>
              <a:rPr lang="en-US" sz="2200" dirty="0">
                <a:hlinkClick r:id="rId3"/>
              </a:rPr>
              <a:t>https://arxiv.org/pdf/2301.10928</a:t>
            </a:r>
            <a:r>
              <a:rPr lang="en-US" sz="22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Obi, Ike, et al. </a:t>
            </a:r>
            <a:r>
              <a:rPr lang="en-US" sz="2200" i="1" dirty="0"/>
              <a:t>Modeling and Evaluating Trust Dynamics in Multi-Human Multi-Robot Task Allocation.</a:t>
            </a:r>
            <a:r>
              <a:rPr lang="en-US" sz="2200" dirty="0"/>
              <a:t> </a:t>
            </a:r>
            <a:r>
              <a:rPr lang="en-US" sz="2200" dirty="0" err="1"/>
              <a:t>arXiv</a:t>
            </a:r>
            <a:r>
              <a:rPr lang="en-US" sz="2200" dirty="0"/>
              <a:t>, 16 Sept. 2024, </a:t>
            </a:r>
            <a:r>
              <a:rPr lang="en-US" sz="2200" dirty="0">
                <a:hlinkClick r:id="rId4"/>
              </a:rPr>
              <a:t>https://arxiv.org/pdf/2409.16009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098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646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Week 2 Progress Report:  Quantum-Enhanced Graph Optimization for Trustworthy Multi-Agent Coordination in Digital Twin Robotics</vt:lpstr>
      <vt:lpstr>Problem Statement Overview</vt:lpstr>
      <vt:lpstr>Related Work &amp; Key Insights</vt:lpstr>
      <vt:lpstr>AI Methods and Plans for Setup</vt:lpstr>
      <vt:lpstr>Next Steps, Challenges, Reflections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Joseph Ko</cp:lastModifiedBy>
  <cp:revision>2</cp:revision>
  <dcterms:created xsi:type="dcterms:W3CDTF">2013-01-27T09:14:16Z</dcterms:created>
  <dcterms:modified xsi:type="dcterms:W3CDTF">2025-06-09T01:24:39Z</dcterms:modified>
  <cp:category/>
</cp:coreProperties>
</file>