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josephlei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1638300"/>
            <a:ext cx="10464800" cy="3906937"/>
          </a:xfrm>
          <a:prstGeom prst="rect">
            <a:avLst/>
          </a:prstGeom>
        </p:spPr>
        <p:txBody>
          <a:bodyPr anchor="ctr"/>
          <a:lstStyle/>
          <a:p>
            <a:pPr>
              <a:defRPr sz="3600"/>
            </a:pPr>
            <a:r>
              <a:t>Team ΔΣβ (DSB) presents</a:t>
            </a:r>
          </a:p>
          <a:p>
            <a:pPr>
              <a:defRPr sz="3600"/>
            </a:pPr>
          </a:p>
          <a:p>
            <a:pPr>
              <a:defRPr sz="1200"/>
            </a:pPr>
          </a:p>
          <a:p>
            <a:pPr/>
            <a:r>
              <a:t>Sacramento County</a:t>
            </a:r>
          </a:p>
          <a:p>
            <a:pPr/>
            <a:r>
              <a:t>Flu Shot Text Notifier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778500"/>
            <a:ext cx="10464800" cy="1967459"/>
          </a:xfrm>
          <a:prstGeom prst="rect">
            <a:avLst/>
          </a:prstGeom>
        </p:spPr>
        <p:txBody>
          <a:bodyPr anchor="ctr"/>
          <a:lstStyle/>
          <a:p>
            <a:pPr/>
            <a:r>
              <a:t>To easily inform and engage the public to reduce high risk influenza scenarios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G_1014.jpg"/>
          <p:cNvPicPr>
            <a:picLocks noChangeAspect="1"/>
          </p:cNvPicPr>
          <p:nvPr/>
        </p:nvPicPr>
        <p:blipFill>
          <a:blip r:embed="rId2">
            <a:extLst/>
          </a:blip>
          <a:srcRect l="0" t="64258" r="0" b="0"/>
          <a:stretch>
            <a:fillRect/>
          </a:stretch>
        </p:blipFill>
        <p:spPr>
          <a:xfrm>
            <a:off x="977900" y="4107457"/>
            <a:ext cx="5486400" cy="3486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IMG_1015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77807" y="1126684"/>
            <a:ext cx="4318893" cy="7678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IMG_1014.jpg"/>
          <p:cNvPicPr>
            <a:picLocks noChangeAspect="1"/>
          </p:cNvPicPr>
          <p:nvPr/>
        </p:nvPicPr>
        <p:blipFill>
          <a:blip r:embed="rId2">
            <a:extLst/>
          </a:blip>
          <a:srcRect l="0" t="13594" r="0" b="66337"/>
          <a:stretch>
            <a:fillRect/>
          </a:stretch>
        </p:blipFill>
        <p:spPr>
          <a:xfrm>
            <a:off x="977900" y="2159992"/>
            <a:ext cx="5486400" cy="195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FAQs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952500" y="2400300"/>
            <a:ext cx="11099800" cy="7177683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90000"/>
              </a:lnSpc>
            </a:pPr>
            <a:r>
              <a:t>When can it going live?</a:t>
            </a:r>
          </a:p>
          <a:p>
            <a:pPr lvl="2">
              <a:lnSpc>
                <a:spcPct val="90000"/>
              </a:lnSpc>
            </a:pPr>
            <a:r>
              <a:t>Currently live (feasible)</a:t>
            </a:r>
          </a:p>
          <a:p>
            <a:pPr>
              <a:lnSpc>
                <a:spcPct val="90000"/>
              </a:lnSpc>
            </a:pPr>
            <a:r>
              <a:t>What does it cost?</a:t>
            </a:r>
          </a:p>
          <a:p>
            <a:pPr lvl="2">
              <a:lnSpc>
                <a:spcPct val="90000"/>
              </a:lnSpc>
            </a:pPr>
            <a:r>
              <a:t>$0.95 - $2.60/day (sustainable)</a:t>
            </a:r>
          </a:p>
          <a:p>
            <a:pPr>
              <a:lnSpc>
                <a:spcPct val="90000"/>
              </a:lnSpc>
            </a:pPr>
            <a:r>
              <a:t>That’s nice, is it useful for anything else?</a:t>
            </a:r>
          </a:p>
          <a:p>
            <a:pPr lvl="2">
              <a:lnSpc>
                <a:spcPct val="90000"/>
              </a:lnSpc>
            </a:pPr>
            <a:r>
              <a:t>Emergency outbreak response, feedback gathering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1270000" y="2174924"/>
            <a:ext cx="10464800" cy="6852594"/>
          </a:xfrm>
          <a:prstGeom prst="rect">
            <a:avLst/>
          </a:prstGeom>
        </p:spPr>
        <p:txBody>
          <a:bodyPr/>
          <a:lstStyle/>
          <a:p>
            <a:pPr defTabSz="455675">
              <a:defRPr sz="6240"/>
            </a:pPr>
            <a:r>
              <a:t>Our solution is the fastest iteration to a working solution</a:t>
            </a:r>
          </a:p>
          <a:p>
            <a:pPr defTabSz="455675">
              <a:defRPr sz="6240"/>
            </a:pPr>
          </a:p>
          <a:p>
            <a:pPr defTabSz="455675">
              <a:defRPr sz="6240"/>
            </a:pPr>
            <a:r>
              <a:t>A ultra low cost tool that engages citizens with flu clinics where they are</a:t>
            </a:r>
          </a:p>
        </p:txBody>
      </p:sp>
      <p:sp>
        <p:nvSpPr>
          <p:cNvPr id="153" name="Shape 153"/>
          <p:cNvSpPr/>
          <p:nvPr/>
        </p:nvSpPr>
        <p:spPr>
          <a:xfrm>
            <a:off x="5774677" y="977899"/>
            <a:ext cx="14554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TL;DR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52500" y="381000"/>
            <a:ext cx="11099800" cy="1280915"/>
          </a:xfrm>
          <a:prstGeom prst="rect">
            <a:avLst/>
          </a:prstGeom>
        </p:spPr>
        <p:txBody>
          <a:bodyPr/>
          <a:lstStyle>
            <a:lvl1pPr>
              <a:defRPr sz="6000" u="sng"/>
            </a:lvl1pPr>
          </a:lstStyle>
          <a:p>
            <a:pPr/>
            <a:r>
              <a:t>Team ΔΣβ (DSB)</a:t>
            </a:r>
          </a:p>
        </p:txBody>
      </p:sp>
      <p:sp>
        <p:nvSpPr>
          <p:cNvPr id="156" name="Shape 156"/>
          <p:cNvSpPr/>
          <p:nvPr>
            <p:ph type="body" sz="half" idx="1"/>
          </p:nvPr>
        </p:nvSpPr>
        <p:spPr>
          <a:xfrm>
            <a:off x="559792" y="1770335"/>
            <a:ext cx="11776025" cy="308649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30000"/>
              </a:lnSpc>
              <a:buSzTx/>
              <a:buNone/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Joseph Lei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t>joseph.lei@gmail.com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t>josephlei.com	</a:t>
            </a:r>
          </a:p>
          <a:p>
            <a:pPr marL="0" indent="0">
              <a:lnSpc>
                <a:spcPct val="30000"/>
              </a:lnSpc>
              <a:buSzTx/>
              <a:buNone/>
            </a:pPr>
            <a:r>
              <a:rPr u="sng">
                <a:hlinkClick r:id="rId2" invalidUrl="" action="" tgtFrame="" tooltip="" history="1" highlightClick="0" endSnd="0"/>
              </a:rPr>
              <a:t>github.com/josephlei</a:t>
            </a:r>
          </a:p>
        </p:txBody>
      </p:sp>
      <p:grpSp>
        <p:nvGrpSpPr>
          <p:cNvPr id="159" name="Group 159"/>
          <p:cNvGrpSpPr/>
          <p:nvPr/>
        </p:nvGrpSpPr>
        <p:grpSpPr>
          <a:xfrm>
            <a:off x="559792" y="5099942"/>
            <a:ext cx="11885217" cy="4303491"/>
            <a:chOff x="0" y="0"/>
            <a:chExt cx="11885216" cy="4303489"/>
          </a:xfrm>
        </p:grpSpPr>
        <p:sp>
          <p:nvSpPr>
            <p:cNvPr id="157" name="Shape 157"/>
            <p:cNvSpPr/>
            <p:nvPr/>
          </p:nvSpPr>
          <p:spPr>
            <a:xfrm>
              <a:off x="392707" y="0"/>
              <a:ext cx="11099801" cy="1280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defRPr sz="6000" u="sng"/>
              </a:lvl1pPr>
            </a:lstStyle>
            <a:p>
              <a:pPr/>
              <a:r>
                <a:t>Special Thanks</a:t>
              </a: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1216992"/>
              <a:ext cx="11885217" cy="3086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/>
            <a:p>
              <a:pPr algn="l">
                <a:lnSpc>
                  <a:spcPct val="30000"/>
                </a:lnSpc>
                <a:spcBef>
                  <a:spcPts val="4200"/>
                </a:spcBef>
              </a:pPr>
              <a:r>
                <a:t>Laura McCasland				Sacramento DHHS</a:t>
              </a:r>
            </a:p>
            <a:p>
              <a:pPr algn="l">
                <a:lnSpc>
                  <a:spcPct val="30000"/>
                </a:lnSpc>
                <a:spcBef>
                  <a:spcPts val="4200"/>
                </a:spcBef>
              </a:pPr>
              <a:r>
                <a:t>Megan Kregor					Sacramento D-Tech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3127672"/>
            <a:ext cx="11099800" cy="3498256"/>
          </a:xfrm>
          <a:prstGeom prst="rect">
            <a:avLst/>
          </a:prstGeom>
        </p:spPr>
        <p:txBody>
          <a:bodyPr anchor="t"/>
          <a:lstStyle>
            <a:lvl1pPr>
              <a:defRPr sz="6200"/>
            </a:lvl1pPr>
          </a:lstStyle>
          <a:p>
            <a:pPr/>
            <a:r>
              <a:t>Improve Public Health by immunizing more people against influenza</a:t>
            </a:r>
          </a:p>
        </p:txBody>
      </p:sp>
      <p:sp>
        <p:nvSpPr>
          <p:cNvPr id="123" name="Shape 123"/>
          <p:cNvSpPr/>
          <p:nvPr/>
        </p:nvSpPr>
        <p:spPr>
          <a:xfrm>
            <a:off x="5613755" y="952500"/>
            <a:ext cx="1777290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Goal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52500" y="2729507"/>
            <a:ext cx="11099800" cy="6648253"/>
          </a:xfrm>
          <a:prstGeom prst="rect">
            <a:avLst/>
          </a:prstGeom>
        </p:spPr>
        <p:txBody>
          <a:bodyPr anchor="t"/>
          <a:lstStyle/>
          <a:p>
            <a:pPr marL="745957" indent="-745957" algn="l">
              <a:lnSpc>
                <a:spcPct val="120000"/>
              </a:lnSpc>
              <a:buSzPct val="75000"/>
              <a:buChar char="•"/>
              <a:defRPr sz="6200"/>
            </a:pPr>
            <a:r>
              <a:t>People forget or get busy</a:t>
            </a:r>
          </a:p>
          <a:p>
            <a:pPr marL="745957" indent="-745957" algn="l">
              <a:lnSpc>
                <a:spcPct val="120000"/>
              </a:lnSpc>
              <a:buSzPct val="75000"/>
              <a:defRPr sz="6200"/>
            </a:pPr>
            <a:r>
              <a:t>Clinics change time/location without notice</a:t>
            </a:r>
          </a:p>
          <a:p>
            <a:pPr marL="745957" indent="-745957" algn="l">
              <a:lnSpc>
                <a:spcPct val="120000"/>
              </a:lnSpc>
              <a:buSzPct val="75000"/>
              <a:defRPr sz="6200"/>
            </a:pPr>
            <a:r>
              <a:t>Info not easy to find, or not readily available</a:t>
            </a:r>
          </a:p>
        </p:txBody>
      </p:sp>
      <p:sp>
        <p:nvSpPr>
          <p:cNvPr id="126" name="Shape 126"/>
          <p:cNvSpPr/>
          <p:nvPr/>
        </p:nvSpPr>
        <p:spPr>
          <a:xfrm>
            <a:off x="4657509" y="952500"/>
            <a:ext cx="4096182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xfrm>
            <a:off x="952500" y="406400"/>
            <a:ext cx="11099800" cy="2133600"/>
          </a:xfrm>
          <a:prstGeom prst="rect">
            <a:avLst/>
          </a:prstGeom>
        </p:spPr>
        <p:txBody>
          <a:bodyPr/>
          <a:lstStyle/>
          <a:p>
            <a:pPr lvl="1">
              <a:defRPr sz="6200"/>
            </a:pPr>
            <a:r>
              <a:t>Solution?</a:t>
            </a:r>
          </a:p>
        </p:txBody>
      </p:sp>
      <p:sp>
        <p:nvSpPr>
          <p:cNvPr id="129" name="Shape 129"/>
          <p:cNvSpPr/>
          <p:nvPr/>
        </p:nvSpPr>
        <p:spPr>
          <a:xfrm>
            <a:off x="3207461" y="4356100"/>
            <a:ext cx="6589878" cy="104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Text Messages! :-)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952500" y="406400"/>
            <a:ext cx="11099800" cy="8940800"/>
          </a:xfrm>
          <a:prstGeom prst="rect">
            <a:avLst/>
          </a:prstGeom>
        </p:spPr>
        <p:txBody>
          <a:bodyPr/>
          <a:lstStyle/>
          <a:p>
            <a:pPr>
              <a:defRPr sz="7000"/>
            </a:pPr>
            <a:r>
              <a:t>Text</a:t>
            </a:r>
          </a:p>
          <a:p>
            <a:pPr>
              <a:defRPr b="1" sz="14400">
                <a:latin typeface="Helvetica"/>
                <a:ea typeface="Helvetica"/>
                <a:cs typeface="Helvetica"/>
                <a:sym typeface="Helvetica"/>
              </a:defRPr>
            </a:pPr>
            <a:r>
              <a:t>“flu shot”</a:t>
            </a:r>
          </a:p>
          <a:p>
            <a:pPr>
              <a:defRPr sz="7000"/>
            </a:pPr>
            <a:r>
              <a:t>to</a:t>
            </a:r>
          </a:p>
          <a:p>
            <a:pPr>
              <a:defRPr b="1" sz="14400">
                <a:latin typeface="Helvetica"/>
                <a:ea typeface="Helvetica"/>
                <a:cs typeface="Helvetica"/>
                <a:sym typeface="Helvetica"/>
              </a:defRPr>
            </a:pPr>
            <a:r>
              <a:t>31996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52500" y="3080717"/>
            <a:ext cx="11099800" cy="5319366"/>
          </a:xfrm>
          <a:prstGeom prst="rect">
            <a:avLst/>
          </a:prstGeom>
        </p:spPr>
        <p:txBody>
          <a:bodyPr anchor="t"/>
          <a:lstStyle/>
          <a:p>
            <a:pPr marL="745957" indent="-745957" algn="l">
              <a:lnSpc>
                <a:spcPct val="150000"/>
              </a:lnSpc>
              <a:buSzPct val="75000"/>
              <a:buChar char="•"/>
              <a:defRPr sz="5700"/>
            </a:pPr>
            <a:r>
              <a:t>Estimated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98%</a:t>
            </a:r>
            <a:r>
              <a:t> open rate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No smart phone required!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No app download, </a:t>
            </a:r>
            <a:r>
              <a:rPr i="1"/>
              <a:t>no additional push notifications</a:t>
            </a:r>
          </a:p>
        </p:txBody>
      </p:sp>
      <p:sp>
        <p:nvSpPr>
          <p:cNvPr id="134" name="Shape 134"/>
          <p:cNvSpPr/>
          <p:nvPr/>
        </p:nvSpPr>
        <p:spPr>
          <a:xfrm>
            <a:off x="4487913" y="952500"/>
            <a:ext cx="435917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50000"/>
              </a:lnSpc>
              <a:defRPr sz="6200"/>
            </a:lvl1pPr>
          </a:lstStyle>
          <a:p>
            <a:pPr/>
            <a:r>
              <a:t>Advantages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952500" y="2578323"/>
            <a:ext cx="11099800" cy="6324154"/>
          </a:xfrm>
          <a:prstGeom prst="rect">
            <a:avLst/>
          </a:prstGeom>
        </p:spPr>
        <p:txBody>
          <a:bodyPr anchor="t"/>
          <a:lstStyle/>
          <a:p>
            <a:pPr marL="745957" indent="-745957" algn="l">
              <a:lnSpc>
                <a:spcPct val="150000"/>
              </a:lnSpc>
              <a:buSzPct val="75000"/>
              <a:buChar char="•"/>
              <a:defRPr sz="5700"/>
            </a:pPr>
            <a:r>
              <a:t>Automated, scheduled texts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Retention of interested contacts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Easy to share with friends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Easy to sign up</a:t>
            </a:r>
          </a:p>
          <a:p>
            <a:pPr marL="745957" indent="-745957" algn="l">
              <a:lnSpc>
                <a:spcPct val="150000"/>
              </a:lnSpc>
              <a:buSzPct val="75000"/>
              <a:defRPr sz="5700"/>
            </a:pPr>
            <a:r>
              <a:t>Easy to market</a:t>
            </a:r>
          </a:p>
        </p:txBody>
      </p:sp>
      <p:sp>
        <p:nvSpPr>
          <p:cNvPr id="137" name="Shape 137"/>
          <p:cNvSpPr/>
          <p:nvPr/>
        </p:nvSpPr>
        <p:spPr>
          <a:xfrm>
            <a:off x="2243683" y="952500"/>
            <a:ext cx="851743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200"/>
            </a:lvl1pPr>
          </a:lstStyle>
          <a:p>
            <a:pPr/>
            <a:r>
              <a:t>Advantages continued..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3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news cop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8400" y="1828800"/>
            <a:ext cx="8128000" cy="60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3111500" y="6769100"/>
            <a:ext cx="6684616" cy="58177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Shape 141"/>
          <p:cNvSpPr/>
          <p:nvPr/>
        </p:nvSpPr>
        <p:spPr>
          <a:xfrm>
            <a:off x="3928399" y="6717084"/>
            <a:ext cx="505081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Text “flu shot” to 31996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